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2"/>
  </p:notes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5" r:id="rId17"/>
    <p:sldId id="276" r:id="rId18"/>
    <p:sldId id="277" r:id="rId19"/>
    <p:sldId id="278" r:id="rId20"/>
    <p:sldId id="280" r:id="rId21"/>
    <p:sldId id="281" r:id="rId22"/>
    <p:sldId id="282" r:id="rId23"/>
    <p:sldId id="283" r:id="rId24"/>
    <p:sldId id="284" r:id="rId25"/>
    <p:sldId id="285" r:id="rId26"/>
    <p:sldId id="286" r:id="rId27"/>
    <p:sldId id="287" r:id="rId28"/>
    <p:sldId id="288" r:id="rId29"/>
    <p:sldId id="289" r:id="rId30"/>
    <p:sldId id="291"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1" r:id="rId99"/>
    <p:sldId id="362" r:id="rId100"/>
    <p:sldId id="363" r:id="rId101"/>
    <p:sldId id="364"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9" r:id="rId115"/>
    <p:sldId id="380" r:id="rId116"/>
    <p:sldId id="382" r:id="rId117"/>
    <p:sldId id="383" r:id="rId118"/>
    <p:sldId id="384" r:id="rId119"/>
    <p:sldId id="385" r:id="rId120"/>
    <p:sldId id="386" r:id="rId121"/>
    <p:sldId id="387" r:id="rId122"/>
    <p:sldId id="389" r:id="rId123"/>
    <p:sldId id="390" r:id="rId124"/>
    <p:sldId id="391" r:id="rId125"/>
    <p:sldId id="392" r:id="rId126"/>
    <p:sldId id="393" r:id="rId127"/>
    <p:sldId id="394" r:id="rId128"/>
    <p:sldId id="395" r:id="rId129"/>
    <p:sldId id="396" r:id="rId130"/>
    <p:sldId id="397" r:id="rId131"/>
    <p:sldId id="398" r:id="rId132"/>
    <p:sldId id="399" r:id="rId133"/>
    <p:sldId id="402" r:id="rId134"/>
    <p:sldId id="404" r:id="rId135"/>
    <p:sldId id="405" r:id="rId136"/>
    <p:sldId id="406" r:id="rId137"/>
    <p:sldId id="407" r:id="rId138"/>
    <p:sldId id="408" r:id="rId139"/>
    <p:sldId id="409" r:id="rId140"/>
    <p:sldId id="410" r:id="rId141"/>
    <p:sldId id="411" r:id="rId142"/>
    <p:sldId id="414" r:id="rId143"/>
    <p:sldId id="415" r:id="rId144"/>
    <p:sldId id="416" r:id="rId145"/>
    <p:sldId id="417" r:id="rId146"/>
    <p:sldId id="419" r:id="rId147"/>
    <p:sldId id="420" r:id="rId148"/>
    <p:sldId id="421" r:id="rId149"/>
    <p:sldId id="423" r:id="rId150"/>
    <p:sldId id="424" r:id="rId151"/>
    <p:sldId id="425" r:id="rId152"/>
    <p:sldId id="426" r:id="rId153"/>
    <p:sldId id="427" r:id="rId154"/>
    <p:sldId id="428" r:id="rId155"/>
    <p:sldId id="429" r:id="rId156"/>
    <p:sldId id="430" r:id="rId157"/>
    <p:sldId id="433" r:id="rId158"/>
    <p:sldId id="434" r:id="rId159"/>
    <p:sldId id="435" r:id="rId160"/>
    <p:sldId id="436" r:id="rId161"/>
    <p:sldId id="437" r:id="rId162"/>
    <p:sldId id="438" r:id="rId163"/>
    <p:sldId id="439" r:id="rId164"/>
    <p:sldId id="440" r:id="rId165"/>
    <p:sldId id="441" r:id="rId166"/>
    <p:sldId id="442" r:id="rId167"/>
    <p:sldId id="443" r:id="rId168"/>
    <p:sldId id="444" r:id="rId169"/>
    <p:sldId id="445" r:id="rId170"/>
    <p:sldId id="446" r:id="rId171"/>
    <p:sldId id="447" r:id="rId172"/>
    <p:sldId id="448" r:id="rId173"/>
    <p:sldId id="449" r:id="rId174"/>
    <p:sldId id="450" r:id="rId175"/>
    <p:sldId id="451" r:id="rId176"/>
    <p:sldId id="452" r:id="rId177"/>
    <p:sldId id="453" r:id="rId178"/>
    <p:sldId id="454" r:id="rId179"/>
    <p:sldId id="455" r:id="rId180"/>
    <p:sldId id="456" r:id="rId181"/>
    <p:sldId id="458" r:id="rId182"/>
    <p:sldId id="459" r:id="rId183"/>
    <p:sldId id="460" r:id="rId184"/>
    <p:sldId id="461" r:id="rId185"/>
    <p:sldId id="462" r:id="rId186"/>
    <p:sldId id="463" r:id="rId187"/>
    <p:sldId id="464" r:id="rId188"/>
    <p:sldId id="465" r:id="rId189"/>
    <p:sldId id="466" r:id="rId190"/>
    <p:sldId id="467" r:id="rId191"/>
    <p:sldId id="470" r:id="rId192"/>
    <p:sldId id="471" r:id="rId193"/>
    <p:sldId id="472" r:id="rId194"/>
    <p:sldId id="473" r:id="rId195"/>
    <p:sldId id="474" r:id="rId196"/>
    <p:sldId id="475" r:id="rId197"/>
    <p:sldId id="476" r:id="rId198"/>
    <p:sldId id="477" r:id="rId199"/>
    <p:sldId id="478" r:id="rId200"/>
    <p:sldId id="479" r:id="rId201"/>
    <p:sldId id="480" r:id="rId202"/>
    <p:sldId id="481" r:id="rId203"/>
    <p:sldId id="482" r:id="rId204"/>
    <p:sldId id="483" r:id="rId205"/>
    <p:sldId id="484" r:id="rId206"/>
    <p:sldId id="485" r:id="rId207"/>
    <p:sldId id="486" r:id="rId208"/>
    <p:sldId id="487" r:id="rId209"/>
    <p:sldId id="489" r:id="rId210"/>
    <p:sldId id="490" r:id="rId211"/>
    <p:sldId id="491" r:id="rId212"/>
    <p:sldId id="492" r:id="rId213"/>
    <p:sldId id="493" r:id="rId214"/>
    <p:sldId id="494" r:id="rId215"/>
    <p:sldId id="495" r:id="rId216"/>
    <p:sldId id="496" r:id="rId217"/>
    <p:sldId id="497" r:id="rId218"/>
    <p:sldId id="498" r:id="rId219"/>
    <p:sldId id="499" r:id="rId220"/>
    <p:sldId id="500" r:id="rId221"/>
    <p:sldId id="501" r:id="rId222"/>
    <p:sldId id="502" r:id="rId223"/>
    <p:sldId id="503" r:id="rId224"/>
    <p:sldId id="505" r:id="rId225"/>
    <p:sldId id="506" r:id="rId226"/>
    <p:sldId id="507" r:id="rId227"/>
    <p:sldId id="508" r:id="rId228"/>
    <p:sldId id="509" r:id="rId229"/>
    <p:sldId id="511" r:id="rId230"/>
    <p:sldId id="512" r:id="rId231"/>
    <p:sldId id="513" r:id="rId232"/>
    <p:sldId id="514" r:id="rId233"/>
    <p:sldId id="515" r:id="rId234"/>
    <p:sldId id="516" r:id="rId235"/>
    <p:sldId id="517" r:id="rId236"/>
    <p:sldId id="518" r:id="rId237"/>
    <p:sldId id="519" r:id="rId238"/>
    <p:sldId id="521" r:id="rId239"/>
    <p:sldId id="522" r:id="rId240"/>
    <p:sldId id="523" r:id="rId241"/>
    <p:sldId id="524" r:id="rId242"/>
    <p:sldId id="525" r:id="rId243"/>
    <p:sldId id="526" r:id="rId244"/>
    <p:sldId id="527" r:id="rId245"/>
    <p:sldId id="528" r:id="rId246"/>
    <p:sldId id="529" r:id="rId247"/>
    <p:sldId id="530" r:id="rId248"/>
    <p:sldId id="531" r:id="rId249"/>
    <p:sldId id="532" r:id="rId250"/>
    <p:sldId id="533" r:id="rId251"/>
    <p:sldId id="534" r:id="rId252"/>
    <p:sldId id="535" r:id="rId253"/>
    <p:sldId id="536" r:id="rId254"/>
    <p:sldId id="539" r:id="rId255"/>
    <p:sldId id="540" r:id="rId256"/>
    <p:sldId id="541" r:id="rId257"/>
    <p:sldId id="542" r:id="rId258"/>
    <p:sldId id="543" r:id="rId259"/>
    <p:sldId id="544" r:id="rId260"/>
    <p:sldId id="545" r:id="rId261"/>
    <p:sldId id="546" r:id="rId262"/>
    <p:sldId id="547" r:id="rId263"/>
    <p:sldId id="548" r:id="rId264"/>
    <p:sldId id="549" r:id="rId265"/>
    <p:sldId id="550" r:id="rId266"/>
    <p:sldId id="551" r:id="rId267"/>
    <p:sldId id="554" r:id="rId268"/>
    <p:sldId id="555" r:id="rId269"/>
    <p:sldId id="556" r:id="rId270"/>
    <p:sldId id="557" r:id="rId271"/>
    <p:sldId id="558" r:id="rId272"/>
    <p:sldId id="559" r:id="rId273"/>
    <p:sldId id="560" r:id="rId274"/>
    <p:sldId id="561" r:id="rId275"/>
    <p:sldId id="562" r:id="rId276"/>
    <p:sldId id="563" r:id="rId277"/>
    <p:sldId id="564" r:id="rId278"/>
    <p:sldId id="565" r:id="rId279"/>
    <p:sldId id="566" r:id="rId280"/>
    <p:sldId id="567" r:id="rId281"/>
    <p:sldId id="568" r:id="rId282"/>
    <p:sldId id="569" r:id="rId283"/>
    <p:sldId id="570" r:id="rId284"/>
    <p:sldId id="571" r:id="rId285"/>
    <p:sldId id="572" r:id="rId286"/>
    <p:sldId id="573" r:id="rId287"/>
    <p:sldId id="574" r:id="rId288"/>
    <p:sldId id="575" r:id="rId289"/>
    <p:sldId id="576" r:id="rId290"/>
    <p:sldId id="577" r:id="rId291"/>
    <p:sldId id="578" r:id="rId292"/>
    <p:sldId id="579" r:id="rId293"/>
    <p:sldId id="580" r:id="rId294"/>
    <p:sldId id="581" r:id="rId295"/>
    <p:sldId id="582" r:id="rId296"/>
    <p:sldId id="583" r:id="rId297"/>
    <p:sldId id="584" r:id="rId298"/>
    <p:sldId id="585" r:id="rId299"/>
    <p:sldId id="586" r:id="rId300"/>
    <p:sldId id="587" r:id="rId301"/>
    <p:sldId id="589" r:id="rId302"/>
    <p:sldId id="590" r:id="rId303"/>
    <p:sldId id="591" r:id="rId304"/>
    <p:sldId id="593" r:id="rId305"/>
    <p:sldId id="594" r:id="rId306"/>
    <p:sldId id="595" r:id="rId307"/>
    <p:sldId id="596" r:id="rId308"/>
    <p:sldId id="597" r:id="rId309"/>
    <p:sldId id="598" r:id="rId310"/>
    <p:sldId id="599" r:id="rId311"/>
    <p:sldId id="600" r:id="rId312"/>
    <p:sldId id="601" r:id="rId313"/>
    <p:sldId id="602" r:id="rId314"/>
    <p:sldId id="603" r:id="rId315"/>
    <p:sldId id="604" r:id="rId316"/>
    <p:sldId id="605" r:id="rId317"/>
    <p:sldId id="606" r:id="rId318"/>
    <p:sldId id="607" r:id="rId319"/>
    <p:sldId id="608" r:id="rId320"/>
    <p:sldId id="609" r:id="rId321"/>
    <p:sldId id="610" r:id="rId322"/>
    <p:sldId id="611" r:id="rId323"/>
    <p:sldId id="612" r:id="rId324"/>
    <p:sldId id="613" r:id="rId325"/>
    <p:sldId id="614" r:id="rId326"/>
    <p:sldId id="615" r:id="rId327"/>
    <p:sldId id="616" r:id="rId328"/>
    <p:sldId id="617" r:id="rId329"/>
    <p:sldId id="618" r:id="rId330"/>
    <p:sldId id="619" r:id="rId331"/>
    <p:sldId id="620" r:id="rId332"/>
    <p:sldId id="621" r:id="rId333"/>
    <p:sldId id="622" r:id="rId334"/>
    <p:sldId id="623" r:id="rId335"/>
    <p:sldId id="624" r:id="rId336"/>
    <p:sldId id="625" r:id="rId337"/>
    <p:sldId id="626" r:id="rId338"/>
    <p:sldId id="627" r:id="rId339"/>
    <p:sldId id="628" r:id="rId340"/>
    <p:sldId id="629" r:id="rId341"/>
    <p:sldId id="630" r:id="rId342"/>
    <p:sldId id="632" r:id="rId343"/>
    <p:sldId id="633" r:id="rId344"/>
    <p:sldId id="634" r:id="rId345"/>
    <p:sldId id="635" r:id="rId346"/>
    <p:sldId id="647" r:id="rId347"/>
    <p:sldId id="648" r:id="rId348"/>
    <p:sldId id="649" r:id="rId349"/>
    <p:sldId id="650" r:id="rId350"/>
    <p:sldId id="651" r:id="rId351"/>
    <p:sldId id="652" r:id="rId352"/>
    <p:sldId id="653" r:id="rId353"/>
    <p:sldId id="654" r:id="rId354"/>
    <p:sldId id="655" r:id="rId355"/>
    <p:sldId id="656" r:id="rId356"/>
    <p:sldId id="657" r:id="rId357"/>
    <p:sldId id="658" r:id="rId358"/>
    <p:sldId id="659" r:id="rId359"/>
    <p:sldId id="660" r:id="rId360"/>
    <p:sldId id="661" r:id="rId361"/>
    <p:sldId id="662" r:id="rId362"/>
    <p:sldId id="663" r:id="rId363"/>
    <p:sldId id="664" r:id="rId364"/>
    <p:sldId id="665" r:id="rId365"/>
    <p:sldId id="666" r:id="rId366"/>
    <p:sldId id="667" r:id="rId367"/>
    <p:sldId id="668" r:id="rId368"/>
    <p:sldId id="669" r:id="rId369"/>
    <p:sldId id="670" r:id="rId370"/>
    <p:sldId id="671" r:id="rId3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notesMaster" Target="notesMasters/notesMaster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presProps" Target="presProp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viewProps" Target="view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theme" Target="theme/theme1.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tableStyles" Target="tableStyles.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C470C6-CC5E-064C-909D-7C618047751A}" type="datetimeFigureOut">
              <a:rPr lang="en-US" smtClean="0"/>
              <a:t>4/17/19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3AC9EE-704F-A84F-BB29-E5D38BAFEC88}" type="slidenum">
              <a:rPr lang="en-US" smtClean="0"/>
              <a:t>‹#›</a:t>
            </a:fld>
            <a:endParaRPr lang="en-US"/>
          </a:p>
        </p:txBody>
      </p:sp>
    </p:spTree>
    <p:extLst>
      <p:ext uri="{BB962C8B-B14F-4D97-AF65-F5344CB8AC3E}">
        <p14:creationId xmlns:p14="http://schemas.microsoft.com/office/powerpoint/2010/main" val="22895527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5A99A44-C54E-4ECF-988B-E7E1966B11C6}" type="slidenum">
              <a:rPr lang="en-US"/>
              <a:pPr>
                <a:defRPr/>
              </a:pPr>
              <a:t>2</a:t>
            </a:fld>
            <a:endParaRPr lang="en-US"/>
          </a:p>
        </p:txBody>
      </p:sp>
      <p:sp>
        <p:nvSpPr>
          <p:cNvPr id="1073155" name="Rectangle 2"/>
          <p:cNvSpPr>
            <a:spLocks noGrp="1" noRot="1" noChangeAspect="1" noChangeArrowheads="1" noTextEdit="1"/>
          </p:cNvSpPr>
          <p:nvPr>
            <p:ph type="sldImg"/>
          </p:nvPr>
        </p:nvSpPr>
        <p:spPr>
          <a:solidFill>
            <a:srgbClr val="FFFFFF"/>
          </a:solidFill>
          <a:ln/>
        </p:spPr>
      </p:sp>
      <p:sp>
        <p:nvSpPr>
          <p:cNvPr id="107315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PREVALENCE OF</a:t>
            </a:r>
          </a:p>
        </p:txBody>
      </p:sp>
    </p:spTree>
    <p:extLst>
      <p:ext uri="{BB962C8B-B14F-4D97-AF65-F5344CB8AC3E}">
        <p14:creationId xmlns:p14="http://schemas.microsoft.com/office/powerpoint/2010/main" val="2086598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Slide Image Placeholder 1"/>
          <p:cNvSpPr>
            <a:spLocks noGrp="1" noRot="1" noChangeAspect="1" noTextEdit="1"/>
          </p:cNvSpPr>
          <p:nvPr>
            <p:ph type="sldImg"/>
          </p:nvPr>
        </p:nvSpPr>
        <p:spPr bwMode="auto">
          <a:noFill/>
          <a:ln>
            <a:solidFill>
              <a:srgbClr val="000000"/>
            </a:solidFill>
            <a:miter lim="800000"/>
            <a:headEnd/>
            <a:tailEnd/>
          </a:ln>
        </p:spPr>
      </p:sp>
      <p:sp>
        <p:nvSpPr>
          <p:cNvPr id="555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A49BAFA7-D735-42E7-989D-54C88383CE87}" type="slidenum">
              <a:rPr lang="en-US" smtClean="0"/>
              <a:pPr>
                <a:defRPr/>
              </a:pPr>
              <a:t>7</a:t>
            </a:fld>
            <a:endParaRPr lang="en-US"/>
          </a:p>
        </p:txBody>
      </p:sp>
    </p:spTree>
    <p:extLst>
      <p:ext uri="{BB962C8B-B14F-4D97-AF65-F5344CB8AC3E}">
        <p14:creationId xmlns:p14="http://schemas.microsoft.com/office/powerpoint/2010/main" val="4147795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247C96-0EA7-4FD3-83EA-DDDEDFFC05E2}" type="slidenum">
              <a:rPr lang="en-US"/>
              <a:pPr/>
              <a:t>22</a:t>
            </a:fld>
            <a:endParaRPr lang="en-US"/>
          </a:p>
        </p:txBody>
      </p:sp>
      <p:sp>
        <p:nvSpPr>
          <p:cNvPr id="1299458" name="Rectangle 2"/>
          <p:cNvSpPr>
            <a:spLocks noGrp="1" noRot="1" noChangeAspect="1" noChangeArrowheads="1" noTextEdit="1"/>
          </p:cNvSpPr>
          <p:nvPr>
            <p:ph type="sldImg"/>
          </p:nvPr>
        </p:nvSpPr>
        <p:spPr>
          <a:ln/>
        </p:spPr>
      </p:sp>
      <p:sp>
        <p:nvSpPr>
          <p:cNvPr id="1299459" name="Rectangle 3"/>
          <p:cNvSpPr>
            <a:spLocks noGrp="1" noChangeArrowheads="1"/>
          </p:cNvSpPr>
          <p:nvPr>
            <p:ph type="body" idx="1"/>
          </p:nvPr>
        </p:nvSpPr>
        <p:spPr/>
        <p:txBody>
          <a:bodyPr/>
          <a:lstStyle/>
          <a:p>
            <a:r>
              <a:rPr lang="en-US" dirty="0"/>
              <a:t>Crash on the rocks of inaccurate </a:t>
            </a:r>
            <a:r>
              <a:rPr lang="en-US" dirty="0" err="1"/>
              <a:t>dx</a:t>
            </a:r>
            <a:r>
              <a:rPr lang="en-US" dirty="0"/>
              <a:t> and co-morbidity</a:t>
            </a:r>
          </a:p>
        </p:txBody>
      </p:sp>
    </p:spTree>
    <p:extLst>
      <p:ext uri="{BB962C8B-B14F-4D97-AF65-F5344CB8AC3E}">
        <p14:creationId xmlns:p14="http://schemas.microsoft.com/office/powerpoint/2010/main" val="209513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Slide Image Placeholder 1"/>
          <p:cNvSpPr>
            <a:spLocks noGrp="1" noRot="1" noChangeAspect="1" noTextEdit="1"/>
          </p:cNvSpPr>
          <p:nvPr>
            <p:ph type="sldImg"/>
          </p:nvPr>
        </p:nvSpPr>
        <p:spPr>
          <a:ln/>
        </p:spPr>
      </p:sp>
      <p:sp>
        <p:nvSpPr>
          <p:cNvPr id="50278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C3370FA6-119E-48F1-960D-1914E56ED017}" type="slidenum">
              <a:rPr lang="en-US" smtClean="0"/>
              <a:pPr>
                <a:defRPr/>
              </a:pPr>
              <a:t>30</a:t>
            </a:fld>
            <a:endParaRPr lang="en-US"/>
          </a:p>
        </p:txBody>
      </p:sp>
    </p:spTree>
    <p:extLst>
      <p:ext uri="{BB962C8B-B14F-4D97-AF65-F5344CB8AC3E}">
        <p14:creationId xmlns:p14="http://schemas.microsoft.com/office/powerpoint/2010/main" val="65310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Slide Image Placeholder 1"/>
          <p:cNvSpPr>
            <a:spLocks noGrp="1" noRot="1" noChangeAspect="1" noTextEdit="1"/>
          </p:cNvSpPr>
          <p:nvPr>
            <p:ph type="sldImg"/>
          </p:nvPr>
        </p:nvSpPr>
        <p:spPr>
          <a:ln/>
        </p:spPr>
      </p:sp>
      <p:sp>
        <p:nvSpPr>
          <p:cNvPr id="50585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52D61BC1-CE3C-45AF-8891-7F21228BB76F}" type="slidenum">
              <a:rPr lang="en-US" smtClean="0"/>
              <a:pPr>
                <a:defRPr/>
              </a:pPr>
              <a:t>33</a:t>
            </a:fld>
            <a:endParaRPr lang="en-US"/>
          </a:p>
        </p:txBody>
      </p:sp>
    </p:spTree>
    <p:extLst>
      <p:ext uri="{BB962C8B-B14F-4D97-AF65-F5344CB8AC3E}">
        <p14:creationId xmlns:p14="http://schemas.microsoft.com/office/powerpoint/2010/main" val="1425089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Slide Image Placeholder 1"/>
          <p:cNvSpPr>
            <a:spLocks noGrp="1" noRot="1" noChangeAspect="1" noTextEdit="1"/>
          </p:cNvSpPr>
          <p:nvPr>
            <p:ph type="sldImg"/>
          </p:nvPr>
        </p:nvSpPr>
        <p:spPr>
          <a:ln/>
        </p:spPr>
      </p:sp>
      <p:sp>
        <p:nvSpPr>
          <p:cNvPr id="50790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3BC790D6-7463-443B-B789-AB0BC162C62E}" type="slidenum">
              <a:rPr lang="en-US" smtClean="0"/>
              <a:pPr>
                <a:defRPr/>
              </a:pPr>
              <a:t>38</a:t>
            </a:fld>
            <a:endParaRPr lang="en-US"/>
          </a:p>
        </p:txBody>
      </p:sp>
    </p:spTree>
    <p:extLst>
      <p:ext uri="{BB962C8B-B14F-4D97-AF65-F5344CB8AC3E}">
        <p14:creationId xmlns:p14="http://schemas.microsoft.com/office/powerpoint/2010/main" val="3664469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Slide Image Placeholder 1"/>
          <p:cNvSpPr>
            <a:spLocks noGrp="1" noRot="1" noChangeAspect="1" noTextEdit="1"/>
          </p:cNvSpPr>
          <p:nvPr>
            <p:ph type="sldImg"/>
          </p:nvPr>
        </p:nvSpPr>
        <p:spPr>
          <a:ln/>
        </p:spPr>
      </p:sp>
      <p:sp>
        <p:nvSpPr>
          <p:cNvPr id="50893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343238C9-F70D-4268-B12D-B9E345259DF2}" type="slidenum">
              <a:rPr lang="en-US" smtClean="0"/>
              <a:pPr>
                <a:defRPr/>
              </a:pPr>
              <a:t>39</a:t>
            </a:fld>
            <a:endParaRPr lang="en-US"/>
          </a:p>
        </p:txBody>
      </p:sp>
    </p:spTree>
    <p:extLst>
      <p:ext uri="{BB962C8B-B14F-4D97-AF65-F5344CB8AC3E}">
        <p14:creationId xmlns:p14="http://schemas.microsoft.com/office/powerpoint/2010/main" val="1227452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86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BE80DEB3-081F-4480-86B4-3CCB92DD45F2}" type="slidenum">
              <a:rPr lang="en-US" smtClean="0"/>
              <a:pPr>
                <a:defRPr/>
              </a:pPr>
              <a:t>40</a:t>
            </a:fld>
            <a:endParaRPr lang="en-US"/>
          </a:p>
        </p:txBody>
      </p:sp>
    </p:spTree>
    <p:extLst>
      <p:ext uri="{BB962C8B-B14F-4D97-AF65-F5344CB8AC3E}">
        <p14:creationId xmlns:p14="http://schemas.microsoft.com/office/powerpoint/2010/main" val="2518969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1F656F85-5993-452A-869E-9CAB819C426D}" type="slidenum">
              <a:rPr lang="en-US" smtClean="0"/>
              <a:pPr>
                <a:defRPr/>
              </a:pPr>
              <a:t>41</a:t>
            </a:fld>
            <a:endParaRPr lang="en-US"/>
          </a:p>
        </p:txBody>
      </p:sp>
    </p:spTree>
    <p:extLst>
      <p:ext uri="{BB962C8B-B14F-4D97-AF65-F5344CB8AC3E}">
        <p14:creationId xmlns:p14="http://schemas.microsoft.com/office/powerpoint/2010/main" val="1122614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Slide Image Placeholder 1"/>
          <p:cNvSpPr>
            <a:spLocks noGrp="1" noRot="1" noChangeAspect="1" noTextEdit="1"/>
          </p:cNvSpPr>
          <p:nvPr>
            <p:ph type="sldImg"/>
          </p:nvPr>
        </p:nvSpPr>
        <p:spPr>
          <a:ln/>
        </p:spPr>
      </p:sp>
      <p:sp>
        <p:nvSpPr>
          <p:cNvPr id="51097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FA470475-B332-477A-96DA-1CF45144147A}" type="slidenum">
              <a:rPr lang="en-US" smtClean="0"/>
              <a:pPr>
                <a:defRPr/>
              </a:pPr>
              <a:t>43</a:t>
            </a:fld>
            <a:endParaRPr lang="en-US"/>
          </a:p>
        </p:txBody>
      </p:sp>
    </p:spTree>
    <p:extLst>
      <p:ext uri="{BB962C8B-B14F-4D97-AF65-F5344CB8AC3E}">
        <p14:creationId xmlns:p14="http://schemas.microsoft.com/office/powerpoint/2010/main" val="3264892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44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8201017-176E-40C7-A54F-2D3CF9728C86}" type="slidenum">
              <a:rPr lang="en-US" smtClean="0"/>
              <a:pPr>
                <a:defRPr/>
              </a:pPr>
              <a:t>44</a:t>
            </a:fld>
            <a:endParaRPr lang="en-US" dirty="0"/>
          </a:p>
        </p:txBody>
      </p:sp>
    </p:spTree>
    <p:extLst>
      <p:ext uri="{BB962C8B-B14F-4D97-AF65-F5344CB8AC3E}">
        <p14:creationId xmlns:p14="http://schemas.microsoft.com/office/powerpoint/2010/main" val="1208636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Slide Image Placeholder 1"/>
          <p:cNvSpPr>
            <a:spLocks noGrp="1" noRot="1" noChangeAspect="1" noTextEdit="1"/>
          </p:cNvSpPr>
          <p:nvPr>
            <p:ph type="sldImg"/>
          </p:nvPr>
        </p:nvSpPr>
        <p:spPr>
          <a:ln/>
        </p:spPr>
      </p:sp>
      <p:sp>
        <p:nvSpPr>
          <p:cNvPr id="51302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8762FF62-745E-4A4F-AA86-C3BD351AEEBC}" type="slidenum">
              <a:rPr lang="en-US" smtClean="0"/>
              <a:pPr>
                <a:defRPr/>
              </a:pPr>
              <a:t>45</a:t>
            </a:fld>
            <a:endParaRPr lang="en-US"/>
          </a:p>
        </p:txBody>
      </p:sp>
    </p:spTree>
    <p:extLst>
      <p:ext uri="{BB962C8B-B14F-4D97-AF65-F5344CB8AC3E}">
        <p14:creationId xmlns:p14="http://schemas.microsoft.com/office/powerpoint/2010/main" val="3318705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Slide Image Placeholder 1"/>
          <p:cNvSpPr>
            <a:spLocks noGrp="1" noRot="1" noChangeAspect="1" noTextEdit="1"/>
          </p:cNvSpPr>
          <p:nvPr>
            <p:ph type="sldImg"/>
          </p:nvPr>
        </p:nvSpPr>
        <p:spPr>
          <a:ln/>
        </p:spPr>
      </p:sp>
      <p:sp>
        <p:nvSpPr>
          <p:cNvPr id="515075"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24492387-49A6-4714-9FA0-7723CB2E54A0}" type="slidenum">
              <a:rPr lang="en-US" smtClean="0"/>
              <a:pPr>
                <a:defRPr/>
              </a:pPr>
              <a:t>46</a:t>
            </a:fld>
            <a:endParaRPr lang="en-US"/>
          </a:p>
        </p:txBody>
      </p:sp>
    </p:spTree>
    <p:extLst>
      <p:ext uri="{BB962C8B-B14F-4D97-AF65-F5344CB8AC3E}">
        <p14:creationId xmlns:p14="http://schemas.microsoft.com/office/powerpoint/2010/main" val="393026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Slide Image Placeholder 1"/>
          <p:cNvSpPr>
            <a:spLocks noGrp="1" noRot="1" noChangeAspect="1" noTextEdit="1"/>
          </p:cNvSpPr>
          <p:nvPr>
            <p:ph type="sldImg"/>
          </p:nvPr>
        </p:nvSpPr>
        <p:spPr>
          <a:ln/>
        </p:spPr>
      </p:sp>
      <p:sp>
        <p:nvSpPr>
          <p:cNvPr id="51405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CD808889-BDB9-4248-BB0A-9CDDB845A309}" type="slidenum">
              <a:rPr lang="en-US" smtClean="0"/>
              <a:pPr>
                <a:defRPr/>
              </a:pPr>
              <a:t>47</a:t>
            </a:fld>
            <a:endParaRPr lang="en-US"/>
          </a:p>
        </p:txBody>
      </p:sp>
    </p:spTree>
    <p:extLst>
      <p:ext uri="{BB962C8B-B14F-4D97-AF65-F5344CB8AC3E}">
        <p14:creationId xmlns:p14="http://schemas.microsoft.com/office/powerpoint/2010/main" val="314706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F1AC004-3E5E-4896-B0B6-3A34C58AF99B}" type="slidenum">
              <a:rPr lang="en-US"/>
              <a:pPr>
                <a:defRPr/>
              </a:pPr>
              <a:t>48</a:t>
            </a:fld>
            <a:endParaRPr lang="en-US"/>
          </a:p>
        </p:txBody>
      </p:sp>
      <p:sp>
        <p:nvSpPr>
          <p:cNvPr id="516099" name="Rectangle 2"/>
          <p:cNvSpPr>
            <a:spLocks noGrp="1" noRot="1" noChangeAspect="1" noChangeArrowheads="1" noTextEdit="1"/>
          </p:cNvSpPr>
          <p:nvPr>
            <p:ph type="sldImg"/>
          </p:nvPr>
        </p:nvSpPr>
        <p:spPr>
          <a:xfrm>
            <a:off x="1135063" y="712788"/>
            <a:ext cx="4603750" cy="3452812"/>
          </a:xfrm>
          <a:solidFill>
            <a:srgbClr val="FFFFFF"/>
          </a:solidFill>
          <a:ln/>
        </p:spPr>
      </p:sp>
      <p:sp>
        <p:nvSpPr>
          <p:cNvPr id="516100" name="Rectangle 3"/>
          <p:cNvSpPr>
            <a:spLocks noGrp="1" noChangeArrowheads="1"/>
          </p:cNvSpPr>
          <p:nvPr>
            <p:ph type="body" idx="1"/>
          </p:nvPr>
        </p:nvSpPr>
        <p:spPr>
          <a:xfrm>
            <a:off x="931863" y="4368800"/>
            <a:ext cx="5003800" cy="4062413"/>
          </a:xfrm>
          <a:solidFill>
            <a:srgbClr val="FFFFFF"/>
          </a:solidFill>
          <a:ln>
            <a:solidFill>
              <a:srgbClr val="000000"/>
            </a:solidFill>
          </a:ln>
        </p:spPr>
        <p:txBody>
          <a:bodyPr/>
          <a:lstStyle/>
          <a:p>
            <a:pPr eaLnBrk="1" hangingPunct="1"/>
            <a:r>
              <a:rPr lang="en-US"/>
              <a:t>Comparing STD and TTD samples using the Clinical Global Improvement Scale, 2 out of 3 STD patients were improved or very improved compared with 9 out of 10 in the TTD group. The effectiveness of STD was comparable to the usual percentages seen in antidepressant clinical trials. The effectiveness of TTD was similar to the proportion of patients who ultimately improve after multiple antidepressant trials, although most of the TTD patients did not require switching to other agents.</a:t>
            </a:r>
          </a:p>
          <a:p>
            <a:pPr eaLnBrk="1" hangingPunct="1"/>
            <a:endParaRPr lang="en-US"/>
          </a:p>
          <a:p>
            <a:pPr eaLnBrk="1" hangingPunct="1"/>
            <a:r>
              <a:rPr lang="en-US" b="1"/>
              <a:t>REFERENCE</a:t>
            </a:r>
          </a:p>
          <a:p>
            <a:pPr eaLnBrk="1" hangingPunct="1"/>
            <a:endParaRPr lang="en-US" b="1"/>
          </a:p>
          <a:p>
            <a:pPr eaLnBrk="1" hangingPunct="1"/>
            <a:r>
              <a:rPr lang="en-US">
                <a:solidFill>
                  <a:srgbClr val="000000"/>
                </a:solidFill>
                <a:latin typeface="Courier New" pitchFamily="49" charset="0"/>
                <a:cs typeface="Courier New" pitchFamily="49" charset="0"/>
              </a:rPr>
              <a:t>Metzner RJ, The targeted treatment of depression, presented at the symposium Neurotransmitters and Depression: New Possibilities at the annual meeting of the American Psychiatric Association in Chicago, May, 2000</a:t>
            </a:r>
          </a:p>
        </p:txBody>
      </p:sp>
    </p:spTree>
    <p:extLst>
      <p:ext uri="{BB962C8B-B14F-4D97-AF65-F5344CB8AC3E}">
        <p14:creationId xmlns:p14="http://schemas.microsoft.com/office/powerpoint/2010/main" val="2082333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73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D97AECDB-5792-4E47-89DA-142C131E6A7A}" type="slidenum">
              <a:rPr lang="en-US" smtClean="0"/>
              <a:pPr>
                <a:defRPr/>
              </a:pPr>
              <a:t>61</a:t>
            </a:fld>
            <a:endParaRPr lang="en-US"/>
          </a:p>
        </p:txBody>
      </p:sp>
    </p:spTree>
    <p:extLst>
      <p:ext uri="{BB962C8B-B14F-4D97-AF65-F5344CB8AC3E}">
        <p14:creationId xmlns:p14="http://schemas.microsoft.com/office/powerpoint/2010/main" val="1360439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83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8C89AD1-0E18-4BBC-BC50-EF35309C7965}" type="slidenum">
              <a:rPr lang="en-US" smtClean="0"/>
              <a:pPr>
                <a:defRPr/>
              </a:pPr>
              <a:t>62</a:t>
            </a:fld>
            <a:endParaRPr lang="en-US"/>
          </a:p>
        </p:txBody>
      </p:sp>
    </p:spTree>
    <p:extLst>
      <p:ext uri="{BB962C8B-B14F-4D97-AF65-F5344CB8AC3E}">
        <p14:creationId xmlns:p14="http://schemas.microsoft.com/office/powerpoint/2010/main" val="2514502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93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CFE23A87-8BCC-412E-AB14-BB28DEF863F3}" type="slidenum">
              <a:rPr lang="en-US" smtClean="0"/>
              <a:pPr>
                <a:defRPr/>
              </a:pPr>
              <a:t>63</a:t>
            </a:fld>
            <a:endParaRPr lang="en-US"/>
          </a:p>
        </p:txBody>
      </p:sp>
    </p:spTree>
    <p:extLst>
      <p:ext uri="{BB962C8B-B14F-4D97-AF65-F5344CB8AC3E}">
        <p14:creationId xmlns:p14="http://schemas.microsoft.com/office/powerpoint/2010/main" val="1980182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AAEEFEF6-152E-4D85-95F3-48837FD3B79F}" type="slidenum">
              <a:rPr lang="en-US" smtClean="0"/>
              <a:pPr>
                <a:defRPr/>
              </a:pPr>
              <a:t>64</a:t>
            </a:fld>
            <a:endParaRPr lang="en-US"/>
          </a:p>
        </p:txBody>
      </p:sp>
    </p:spTree>
    <p:extLst>
      <p:ext uri="{BB962C8B-B14F-4D97-AF65-F5344CB8AC3E}">
        <p14:creationId xmlns:p14="http://schemas.microsoft.com/office/powerpoint/2010/main" val="533890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14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F08DC30-8832-434A-9AD9-31DFF35B8E7D}" type="slidenum">
              <a:rPr lang="en-US" smtClean="0"/>
              <a:pPr>
                <a:defRPr/>
              </a:pPr>
              <a:t>65</a:t>
            </a:fld>
            <a:endParaRPr lang="en-US"/>
          </a:p>
        </p:txBody>
      </p:sp>
    </p:spTree>
    <p:extLst>
      <p:ext uri="{BB962C8B-B14F-4D97-AF65-F5344CB8AC3E}">
        <p14:creationId xmlns:p14="http://schemas.microsoft.com/office/powerpoint/2010/main" val="1814614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24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6D4D193-2FA2-4687-A2FF-397320851211}" type="slidenum">
              <a:rPr lang="en-US" smtClean="0"/>
              <a:pPr>
                <a:defRPr/>
              </a:pPr>
              <a:t>66</a:t>
            </a:fld>
            <a:endParaRPr lang="en-US"/>
          </a:p>
        </p:txBody>
      </p:sp>
    </p:spTree>
    <p:extLst>
      <p:ext uri="{BB962C8B-B14F-4D97-AF65-F5344CB8AC3E}">
        <p14:creationId xmlns:p14="http://schemas.microsoft.com/office/powerpoint/2010/main" val="2549220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34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827BD5DE-D3DD-4CB1-9E83-E2C2213CCADD}" type="slidenum">
              <a:rPr lang="en-US" smtClean="0"/>
              <a:pPr>
                <a:defRPr/>
              </a:pPr>
              <a:t>67</a:t>
            </a:fld>
            <a:endParaRPr lang="en-US"/>
          </a:p>
        </p:txBody>
      </p:sp>
    </p:spTree>
    <p:extLst>
      <p:ext uri="{BB962C8B-B14F-4D97-AF65-F5344CB8AC3E}">
        <p14:creationId xmlns:p14="http://schemas.microsoft.com/office/powerpoint/2010/main" val="3235680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75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1D25E2F8-C380-4E43-9B16-E735A5E99D94}" type="slidenum">
              <a:rPr lang="en-US" smtClean="0"/>
              <a:pPr>
                <a:defRPr/>
              </a:pPr>
              <a:t>68</a:t>
            </a:fld>
            <a:endParaRPr lang="en-US"/>
          </a:p>
        </p:txBody>
      </p:sp>
    </p:spTree>
    <p:extLst>
      <p:ext uri="{BB962C8B-B14F-4D97-AF65-F5344CB8AC3E}">
        <p14:creationId xmlns:p14="http://schemas.microsoft.com/office/powerpoint/2010/main" val="3688327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16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DB23637-9B0D-4132-9270-F583524D7D3B}" type="slidenum">
              <a:rPr lang="en-US" smtClean="0"/>
              <a:pPr>
                <a:defRPr/>
              </a:pPr>
              <a:t>69</a:t>
            </a:fld>
            <a:endParaRPr lang="en-US"/>
          </a:p>
        </p:txBody>
      </p:sp>
    </p:spTree>
    <p:extLst>
      <p:ext uri="{BB962C8B-B14F-4D97-AF65-F5344CB8AC3E}">
        <p14:creationId xmlns:p14="http://schemas.microsoft.com/office/powerpoint/2010/main" val="36568112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26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Times New Roman" pitchFamily="18" charset="0"/>
            </a:endParaRPr>
          </a:p>
        </p:txBody>
      </p:sp>
      <p:sp>
        <p:nvSpPr>
          <p:cNvPr id="5253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8E1E52-5A06-460D-A8E9-57EF2BFF60EA}" type="slidenum">
              <a:rPr lang="en-US" smtClean="0">
                <a:latin typeface="Times New Roman" pitchFamily="18" charset="0"/>
              </a:rPr>
              <a:pPr fontAlgn="base">
                <a:spcBef>
                  <a:spcPct val="0"/>
                </a:spcBef>
                <a:spcAft>
                  <a:spcPct val="0"/>
                </a:spcAft>
                <a:defRPr/>
              </a:pPr>
              <a:t>70</a:t>
            </a:fld>
            <a:endParaRPr lang="en-US">
              <a:latin typeface="Times New Roman" pitchFamily="18" charset="0"/>
            </a:endParaRPr>
          </a:p>
        </p:txBody>
      </p:sp>
    </p:spTree>
    <p:extLst>
      <p:ext uri="{BB962C8B-B14F-4D97-AF65-F5344CB8AC3E}">
        <p14:creationId xmlns:p14="http://schemas.microsoft.com/office/powerpoint/2010/main" val="2211932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37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CDEB0A1-C681-47F2-AE18-4B652A40D72B}" type="slidenum">
              <a:rPr lang="en-US" smtClean="0"/>
              <a:pPr>
                <a:defRPr/>
              </a:pPr>
              <a:t>72</a:t>
            </a:fld>
            <a:endParaRPr lang="en-US"/>
          </a:p>
        </p:txBody>
      </p:sp>
    </p:spTree>
    <p:extLst>
      <p:ext uri="{BB962C8B-B14F-4D97-AF65-F5344CB8AC3E}">
        <p14:creationId xmlns:p14="http://schemas.microsoft.com/office/powerpoint/2010/main" val="1009928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47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E76DCEAC-8A41-4532-892E-F7205451F99F}" type="slidenum">
              <a:rPr lang="en-US" smtClean="0"/>
              <a:pPr>
                <a:defRPr/>
              </a:pPr>
              <a:t>73</a:t>
            </a:fld>
            <a:endParaRPr lang="en-US"/>
          </a:p>
        </p:txBody>
      </p:sp>
    </p:spTree>
    <p:extLst>
      <p:ext uri="{BB962C8B-B14F-4D97-AF65-F5344CB8AC3E}">
        <p14:creationId xmlns:p14="http://schemas.microsoft.com/office/powerpoint/2010/main" val="3343591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57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A1D9C259-C4E4-4A8D-A4EF-6877AB3285F3}" type="slidenum">
              <a:rPr lang="en-US" smtClean="0"/>
              <a:pPr>
                <a:defRPr/>
              </a:pPr>
              <a:t>75</a:t>
            </a:fld>
            <a:endParaRPr lang="en-US"/>
          </a:p>
        </p:txBody>
      </p:sp>
    </p:spTree>
    <p:extLst>
      <p:ext uri="{BB962C8B-B14F-4D97-AF65-F5344CB8AC3E}">
        <p14:creationId xmlns:p14="http://schemas.microsoft.com/office/powerpoint/2010/main" val="2182914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67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1611D796-1227-4876-A201-599AFDD2A6A8}" type="slidenum">
              <a:rPr lang="en-US" smtClean="0"/>
              <a:pPr>
                <a:defRPr/>
              </a:pPr>
              <a:t>77</a:t>
            </a:fld>
            <a:endParaRPr lang="en-US"/>
          </a:p>
        </p:txBody>
      </p:sp>
    </p:spTree>
    <p:extLst>
      <p:ext uri="{BB962C8B-B14F-4D97-AF65-F5344CB8AC3E}">
        <p14:creationId xmlns:p14="http://schemas.microsoft.com/office/powerpoint/2010/main" val="660064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Slide Image Placeholder 1"/>
          <p:cNvSpPr>
            <a:spLocks noGrp="1" noRot="1" noChangeAspect="1" noTextEdit="1"/>
          </p:cNvSpPr>
          <p:nvPr>
            <p:ph type="sldImg"/>
          </p:nvPr>
        </p:nvSpPr>
        <p:spPr>
          <a:ln/>
        </p:spPr>
      </p:sp>
      <p:sp>
        <p:nvSpPr>
          <p:cNvPr id="489475"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1B929E16-DE63-4E71-BEB1-376E51168629}" type="slidenum">
              <a:rPr lang="en-US" smtClean="0"/>
              <a:pPr>
                <a:defRPr/>
              </a:pPr>
              <a:t>84</a:t>
            </a:fld>
            <a:endParaRPr lang="en-US"/>
          </a:p>
        </p:txBody>
      </p:sp>
    </p:spTree>
    <p:extLst>
      <p:ext uri="{BB962C8B-B14F-4D97-AF65-F5344CB8AC3E}">
        <p14:creationId xmlns:p14="http://schemas.microsoft.com/office/powerpoint/2010/main" val="448384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Slide Image Placeholder 1"/>
          <p:cNvSpPr>
            <a:spLocks noGrp="1" noRot="1" noChangeAspect="1" noTextEdit="1"/>
          </p:cNvSpPr>
          <p:nvPr>
            <p:ph type="sldImg"/>
          </p:nvPr>
        </p:nvSpPr>
        <p:spPr>
          <a:ln/>
        </p:spPr>
      </p:sp>
      <p:sp>
        <p:nvSpPr>
          <p:cNvPr id="49049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FC6E319E-0B7D-4384-A8F1-B22823CA00DE}" type="slidenum">
              <a:rPr lang="en-US" smtClean="0"/>
              <a:pPr>
                <a:defRPr/>
              </a:pPr>
              <a:t>85</a:t>
            </a:fld>
            <a:endParaRPr lang="en-US"/>
          </a:p>
        </p:txBody>
      </p:sp>
    </p:spTree>
    <p:extLst>
      <p:ext uri="{BB962C8B-B14F-4D97-AF65-F5344CB8AC3E}">
        <p14:creationId xmlns:p14="http://schemas.microsoft.com/office/powerpoint/2010/main" val="307251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Slide Image Placeholder 1"/>
          <p:cNvSpPr>
            <a:spLocks noGrp="1" noRot="1" noChangeAspect="1" noTextEdit="1"/>
          </p:cNvSpPr>
          <p:nvPr>
            <p:ph type="sldImg"/>
          </p:nvPr>
        </p:nvSpPr>
        <p:spPr>
          <a:ln/>
        </p:spPr>
      </p:sp>
      <p:sp>
        <p:nvSpPr>
          <p:cNvPr id="491523"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6BEB4915-7621-4733-9EAE-3399073349DC}" type="slidenum">
              <a:rPr lang="en-US" smtClean="0"/>
              <a:pPr>
                <a:defRPr/>
              </a:pPr>
              <a:t>86</a:t>
            </a:fld>
            <a:endParaRPr lang="en-US" dirty="0"/>
          </a:p>
        </p:txBody>
      </p:sp>
    </p:spTree>
    <p:extLst>
      <p:ext uri="{BB962C8B-B14F-4D97-AF65-F5344CB8AC3E}">
        <p14:creationId xmlns:p14="http://schemas.microsoft.com/office/powerpoint/2010/main" val="1696299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Slide Image Placeholder 1"/>
          <p:cNvSpPr>
            <a:spLocks noGrp="1" noRot="1" noChangeAspect="1" noTextEdit="1"/>
          </p:cNvSpPr>
          <p:nvPr>
            <p:ph type="sldImg"/>
          </p:nvPr>
        </p:nvSpPr>
        <p:spPr>
          <a:ln/>
        </p:spPr>
      </p:sp>
      <p:sp>
        <p:nvSpPr>
          <p:cNvPr id="491523"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6BEB4915-7621-4733-9EAE-3399073349DC}" type="slidenum">
              <a:rPr lang="en-US" smtClean="0"/>
              <a:pPr>
                <a:defRPr/>
              </a:pPr>
              <a:t>87</a:t>
            </a:fld>
            <a:endParaRPr lang="en-US" dirty="0"/>
          </a:p>
        </p:txBody>
      </p:sp>
    </p:spTree>
    <p:extLst>
      <p:ext uri="{BB962C8B-B14F-4D97-AF65-F5344CB8AC3E}">
        <p14:creationId xmlns:p14="http://schemas.microsoft.com/office/powerpoint/2010/main" val="3723756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Slide Image Placeholder 1"/>
          <p:cNvSpPr>
            <a:spLocks noGrp="1" noRot="1" noChangeAspect="1" noTextEdit="1"/>
          </p:cNvSpPr>
          <p:nvPr>
            <p:ph type="sldImg"/>
          </p:nvPr>
        </p:nvSpPr>
        <p:spPr>
          <a:ln/>
        </p:spPr>
      </p:sp>
      <p:sp>
        <p:nvSpPr>
          <p:cNvPr id="491523"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6BEB4915-7621-4733-9EAE-3399073349DC}" type="slidenum">
              <a:rPr lang="en-US" smtClean="0"/>
              <a:pPr>
                <a:defRPr/>
              </a:pPr>
              <a:t>88</a:t>
            </a:fld>
            <a:endParaRPr lang="en-US" dirty="0"/>
          </a:p>
        </p:txBody>
      </p:sp>
    </p:spTree>
    <p:extLst>
      <p:ext uri="{BB962C8B-B14F-4D97-AF65-F5344CB8AC3E}">
        <p14:creationId xmlns:p14="http://schemas.microsoft.com/office/powerpoint/2010/main" val="526977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Slide Image Placeholder 1"/>
          <p:cNvSpPr>
            <a:spLocks noGrp="1" noRot="1" noChangeAspect="1" noTextEdit="1"/>
          </p:cNvSpPr>
          <p:nvPr>
            <p:ph type="sldImg"/>
          </p:nvPr>
        </p:nvSpPr>
        <p:spPr>
          <a:ln/>
        </p:spPr>
      </p:sp>
      <p:sp>
        <p:nvSpPr>
          <p:cNvPr id="49357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D11C9E19-87C6-4A3C-9584-0C8F57E463E4}" type="slidenum">
              <a:rPr lang="en-US" smtClean="0"/>
              <a:pPr>
                <a:defRPr/>
              </a:pPr>
              <a:t>89</a:t>
            </a:fld>
            <a:endParaRPr lang="en-US"/>
          </a:p>
        </p:txBody>
      </p:sp>
    </p:spTree>
    <p:extLst>
      <p:ext uri="{BB962C8B-B14F-4D97-AF65-F5344CB8AC3E}">
        <p14:creationId xmlns:p14="http://schemas.microsoft.com/office/powerpoint/2010/main" val="90439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95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680441BB-40FA-41D5-A12A-3E0B4E7A75C9}" type="slidenum">
              <a:rPr lang="en-US" smtClean="0"/>
              <a:pPr>
                <a:defRPr/>
              </a:pPr>
              <a:t>100</a:t>
            </a:fld>
            <a:endParaRPr lang="en-US"/>
          </a:p>
        </p:txBody>
      </p:sp>
    </p:spTree>
    <p:extLst>
      <p:ext uri="{BB962C8B-B14F-4D97-AF65-F5344CB8AC3E}">
        <p14:creationId xmlns:p14="http://schemas.microsoft.com/office/powerpoint/2010/main" val="17626818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Slide Image Placeholder 1"/>
          <p:cNvSpPr>
            <a:spLocks noGrp="1" noRot="1" noChangeAspect="1" noTextEdit="1"/>
          </p:cNvSpPr>
          <p:nvPr>
            <p:ph type="sldImg"/>
          </p:nvPr>
        </p:nvSpPr>
        <p:spPr>
          <a:ln/>
        </p:spPr>
      </p:sp>
      <p:sp>
        <p:nvSpPr>
          <p:cNvPr id="57241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B762E47A-8EAD-4045-BA6F-091A8A82F9D4}" type="slidenum">
              <a:rPr lang="en-US" smtClean="0"/>
              <a:pPr>
                <a:defRPr/>
              </a:pPr>
              <a:t>102</a:t>
            </a:fld>
            <a:endParaRPr lang="en-US"/>
          </a:p>
        </p:txBody>
      </p:sp>
    </p:spTree>
    <p:extLst>
      <p:ext uri="{BB962C8B-B14F-4D97-AF65-F5344CB8AC3E}">
        <p14:creationId xmlns:p14="http://schemas.microsoft.com/office/powerpoint/2010/main" val="25975360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Slide Image Placeholder 1"/>
          <p:cNvSpPr>
            <a:spLocks noGrp="1" noRot="1" noChangeAspect="1" noTextEdit="1"/>
          </p:cNvSpPr>
          <p:nvPr>
            <p:ph type="sldImg"/>
          </p:nvPr>
        </p:nvSpPr>
        <p:spPr>
          <a:ln/>
        </p:spPr>
      </p:sp>
      <p:sp>
        <p:nvSpPr>
          <p:cNvPr id="54989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6D9A7486-9788-438D-BDBC-691775727E96}" type="slidenum">
              <a:rPr lang="en-US" smtClean="0"/>
              <a:pPr>
                <a:defRPr/>
              </a:pPr>
              <a:t>114</a:t>
            </a:fld>
            <a:endParaRPr lang="en-US"/>
          </a:p>
        </p:txBody>
      </p:sp>
    </p:spTree>
    <p:extLst>
      <p:ext uri="{BB962C8B-B14F-4D97-AF65-F5344CB8AC3E}">
        <p14:creationId xmlns:p14="http://schemas.microsoft.com/office/powerpoint/2010/main" val="3242210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Slide Image Placeholder 1"/>
          <p:cNvSpPr>
            <a:spLocks noGrp="1" noRot="1" noChangeAspect="1" noTextEdit="1"/>
          </p:cNvSpPr>
          <p:nvPr>
            <p:ph type="sldImg"/>
          </p:nvPr>
        </p:nvSpPr>
        <p:spPr>
          <a:ln/>
        </p:spPr>
      </p:sp>
      <p:sp>
        <p:nvSpPr>
          <p:cNvPr id="556035"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5A2F6DAB-AF62-4B2C-BCE3-BA893813FF75}" type="slidenum">
              <a:rPr lang="en-US" smtClean="0"/>
              <a:pPr>
                <a:defRPr/>
              </a:pPr>
              <a:t>117</a:t>
            </a:fld>
            <a:endParaRPr lang="en-US"/>
          </a:p>
        </p:txBody>
      </p:sp>
    </p:spTree>
    <p:extLst>
      <p:ext uri="{BB962C8B-B14F-4D97-AF65-F5344CB8AC3E}">
        <p14:creationId xmlns:p14="http://schemas.microsoft.com/office/powerpoint/2010/main" val="34588126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Slide Image Placeholder 1"/>
          <p:cNvSpPr>
            <a:spLocks noGrp="1" noRot="1" noChangeAspect="1" noTextEdit="1"/>
          </p:cNvSpPr>
          <p:nvPr>
            <p:ph type="sldImg"/>
          </p:nvPr>
        </p:nvSpPr>
        <p:spPr>
          <a:ln/>
        </p:spPr>
      </p:sp>
      <p:sp>
        <p:nvSpPr>
          <p:cNvPr id="561155"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73C39D97-1C15-4D16-A76C-FC56213C74F7}" type="slidenum">
              <a:rPr lang="en-US" smtClean="0"/>
              <a:pPr>
                <a:defRPr/>
              </a:pPr>
              <a:t>118</a:t>
            </a:fld>
            <a:endParaRPr lang="en-US"/>
          </a:p>
        </p:txBody>
      </p:sp>
    </p:spTree>
    <p:extLst>
      <p:ext uri="{BB962C8B-B14F-4D97-AF65-F5344CB8AC3E}">
        <p14:creationId xmlns:p14="http://schemas.microsoft.com/office/powerpoint/2010/main" val="207577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Slide Image Placeholder 1"/>
          <p:cNvSpPr>
            <a:spLocks noGrp="1" noRot="1" noChangeAspect="1" noTextEdit="1"/>
          </p:cNvSpPr>
          <p:nvPr>
            <p:ph type="sldImg"/>
          </p:nvPr>
        </p:nvSpPr>
        <p:spPr>
          <a:ln/>
        </p:spPr>
      </p:sp>
      <p:sp>
        <p:nvSpPr>
          <p:cNvPr id="563203"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45950649-FF3A-42F9-8B95-0860B0661496}" type="slidenum">
              <a:rPr lang="en-US" smtClean="0"/>
              <a:pPr>
                <a:defRPr/>
              </a:pPr>
              <a:t>119</a:t>
            </a:fld>
            <a:endParaRPr lang="en-US"/>
          </a:p>
        </p:txBody>
      </p:sp>
    </p:spTree>
    <p:extLst>
      <p:ext uri="{BB962C8B-B14F-4D97-AF65-F5344CB8AC3E}">
        <p14:creationId xmlns:p14="http://schemas.microsoft.com/office/powerpoint/2010/main" val="1895874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Slide Image Placeholder 1"/>
          <p:cNvSpPr>
            <a:spLocks noGrp="1" noRot="1" noChangeAspect="1" noTextEdit="1"/>
          </p:cNvSpPr>
          <p:nvPr>
            <p:ph type="sldImg"/>
          </p:nvPr>
        </p:nvSpPr>
        <p:spPr>
          <a:ln/>
        </p:spPr>
      </p:sp>
      <p:sp>
        <p:nvSpPr>
          <p:cNvPr id="56422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0B3A2E8B-2FD8-4728-BE7D-6B48A68BC9FB}" type="slidenum">
              <a:rPr lang="en-US" smtClean="0"/>
              <a:pPr>
                <a:defRPr/>
              </a:pPr>
              <a:t>120</a:t>
            </a:fld>
            <a:endParaRPr lang="en-US"/>
          </a:p>
        </p:txBody>
      </p:sp>
    </p:spTree>
    <p:extLst>
      <p:ext uri="{BB962C8B-B14F-4D97-AF65-F5344CB8AC3E}">
        <p14:creationId xmlns:p14="http://schemas.microsoft.com/office/powerpoint/2010/main" val="437062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Slide Image Placeholder 1"/>
          <p:cNvSpPr>
            <a:spLocks noGrp="1" noRot="1" noChangeAspect="1" noTextEdit="1"/>
          </p:cNvSpPr>
          <p:nvPr>
            <p:ph type="sldImg"/>
          </p:nvPr>
        </p:nvSpPr>
        <p:spPr>
          <a:ln/>
        </p:spPr>
      </p:sp>
      <p:sp>
        <p:nvSpPr>
          <p:cNvPr id="56422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0B3A2E8B-2FD8-4728-BE7D-6B48A68BC9FB}" type="slidenum">
              <a:rPr lang="en-US" smtClean="0"/>
              <a:pPr>
                <a:defRPr/>
              </a:pPr>
              <a:t>121</a:t>
            </a:fld>
            <a:endParaRPr lang="en-US"/>
          </a:p>
        </p:txBody>
      </p:sp>
    </p:spTree>
    <p:extLst>
      <p:ext uri="{BB962C8B-B14F-4D97-AF65-F5344CB8AC3E}">
        <p14:creationId xmlns:p14="http://schemas.microsoft.com/office/powerpoint/2010/main" val="7262533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31"/>
          <p:cNvSpPr>
            <a:spLocks noGrp="1" noChangeArrowheads="1"/>
          </p:cNvSpPr>
          <p:nvPr>
            <p:ph type="sldNum" sz="quarter" idx="5"/>
          </p:nvPr>
        </p:nvSpPr>
        <p:spPr>
          <a:noFill/>
        </p:spPr>
        <p:txBody>
          <a:bodyPr/>
          <a:lstStyle/>
          <a:p>
            <a:fld id="{4B32623E-FF65-4F47-A0E7-2B12CC568658}" type="slidenum">
              <a:rPr lang="en-US"/>
              <a:pPr/>
              <a:t>122</a:t>
            </a:fld>
            <a:endParaRPr lang="en-US"/>
          </a:p>
        </p:txBody>
      </p:sp>
      <p:sp>
        <p:nvSpPr>
          <p:cNvPr id="66563" name="Slide Image Placeholder 1"/>
          <p:cNvSpPr>
            <a:spLocks noGrp="1" noRot="1" noChangeAspect="1" noTextEdit="1"/>
          </p:cNvSpPr>
          <p:nvPr>
            <p:ph type="sldImg"/>
          </p:nvPr>
        </p:nvSpPr>
        <p:spPr>
          <a:ln/>
        </p:spPr>
      </p:sp>
      <p:sp>
        <p:nvSpPr>
          <p:cNvPr id="66564"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endParaRPr lang="en-US"/>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EEE9ECAC-3729-4529-A281-E51C05602805}" type="slidenum">
              <a:rPr lang="en-US" sz="1200">
                <a:latin typeface="+mn-lt"/>
              </a:rPr>
              <a:pPr algn="r" fontAlgn="auto">
                <a:spcBef>
                  <a:spcPts val="0"/>
                </a:spcBef>
                <a:spcAft>
                  <a:spcPts val="0"/>
                </a:spcAft>
                <a:defRPr/>
              </a:pPr>
              <a:t>122</a:t>
            </a:fld>
            <a:endParaRPr lang="en-US" sz="1200">
              <a:latin typeface="+mn-lt"/>
            </a:endParaRPr>
          </a:p>
        </p:txBody>
      </p:sp>
    </p:spTree>
    <p:extLst>
      <p:ext uri="{BB962C8B-B14F-4D97-AF65-F5344CB8AC3E}">
        <p14:creationId xmlns:p14="http://schemas.microsoft.com/office/powerpoint/2010/main" val="1104208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6639E650-9E48-494E-B39C-E610A9DF296B}" type="slidenum">
              <a:rPr lang="en-US"/>
              <a:pPr>
                <a:defRPr/>
              </a:pPr>
              <a:t>131</a:t>
            </a:fld>
            <a:endParaRPr lang="en-US"/>
          </a:p>
        </p:txBody>
      </p:sp>
      <p:sp>
        <p:nvSpPr>
          <p:cNvPr id="1076227" name="Rectangle 2"/>
          <p:cNvSpPr>
            <a:spLocks noGrp="1" noRot="1" noChangeAspect="1" noChangeArrowheads="1" noTextEdit="1"/>
          </p:cNvSpPr>
          <p:nvPr>
            <p:ph type="sldImg"/>
          </p:nvPr>
        </p:nvSpPr>
        <p:spPr>
          <a:solidFill>
            <a:srgbClr val="FFFFFF"/>
          </a:solidFill>
          <a:ln/>
        </p:spPr>
      </p:sp>
    </p:spTree>
    <p:extLst>
      <p:ext uri="{BB962C8B-B14F-4D97-AF65-F5344CB8AC3E}">
        <p14:creationId xmlns:p14="http://schemas.microsoft.com/office/powerpoint/2010/main" val="1340958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031"/>
          <p:cNvSpPr>
            <a:spLocks noGrp="1" noChangeArrowheads="1"/>
          </p:cNvSpPr>
          <p:nvPr>
            <p:ph type="sldNum" sz="quarter" idx="5"/>
          </p:nvPr>
        </p:nvSpPr>
        <p:spPr/>
        <p:txBody>
          <a:bodyPr/>
          <a:lstStyle/>
          <a:p>
            <a:pPr>
              <a:defRPr/>
            </a:pPr>
            <a:fld id="{7710E2BC-1E7C-4BC8-84B6-BCAD7664F81B}" type="slidenum">
              <a:rPr lang="en-US"/>
              <a:pPr>
                <a:defRPr/>
              </a:pPr>
              <a:t>135</a:t>
            </a:fld>
            <a:endParaRPr lang="en-US" dirty="0"/>
          </a:p>
        </p:txBody>
      </p:sp>
      <p:sp>
        <p:nvSpPr>
          <p:cNvPr id="333827" name="Slide Image Placeholder 1"/>
          <p:cNvSpPr>
            <a:spLocks noGrp="1" noRot="1" noChangeAspect="1" noTextEdit="1"/>
          </p:cNvSpPr>
          <p:nvPr>
            <p:ph type="sldImg"/>
          </p:nvPr>
        </p:nvSpPr>
        <p:spPr>
          <a:ln/>
        </p:spPr>
      </p:sp>
      <p:sp>
        <p:nvSpPr>
          <p:cNvPr id="333828" name="Notes Placeholder 2"/>
          <p:cNvSpPr>
            <a:spLocks noGrp="1"/>
          </p:cNvSpPr>
          <p:nvPr>
            <p:ph type="body" idx="1"/>
          </p:nvPr>
        </p:nvSpPr>
        <p:spPr>
          <a:xfrm>
            <a:off x="685800" y="4343400"/>
            <a:ext cx="5486400" cy="4114800"/>
          </a:xfrm>
          <a:noFill/>
          <a:ln>
            <a:solidFill>
              <a:srgbClr val="000000"/>
            </a:solidFill>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latin typeface="Times New Roman" pitchFamily="18" charset="0"/>
            </a:endParaRPr>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9BC9E829-BCF4-40C7-869B-F51C2A2A2442}" type="slidenum">
              <a:rPr lang="en-US" sz="1200">
                <a:effectLst>
                  <a:outerShdw blurRad="38100" dist="38100" dir="2700000" algn="tl">
                    <a:srgbClr val="000000">
                      <a:alpha val="43137"/>
                    </a:srgbClr>
                  </a:outerShdw>
                </a:effectLst>
                <a:latin typeface="+mn-lt"/>
                <a:cs typeface="+mn-cs"/>
              </a:rPr>
              <a:pPr algn="r" fontAlgn="auto">
                <a:spcBef>
                  <a:spcPts val="0"/>
                </a:spcBef>
                <a:spcAft>
                  <a:spcPts val="0"/>
                </a:spcAft>
                <a:defRPr/>
              </a:pPr>
              <a:t>135</a:t>
            </a:fld>
            <a:endParaRPr lang="en-US" sz="1200" dirty="0">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4005518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Image Placeholder 1"/>
          <p:cNvSpPr>
            <a:spLocks noGrp="1" noRot="1" noChangeAspect="1" noTextEdit="1"/>
          </p:cNvSpPr>
          <p:nvPr>
            <p:ph type="sldImg"/>
          </p:nvPr>
        </p:nvSpPr>
        <p:spPr>
          <a:ln/>
        </p:spPr>
      </p:sp>
      <p:sp>
        <p:nvSpPr>
          <p:cNvPr id="334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pitchFamily="18" charset="0"/>
            </a:endParaRPr>
          </a:p>
        </p:txBody>
      </p:sp>
      <p:sp>
        <p:nvSpPr>
          <p:cNvPr id="4" name="Slide Number Placeholder 3"/>
          <p:cNvSpPr>
            <a:spLocks noGrp="1"/>
          </p:cNvSpPr>
          <p:nvPr>
            <p:ph type="sldNum" sz="quarter" idx="5"/>
          </p:nvPr>
        </p:nvSpPr>
        <p:spPr/>
        <p:txBody>
          <a:bodyPr/>
          <a:lstStyle/>
          <a:p>
            <a:pPr>
              <a:defRPr/>
            </a:pPr>
            <a:fld id="{415AFA1D-AE56-4531-AEEC-B30474626A85}" type="slidenum">
              <a:rPr lang="en-US" smtClean="0"/>
              <a:pPr>
                <a:defRPr/>
              </a:pPr>
              <a:t>136</a:t>
            </a:fld>
            <a:endParaRPr lang="en-US"/>
          </a:p>
        </p:txBody>
      </p:sp>
    </p:spTree>
    <p:extLst>
      <p:ext uri="{BB962C8B-B14F-4D97-AF65-F5344CB8AC3E}">
        <p14:creationId xmlns:p14="http://schemas.microsoft.com/office/powerpoint/2010/main" val="263770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Slide Image Placeholder 1"/>
          <p:cNvSpPr>
            <a:spLocks noGrp="1" noRot="1" noChangeAspect="1" noTextEdit="1"/>
          </p:cNvSpPr>
          <p:nvPr>
            <p:ph type="sldImg"/>
          </p:nvPr>
        </p:nvSpPr>
        <p:spPr>
          <a:ln/>
        </p:spPr>
      </p:sp>
      <p:sp>
        <p:nvSpPr>
          <p:cNvPr id="3358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pitchFamily="18" charset="0"/>
            </a:endParaRPr>
          </a:p>
        </p:txBody>
      </p:sp>
      <p:sp>
        <p:nvSpPr>
          <p:cNvPr id="398340" name="Slide Number Placeholder 3"/>
          <p:cNvSpPr>
            <a:spLocks noGrp="1"/>
          </p:cNvSpPr>
          <p:nvPr>
            <p:ph type="sldNum" sz="quarter" idx="5"/>
          </p:nvPr>
        </p:nvSpPr>
        <p:spPr/>
        <p:txBody>
          <a:bodyPr/>
          <a:lstStyle/>
          <a:p>
            <a:pPr>
              <a:defRPr/>
            </a:pPr>
            <a:fld id="{572138BA-F707-4F43-967B-B086F6DC9ED8}" type="slidenum">
              <a:rPr lang="en-US">
                <a:latin typeface="Times New Roman" pitchFamily="18" charset="0"/>
              </a:rPr>
              <a:pPr>
                <a:defRPr/>
              </a:pPr>
              <a:t>137</a:t>
            </a:fld>
            <a:endParaRPr lang="en-US">
              <a:latin typeface="Times New Roman" pitchFamily="18" charset="0"/>
            </a:endParaRPr>
          </a:p>
        </p:txBody>
      </p:sp>
    </p:spTree>
    <p:extLst>
      <p:ext uri="{BB962C8B-B14F-4D97-AF65-F5344CB8AC3E}">
        <p14:creationId xmlns:p14="http://schemas.microsoft.com/office/powerpoint/2010/main" val="16710633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Slide Image Placeholder 1"/>
          <p:cNvSpPr>
            <a:spLocks noGrp="1" noRot="1" noChangeAspect="1" noTextEdit="1"/>
          </p:cNvSpPr>
          <p:nvPr>
            <p:ph type="sldImg"/>
          </p:nvPr>
        </p:nvSpPr>
        <p:spPr>
          <a:ln/>
        </p:spPr>
      </p:sp>
      <p:sp>
        <p:nvSpPr>
          <p:cNvPr id="3368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pitchFamily="18" charset="0"/>
            </a:endParaRPr>
          </a:p>
        </p:txBody>
      </p:sp>
      <p:sp>
        <p:nvSpPr>
          <p:cNvPr id="4" name="Slide Number Placeholder 3"/>
          <p:cNvSpPr>
            <a:spLocks noGrp="1"/>
          </p:cNvSpPr>
          <p:nvPr>
            <p:ph type="sldNum" sz="quarter" idx="5"/>
          </p:nvPr>
        </p:nvSpPr>
        <p:spPr/>
        <p:txBody>
          <a:bodyPr/>
          <a:lstStyle/>
          <a:p>
            <a:pPr>
              <a:defRPr/>
            </a:pPr>
            <a:fld id="{597FDFD0-58CF-48B7-AD17-7840D242FC58}" type="slidenum">
              <a:rPr lang="en-US" smtClean="0"/>
              <a:pPr>
                <a:defRPr/>
              </a:pPr>
              <a:t>141</a:t>
            </a:fld>
            <a:endParaRPr lang="en-US"/>
          </a:p>
        </p:txBody>
      </p:sp>
    </p:spTree>
    <p:extLst>
      <p:ext uri="{BB962C8B-B14F-4D97-AF65-F5344CB8AC3E}">
        <p14:creationId xmlns:p14="http://schemas.microsoft.com/office/powerpoint/2010/main" val="4897353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50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B41B0EAE-0B14-4405-AA39-ACB49C1B1862}" type="slidenum">
              <a:rPr lang="en-US" smtClean="0"/>
              <a:pPr>
                <a:defRPr/>
              </a:pPr>
              <a:t>146</a:t>
            </a:fld>
            <a:endParaRPr lang="en-US" dirty="0"/>
          </a:p>
        </p:txBody>
      </p:sp>
    </p:spTree>
    <p:extLst>
      <p:ext uri="{BB962C8B-B14F-4D97-AF65-F5344CB8AC3E}">
        <p14:creationId xmlns:p14="http://schemas.microsoft.com/office/powerpoint/2010/main" val="41193651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51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707F5AA-42E7-4757-81C0-081D1282E7E1}" type="slidenum">
              <a:rPr lang="en-US" smtClean="0"/>
              <a:pPr>
                <a:defRPr/>
              </a:pPr>
              <a:t>155</a:t>
            </a:fld>
            <a:endParaRPr lang="en-US" dirty="0"/>
          </a:p>
        </p:txBody>
      </p:sp>
    </p:spTree>
    <p:extLst>
      <p:ext uri="{BB962C8B-B14F-4D97-AF65-F5344CB8AC3E}">
        <p14:creationId xmlns:p14="http://schemas.microsoft.com/office/powerpoint/2010/main" val="9845959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52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152A2278-28B8-403B-906D-33E625FB055D}" type="slidenum">
              <a:rPr lang="en-US" smtClean="0"/>
              <a:pPr>
                <a:defRPr/>
              </a:pPr>
              <a:t>157</a:t>
            </a:fld>
            <a:endParaRPr lang="en-US"/>
          </a:p>
        </p:txBody>
      </p:sp>
    </p:spTree>
    <p:extLst>
      <p:ext uri="{BB962C8B-B14F-4D97-AF65-F5344CB8AC3E}">
        <p14:creationId xmlns:p14="http://schemas.microsoft.com/office/powerpoint/2010/main" val="2401290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31"/>
          <p:cNvSpPr>
            <a:spLocks noGrp="1" noChangeArrowheads="1"/>
          </p:cNvSpPr>
          <p:nvPr>
            <p:ph type="sldNum" sz="quarter" idx="5"/>
          </p:nvPr>
        </p:nvSpPr>
        <p:spPr>
          <a:noFill/>
        </p:spPr>
        <p:txBody>
          <a:bodyPr/>
          <a:lstStyle/>
          <a:p>
            <a:fld id="{C68518AD-E614-4538-94D7-7ACEEB84E7C6}" type="slidenum">
              <a:rPr lang="en-US"/>
              <a:pPr/>
              <a:t>158</a:t>
            </a:fld>
            <a:endParaRPr lang="en-US"/>
          </a:p>
        </p:txBody>
      </p:sp>
      <p:sp>
        <p:nvSpPr>
          <p:cNvPr id="72707" name="Slide Image Placeholder 1"/>
          <p:cNvSpPr>
            <a:spLocks noGrp="1" noRot="1" noChangeAspect="1" noTextEdit="1"/>
          </p:cNvSpPr>
          <p:nvPr>
            <p:ph type="sldImg"/>
          </p:nvPr>
        </p:nvSpPr>
        <p:spPr>
          <a:ln/>
        </p:spPr>
      </p:sp>
      <p:sp>
        <p:nvSpPr>
          <p:cNvPr id="7270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endParaRPr lang="en-US"/>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D7F3B7BF-FAC8-4919-BC7C-9B4E8BDE7E82}" type="slidenum">
              <a:rPr lang="en-US" sz="1200">
                <a:latin typeface="+mn-lt"/>
              </a:rPr>
              <a:pPr algn="r" fontAlgn="auto">
                <a:spcBef>
                  <a:spcPts val="0"/>
                </a:spcBef>
                <a:spcAft>
                  <a:spcPts val="0"/>
                </a:spcAft>
                <a:defRPr/>
              </a:pPr>
              <a:t>158</a:t>
            </a:fld>
            <a:endParaRPr lang="en-US" sz="1200">
              <a:latin typeface="+mn-lt"/>
            </a:endParaRPr>
          </a:p>
        </p:txBody>
      </p:sp>
    </p:spTree>
    <p:extLst>
      <p:ext uri="{BB962C8B-B14F-4D97-AF65-F5344CB8AC3E}">
        <p14:creationId xmlns:p14="http://schemas.microsoft.com/office/powerpoint/2010/main" val="28717578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31"/>
          <p:cNvSpPr>
            <a:spLocks noGrp="1" noChangeArrowheads="1"/>
          </p:cNvSpPr>
          <p:nvPr>
            <p:ph type="sldNum" sz="quarter" idx="5"/>
          </p:nvPr>
        </p:nvSpPr>
        <p:spPr>
          <a:noFill/>
        </p:spPr>
        <p:txBody>
          <a:bodyPr/>
          <a:lstStyle/>
          <a:p>
            <a:fld id="{C68518AD-E614-4538-94D7-7ACEEB84E7C6}" type="slidenum">
              <a:rPr lang="en-US"/>
              <a:pPr/>
              <a:t>159</a:t>
            </a:fld>
            <a:endParaRPr lang="en-US"/>
          </a:p>
        </p:txBody>
      </p:sp>
      <p:sp>
        <p:nvSpPr>
          <p:cNvPr id="72707" name="Slide Image Placeholder 1"/>
          <p:cNvSpPr>
            <a:spLocks noGrp="1" noRot="1" noChangeAspect="1" noTextEdit="1"/>
          </p:cNvSpPr>
          <p:nvPr>
            <p:ph type="sldImg"/>
          </p:nvPr>
        </p:nvSpPr>
        <p:spPr>
          <a:ln/>
        </p:spPr>
      </p:sp>
      <p:sp>
        <p:nvSpPr>
          <p:cNvPr id="72708" name="Notes Placeholder 2"/>
          <p:cNvSpPr>
            <a:spLocks noGrp="1"/>
          </p:cNvSpPr>
          <p:nvPr>
            <p:ph type="body" idx="1"/>
          </p:nvPr>
        </p:nvSpPr>
        <p:spPr>
          <a:xfrm>
            <a:off x="685800" y="4343400"/>
            <a:ext cx="5486400" cy="4114800"/>
          </a:xfrm>
          <a:noFill/>
          <a:ln>
            <a:solidFill>
              <a:srgbClr val="000000"/>
            </a:solidFill>
          </a:ln>
        </p:spPr>
        <p:txBody>
          <a:bodyPr/>
          <a:lstStyle/>
          <a:p>
            <a:pPr eaLnBrk="1" hangingPunct="1"/>
            <a:endParaRPr lang="en-US"/>
          </a:p>
        </p:txBody>
      </p:sp>
      <p:sp>
        <p:nvSpPr>
          <p:cNvPr id="4" name="Slide Number Placeholder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D7F3B7BF-FAC8-4919-BC7C-9B4E8BDE7E82}" type="slidenum">
              <a:rPr lang="en-US" sz="1200">
                <a:latin typeface="+mn-lt"/>
              </a:rPr>
              <a:pPr algn="r" fontAlgn="auto">
                <a:spcBef>
                  <a:spcPts val="0"/>
                </a:spcBef>
                <a:spcAft>
                  <a:spcPts val="0"/>
                </a:spcAft>
                <a:defRPr/>
              </a:pPr>
              <a:t>159</a:t>
            </a:fld>
            <a:endParaRPr lang="en-US" sz="1200">
              <a:latin typeface="+mn-lt"/>
            </a:endParaRPr>
          </a:p>
        </p:txBody>
      </p:sp>
    </p:spTree>
    <p:extLst>
      <p:ext uri="{BB962C8B-B14F-4D97-AF65-F5344CB8AC3E}">
        <p14:creationId xmlns:p14="http://schemas.microsoft.com/office/powerpoint/2010/main" val="25435472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Slide Image Placeholder 1"/>
          <p:cNvSpPr>
            <a:spLocks noGrp="1" noRot="1" noChangeAspect="1" noTextEdit="1"/>
          </p:cNvSpPr>
          <p:nvPr>
            <p:ph type="sldImg"/>
          </p:nvPr>
        </p:nvSpPr>
        <p:spPr>
          <a:ln/>
        </p:spPr>
      </p:sp>
      <p:sp>
        <p:nvSpPr>
          <p:cNvPr id="59494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ABA881CF-B7E6-41FA-8A92-53AE20143D7B}" type="slidenum">
              <a:rPr lang="en-US" smtClean="0"/>
              <a:pPr>
                <a:defRPr/>
              </a:pPr>
              <a:t>182</a:t>
            </a:fld>
            <a:endParaRPr lang="en-US"/>
          </a:p>
        </p:txBody>
      </p:sp>
    </p:spTree>
    <p:extLst>
      <p:ext uri="{BB962C8B-B14F-4D97-AF65-F5344CB8AC3E}">
        <p14:creationId xmlns:p14="http://schemas.microsoft.com/office/powerpoint/2010/main" val="27938411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Slide Image Placeholder 1"/>
          <p:cNvSpPr>
            <a:spLocks noGrp="1" noRot="1" noChangeAspect="1" noTextEdit="1"/>
          </p:cNvSpPr>
          <p:nvPr>
            <p:ph type="sldImg"/>
          </p:nvPr>
        </p:nvSpPr>
        <p:spPr>
          <a:ln/>
        </p:spPr>
      </p:sp>
      <p:sp>
        <p:nvSpPr>
          <p:cNvPr id="59597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BA5A4BB7-4617-4E25-AF88-DF69E385905C}" type="slidenum">
              <a:rPr lang="en-US" smtClean="0"/>
              <a:pPr>
                <a:defRPr/>
              </a:pPr>
              <a:t>183</a:t>
            </a:fld>
            <a:endParaRPr lang="en-US"/>
          </a:p>
        </p:txBody>
      </p:sp>
    </p:spTree>
    <p:extLst>
      <p:ext uri="{BB962C8B-B14F-4D97-AF65-F5344CB8AC3E}">
        <p14:creationId xmlns:p14="http://schemas.microsoft.com/office/powerpoint/2010/main" val="11733482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Slide Image Placeholder 1"/>
          <p:cNvSpPr>
            <a:spLocks noGrp="1" noRot="1" noChangeAspect="1" noTextEdit="1"/>
          </p:cNvSpPr>
          <p:nvPr>
            <p:ph type="sldImg"/>
          </p:nvPr>
        </p:nvSpPr>
        <p:spPr>
          <a:ln/>
        </p:spPr>
      </p:sp>
      <p:sp>
        <p:nvSpPr>
          <p:cNvPr id="59801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F6ECEF0B-45F7-4140-B883-6090C5D9F369}" type="slidenum">
              <a:rPr lang="en-US" smtClean="0"/>
              <a:pPr>
                <a:defRPr/>
              </a:pPr>
              <a:t>188</a:t>
            </a:fld>
            <a:endParaRPr lang="en-US"/>
          </a:p>
        </p:txBody>
      </p:sp>
    </p:spTree>
    <p:extLst>
      <p:ext uri="{BB962C8B-B14F-4D97-AF65-F5344CB8AC3E}">
        <p14:creationId xmlns:p14="http://schemas.microsoft.com/office/powerpoint/2010/main" val="12719818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Slide Image Placeholder 1"/>
          <p:cNvSpPr>
            <a:spLocks noGrp="1" noRot="1" noChangeAspect="1" noTextEdit="1"/>
          </p:cNvSpPr>
          <p:nvPr>
            <p:ph type="sldImg"/>
          </p:nvPr>
        </p:nvSpPr>
        <p:spPr>
          <a:ln/>
        </p:spPr>
      </p:sp>
      <p:sp>
        <p:nvSpPr>
          <p:cNvPr id="600067"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5FF37823-E5C2-4920-BED8-1892E18AF2BD}" type="slidenum">
              <a:rPr lang="en-US" smtClean="0"/>
              <a:pPr>
                <a:defRPr/>
              </a:pPr>
              <a:t>194</a:t>
            </a:fld>
            <a:endParaRPr lang="en-US"/>
          </a:p>
        </p:txBody>
      </p:sp>
    </p:spTree>
    <p:extLst>
      <p:ext uri="{BB962C8B-B14F-4D97-AF65-F5344CB8AC3E}">
        <p14:creationId xmlns:p14="http://schemas.microsoft.com/office/powerpoint/2010/main" val="20735446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Slide Image Placeholder 1"/>
          <p:cNvSpPr>
            <a:spLocks noGrp="1" noRot="1" noChangeAspect="1" noTextEdit="1"/>
          </p:cNvSpPr>
          <p:nvPr>
            <p:ph type="sldImg"/>
          </p:nvPr>
        </p:nvSpPr>
        <p:spPr>
          <a:ln/>
        </p:spPr>
      </p:sp>
      <p:sp>
        <p:nvSpPr>
          <p:cNvPr id="60109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B219C4F6-BFAC-4C5E-B9B2-C784A5DBF55F}" type="slidenum">
              <a:rPr lang="en-US" smtClean="0"/>
              <a:pPr>
                <a:defRPr/>
              </a:pPr>
              <a:t>197</a:t>
            </a:fld>
            <a:endParaRPr lang="en-US"/>
          </a:p>
        </p:txBody>
      </p:sp>
    </p:spTree>
    <p:extLst>
      <p:ext uri="{BB962C8B-B14F-4D97-AF65-F5344CB8AC3E}">
        <p14:creationId xmlns:p14="http://schemas.microsoft.com/office/powerpoint/2010/main" val="23150379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Slide Image Placeholder 1"/>
          <p:cNvSpPr>
            <a:spLocks noGrp="1" noRot="1" noChangeAspect="1" noTextEdit="1"/>
          </p:cNvSpPr>
          <p:nvPr>
            <p:ph type="sldImg"/>
          </p:nvPr>
        </p:nvSpPr>
        <p:spPr>
          <a:ln/>
        </p:spPr>
      </p:sp>
      <p:sp>
        <p:nvSpPr>
          <p:cNvPr id="612355"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B8E4D4FA-98F5-4F0B-87E2-FCE05AD49533}" type="slidenum">
              <a:rPr lang="en-US" smtClean="0"/>
              <a:pPr>
                <a:defRPr/>
              </a:pPr>
              <a:t>208</a:t>
            </a:fld>
            <a:endParaRPr lang="en-US"/>
          </a:p>
        </p:txBody>
      </p:sp>
    </p:spTree>
    <p:extLst>
      <p:ext uri="{BB962C8B-B14F-4D97-AF65-F5344CB8AC3E}">
        <p14:creationId xmlns:p14="http://schemas.microsoft.com/office/powerpoint/2010/main" val="3926269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Slide Image Placeholder 1"/>
          <p:cNvSpPr>
            <a:spLocks noGrp="1" noRot="1" noChangeAspect="1" noTextEdit="1"/>
          </p:cNvSpPr>
          <p:nvPr>
            <p:ph type="sldImg"/>
          </p:nvPr>
        </p:nvSpPr>
        <p:spPr>
          <a:ln/>
        </p:spPr>
      </p:sp>
      <p:sp>
        <p:nvSpPr>
          <p:cNvPr id="3430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pitchFamily="18" charset="0"/>
            </a:endParaRPr>
          </a:p>
        </p:txBody>
      </p:sp>
      <p:sp>
        <p:nvSpPr>
          <p:cNvPr id="4" name="Slide Number Placeholder 3"/>
          <p:cNvSpPr>
            <a:spLocks noGrp="1"/>
          </p:cNvSpPr>
          <p:nvPr>
            <p:ph type="sldNum" sz="quarter" idx="5"/>
          </p:nvPr>
        </p:nvSpPr>
        <p:spPr/>
        <p:txBody>
          <a:bodyPr/>
          <a:lstStyle/>
          <a:p>
            <a:pPr>
              <a:defRPr/>
            </a:pPr>
            <a:fld id="{373F3BC5-777B-468E-A09F-DACFF67885C9}" type="slidenum">
              <a:rPr lang="en-US" smtClean="0"/>
              <a:pPr>
                <a:defRPr/>
              </a:pPr>
              <a:t>209</a:t>
            </a:fld>
            <a:endParaRPr lang="en-US" dirty="0"/>
          </a:p>
        </p:txBody>
      </p:sp>
    </p:spTree>
    <p:extLst>
      <p:ext uri="{BB962C8B-B14F-4D97-AF65-F5344CB8AC3E}">
        <p14:creationId xmlns:p14="http://schemas.microsoft.com/office/powerpoint/2010/main" val="38621170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Slide Image Placeholder 1"/>
          <p:cNvSpPr>
            <a:spLocks noGrp="1" noRot="1" noChangeAspect="1" noTextEdit="1"/>
          </p:cNvSpPr>
          <p:nvPr>
            <p:ph type="sldImg"/>
          </p:nvPr>
        </p:nvSpPr>
        <p:spPr>
          <a:ln/>
        </p:spPr>
      </p:sp>
      <p:sp>
        <p:nvSpPr>
          <p:cNvPr id="61645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BAADFEE2-AB9F-42E9-B1CB-8C0A705E7591}" type="slidenum">
              <a:rPr lang="en-US" smtClean="0"/>
              <a:pPr>
                <a:defRPr/>
              </a:pPr>
              <a:t>220</a:t>
            </a:fld>
            <a:endParaRPr lang="en-US"/>
          </a:p>
        </p:txBody>
      </p:sp>
    </p:spTree>
    <p:extLst>
      <p:ext uri="{BB962C8B-B14F-4D97-AF65-F5344CB8AC3E}">
        <p14:creationId xmlns:p14="http://schemas.microsoft.com/office/powerpoint/2010/main" val="100654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7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657E45F9-1BD0-4C1F-AC3D-AE2F9F6434B3}" type="slidenum">
              <a:rPr lang="en-US" smtClean="0"/>
              <a:pPr>
                <a:defRPr/>
              </a:pPr>
              <a:t>222</a:t>
            </a:fld>
            <a:endParaRPr lang="en-US"/>
          </a:p>
        </p:txBody>
      </p:sp>
    </p:spTree>
    <p:extLst>
      <p:ext uri="{BB962C8B-B14F-4D97-AF65-F5344CB8AC3E}">
        <p14:creationId xmlns:p14="http://schemas.microsoft.com/office/powerpoint/2010/main" val="21732976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B8ACDBB3-7544-4993-A933-98E554D622C0}" type="slidenum">
              <a:rPr lang="en-US" smtClean="0"/>
              <a:pPr>
                <a:defRPr/>
              </a:pPr>
              <a:t>228</a:t>
            </a:fld>
            <a:endParaRPr lang="en-US"/>
          </a:p>
        </p:txBody>
      </p:sp>
    </p:spTree>
    <p:extLst>
      <p:ext uri="{BB962C8B-B14F-4D97-AF65-F5344CB8AC3E}">
        <p14:creationId xmlns:p14="http://schemas.microsoft.com/office/powerpoint/2010/main" val="7264385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Slide Image Placeholder 1"/>
          <p:cNvSpPr>
            <a:spLocks noGrp="1" noRot="1" noChangeAspect="1" noTextEdit="1"/>
          </p:cNvSpPr>
          <p:nvPr>
            <p:ph type="sldImg"/>
          </p:nvPr>
        </p:nvSpPr>
        <p:spPr>
          <a:ln/>
        </p:spPr>
      </p:sp>
      <p:sp>
        <p:nvSpPr>
          <p:cNvPr id="63693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38F8A6A1-EB99-4148-BF03-6A9CFB216E62}" type="slidenum">
              <a:rPr lang="en-US" smtClean="0"/>
              <a:pPr>
                <a:defRPr/>
              </a:pPr>
              <a:t>261</a:t>
            </a:fld>
            <a:endParaRPr lang="en-US"/>
          </a:p>
        </p:txBody>
      </p:sp>
    </p:spTree>
    <p:extLst>
      <p:ext uri="{BB962C8B-B14F-4D97-AF65-F5344CB8AC3E}">
        <p14:creationId xmlns:p14="http://schemas.microsoft.com/office/powerpoint/2010/main" val="18437300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Slide Image Placeholder 1"/>
          <p:cNvSpPr>
            <a:spLocks noGrp="1" noRot="1" noChangeAspect="1" noTextEdit="1"/>
          </p:cNvSpPr>
          <p:nvPr>
            <p:ph type="sldImg"/>
          </p:nvPr>
        </p:nvSpPr>
        <p:spPr>
          <a:ln/>
        </p:spPr>
      </p:sp>
      <p:sp>
        <p:nvSpPr>
          <p:cNvPr id="638979"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0A847B93-96DB-427E-B60B-87A36E93E726}" type="slidenum">
              <a:rPr lang="en-US" smtClean="0"/>
              <a:pPr>
                <a:defRPr/>
              </a:pPr>
              <a:t>275</a:t>
            </a:fld>
            <a:endParaRPr lang="en-US" dirty="0"/>
          </a:p>
        </p:txBody>
      </p:sp>
    </p:spTree>
    <p:extLst>
      <p:ext uri="{BB962C8B-B14F-4D97-AF65-F5344CB8AC3E}">
        <p14:creationId xmlns:p14="http://schemas.microsoft.com/office/powerpoint/2010/main" val="1469147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Slide Image Placeholder 1"/>
          <p:cNvSpPr>
            <a:spLocks noGrp="1" noRot="1" noChangeAspect="1" noTextEdit="1"/>
          </p:cNvSpPr>
          <p:nvPr>
            <p:ph type="sldImg"/>
          </p:nvPr>
        </p:nvSpPr>
        <p:spPr>
          <a:ln/>
        </p:spPr>
      </p:sp>
      <p:sp>
        <p:nvSpPr>
          <p:cNvPr id="3604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pitchFamily="18" charset="0"/>
            </a:endParaRPr>
          </a:p>
        </p:txBody>
      </p:sp>
      <p:sp>
        <p:nvSpPr>
          <p:cNvPr id="4" name="Slide Number Placeholder 3"/>
          <p:cNvSpPr>
            <a:spLocks noGrp="1"/>
          </p:cNvSpPr>
          <p:nvPr>
            <p:ph type="sldNum" sz="quarter" idx="5"/>
          </p:nvPr>
        </p:nvSpPr>
        <p:spPr/>
        <p:txBody>
          <a:bodyPr/>
          <a:lstStyle/>
          <a:p>
            <a:pPr>
              <a:defRPr/>
            </a:pPr>
            <a:fld id="{E72567B7-4417-4EE4-9870-4E58BC7F57BB}" type="slidenum">
              <a:rPr lang="en-US" smtClean="0"/>
              <a:pPr>
                <a:defRPr/>
              </a:pPr>
              <a:t>288</a:t>
            </a:fld>
            <a:endParaRPr lang="en-US"/>
          </a:p>
        </p:txBody>
      </p:sp>
    </p:spTree>
    <p:extLst>
      <p:ext uri="{BB962C8B-B14F-4D97-AF65-F5344CB8AC3E}">
        <p14:creationId xmlns:p14="http://schemas.microsoft.com/office/powerpoint/2010/main" val="4725125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a:ln/>
        </p:spPr>
      </p:sp>
      <p:sp>
        <p:nvSpPr>
          <p:cNvPr id="344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B3CD8346-16BD-42A1-B47D-D8DCF64C4F94}" type="slidenum">
              <a:rPr lang="en-US" smtClean="0"/>
              <a:pPr>
                <a:defRPr/>
              </a:pPr>
              <a:t>289</a:t>
            </a:fld>
            <a:endParaRPr lang="en-US" dirty="0"/>
          </a:p>
        </p:txBody>
      </p:sp>
    </p:spTree>
    <p:extLst>
      <p:ext uri="{BB962C8B-B14F-4D97-AF65-F5344CB8AC3E}">
        <p14:creationId xmlns:p14="http://schemas.microsoft.com/office/powerpoint/2010/main" val="103993687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a:ln/>
        </p:spPr>
      </p:sp>
      <p:sp>
        <p:nvSpPr>
          <p:cNvPr id="344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B3CD8346-16BD-42A1-B47D-D8DCF64C4F94}" type="slidenum">
              <a:rPr lang="en-US" smtClean="0"/>
              <a:pPr>
                <a:defRPr/>
              </a:pPr>
              <a:t>290</a:t>
            </a:fld>
            <a:endParaRPr lang="en-US" dirty="0"/>
          </a:p>
        </p:txBody>
      </p:sp>
    </p:spTree>
    <p:extLst>
      <p:ext uri="{BB962C8B-B14F-4D97-AF65-F5344CB8AC3E}">
        <p14:creationId xmlns:p14="http://schemas.microsoft.com/office/powerpoint/2010/main" val="23648607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a:ln/>
        </p:spPr>
      </p:sp>
      <p:sp>
        <p:nvSpPr>
          <p:cNvPr id="344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B3CD8346-16BD-42A1-B47D-D8DCF64C4F94}" type="slidenum">
              <a:rPr lang="en-US" smtClean="0"/>
              <a:pPr>
                <a:defRPr/>
              </a:pPr>
              <a:t>291</a:t>
            </a:fld>
            <a:endParaRPr lang="en-US" dirty="0"/>
          </a:p>
        </p:txBody>
      </p:sp>
    </p:spTree>
    <p:extLst>
      <p:ext uri="{BB962C8B-B14F-4D97-AF65-F5344CB8AC3E}">
        <p14:creationId xmlns:p14="http://schemas.microsoft.com/office/powerpoint/2010/main" val="8251548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a:ln/>
        </p:spPr>
      </p:sp>
      <p:sp>
        <p:nvSpPr>
          <p:cNvPr id="344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B3CD8346-16BD-42A1-B47D-D8DCF64C4F94}" type="slidenum">
              <a:rPr lang="en-US" smtClean="0"/>
              <a:pPr>
                <a:defRPr/>
              </a:pPr>
              <a:t>292</a:t>
            </a:fld>
            <a:endParaRPr lang="en-US" dirty="0"/>
          </a:p>
        </p:txBody>
      </p:sp>
    </p:spTree>
    <p:extLst>
      <p:ext uri="{BB962C8B-B14F-4D97-AF65-F5344CB8AC3E}">
        <p14:creationId xmlns:p14="http://schemas.microsoft.com/office/powerpoint/2010/main" val="6238194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p:cNvSpPr>
            <a:spLocks noGrp="1" noRot="1" noChangeAspect="1" noTextEdit="1"/>
          </p:cNvSpPr>
          <p:nvPr>
            <p:ph type="sldImg"/>
          </p:nvPr>
        </p:nvSpPr>
        <p:spPr>
          <a:ln/>
        </p:spPr>
      </p:sp>
      <p:sp>
        <p:nvSpPr>
          <p:cNvPr id="3440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 name="Slide Number Placeholder 3"/>
          <p:cNvSpPr>
            <a:spLocks noGrp="1"/>
          </p:cNvSpPr>
          <p:nvPr>
            <p:ph type="sldNum" sz="quarter" idx="5"/>
          </p:nvPr>
        </p:nvSpPr>
        <p:spPr/>
        <p:txBody>
          <a:bodyPr/>
          <a:lstStyle/>
          <a:p>
            <a:pPr>
              <a:defRPr/>
            </a:pPr>
            <a:fld id="{B3CD8346-16BD-42A1-B47D-D8DCF64C4F94}" type="slidenum">
              <a:rPr lang="en-US" smtClean="0"/>
              <a:pPr>
                <a:defRPr/>
              </a:pPr>
              <a:t>293</a:t>
            </a:fld>
            <a:endParaRPr lang="en-US" dirty="0"/>
          </a:p>
        </p:txBody>
      </p:sp>
    </p:spTree>
    <p:extLst>
      <p:ext uri="{BB962C8B-B14F-4D97-AF65-F5344CB8AC3E}">
        <p14:creationId xmlns:p14="http://schemas.microsoft.com/office/powerpoint/2010/main" val="13386523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Slide Image Placeholder 1"/>
          <p:cNvSpPr>
            <a:spLocks noGrp="1" noRot="1" noChangeAspect="1" noTextEdit="1"/>
          </p:cNvSpPr>
          <p:nvPr>
            <p:ph type="sldImg"/>
          </p:nvPr>
        </p:nvSpPr>
        <p:spPr>
          <a:ln/>
        </p:spPr>
      </p:sp>
      <p:sp>
        <p:nvSpPr>
          <p:cNvPr id="649219"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45B1A802-FA2E-42D4-8E06-0BF5A7DFC5BD}" type="slidenum">
              <a:rPr lang="en-US" smtClean="0"/>
              <a:pPr>
                <a:defRPr/>
              </a:pPr>
              <a:t>294</a:t>
            </a:fld>
            <a:endParaRPr lang="en-US" dirty="0"/>
          </a:p>
        </p:txBody>
      </p:sp>
    </p:spTree>
    <p:extLst>
      <p:ext uri="{BB962C8B-B14F-4D97-AF65-F5344CB8AC3E}">
        <p14:creationId xmlns:p14="http://schemas.microsoft.com/office/powerpoint/2010/main" val="13161400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Slide Image Placeholder 1"/>
          <p:cNvSpPr>
            <a:spLocks noGrp="1" noRot="1" noChangeAspect="1" noTextEdit="1"/>
          </p:cNvSpPr>
          <p:nvPr>
            <p:ph type="sldImg"/>
          </p:nvPr>
        </p:nvSpPr>
        <p:spPr>
          <a:ln/>
        </p:spPr>
      </p:sp>
      <p:sp>
        <p:nvSpPr>
          <p:cNvPr id="3624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pitchFamily="18" charset="0"/>
            </a:endParaRPr>
          </a:p>
        </p:txBody>
      </p:sp>
      <p:sp>
        <p:nvSpPr>
          <p:cNvPr id="4" name="Slide Number Placeholder 3"/>
          <p:cNvSpPr>
            <a:spLocks noGrp="1"/>
          </p:cNvSpPr>
          <p:nvPr>
            <p:ph type="sldNum" sz="quarter" idx="5"/>
          </p:nvPr>
        </p:nvSpPr>
        <p:spPr/>
        <p:txBody>
          <a:bodyPr/>
          <a:lstStyle/>
          <a:p>
            <a:pPr>
              <a:defRPr/>
            </a:pPr>
            <a:fld id="{76F86664-2E8B-400B-B3C6-1B7C3665B10E}" type="slidenum">
              <a:rPr lang="en-US" smtClean="0"/>
              <a:pPr>
                <a:defRPr/>
              </a:pPr>
              <a:t>296</a:t>
            </a:fld>
            <a:endParaRPr lang="en-US"/>
          </a:p>
        </p:txBody>
      </p:sp>
    </p:spTree>
    <p:extLst>
      <p:ext uri="{BB962C8B-B14F-4D97-AF65-F5344CB8AC3E}">
        <p14:creationId xmlns:p14="http://schemas.microsoft.com/office/powerpoint/2010/main" val="1768775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08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2C43CF7-D588-4EA0-AE52-8CBBBC56FF76}" type="slidenum">
              <a:rPr lang="en-US" smtClean="0"/>
              <a:pPr>
                <a:defRPr/>
              </a:pPr>
              <a:t>315</a:t>
            </a:fld>
            <a:endParaRPr lang="en-US"/>
          </a:p>
        </p:txBody>
      </p:sp>
    </p:spTree>
    <p:extLst>
      <p:ext uri="{BB962C8B-B14F-4D97-AF65-F5344CB8AC3E}">
        <p14:creationId xmlns:p14="http://schemas.microsoft.com/office/powerpoint/2010/main" val="34919675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49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2DE3754-CDFE-40B5-AF5C-AB33F7C700D0}" type="slidenum">
              <a:rPr lang="en-US" smtClean="0"/>
              <a:pPr>
                <a:defRPr/>
              </a:pPr>
              <a:t>316</a:t>
            </a:fld>
            <a:endParaRPr lang="en-US"/>
          </a:p>
        </p:txBody>
      </p:sp>
    </p:spTree>
    <p:extLst>
      <p:ext uri="{BB962C8B-B14F-4D97-AF65-F5344CB8AC3E}">
        <p14:creationId xmlns:p14="http://schemas.microsoft.com/office/powerpoint/2010/main" val="9159020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96F8A6D8-44AB-41E8-9B5C-17516CC1C7EB}" type="slidenum">
              <a:rPr lang="en-US" smtClean="0"/>
              <a:pPr>
                <a:defRPr/>
              </a:pPr>
              <a:t>317</a:t>
            </a:fld>
            <a:endParaRPr lang="en-US"/>
          </a:p>
        </p:txBody>
      </p:sp>
    </p:spTree>
    <p:extLst>
      <p:ext uri="{BB962C8B-B14F-4D97-AF65-F5344CB8AC3E}">
        <p14:creationId xmlns:p14="http://schemas.microsoft.com/office/powerpoint/2010/main" val="36431838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DDC92724-25EE-4CAA-829E-B4D022B3D8C6}" type="slidenum">
              <a:rPr lang="en-US" smtClean="0"/>
              <a:pPr>
                <a:defRPr/>
              </a:pPr>
              <a:t>328</a:t>
            </a:fld>
            <a:endParaRPr lang="en-US"/>
          </a:p>
        </p:txBody>
      </p:sp>
    </p:spTree>
    <p:extLst>
      <p:ext uri="{BB962C8B-B14F-4D97-AF65-F5344CB8AC3E}">
        <p14:creationId xmlns:p14="http://schemas.microsoft.com/office/powerpoint/2010/main" val="5630098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Slide Image Placeholder 1"/>
          <p:cNvSpPr>
            <a:spLocks noGrp="1" noRot="1" noChangeAspect="1" noTextEdit="1"/>
          </p:cNvSpPr>
          <p:nvPr>
            <p:ph type="sldImg"/>
          </p:nvPr>
        </p:nvSpPr>
        <p:spPr>
          <a:ln/>
        </p:spPr>
      </p:sp>
      <p:sp>
        <p:nvSpPr>
          <p:cNvPr id="508931" name="Notes Placeholder 2"/>
          <p:cNvSpPr>
            <a:spLocks noGrp="1"/>
          </p:cNvSpPr>
          <p:nvPr>
            <p:ph type="body" idx="1"/>
          </p:nvPr>
        </p:nvSpPr>
        <p:spPr>
          <a:noFill/>
          <a:ln/>
        </p:spPr>
        <p:txBody>
          <a:bodyPr/>
          <a:lstStyle/>
          <a:p>
            <a:endParaRPr lang="en-US"/>
          </a:p>
        </p:txBody>
      </p:sp>
      <p:sp>
        <p:nvSpPr>
          <p:cNvPr id="508932" name="Slide Number Placeholder 3"/>
          <p:cNvSpPr>
            <a:spLocks noGrp="1"/>
          </p:cNvSpPr>
          <p:nvPr>
            <p:ph type="sldNum" sz="quarter" idx="5"/>
          </p:nvPr>
        </p:nvSpPr>
        <p:spPr>
          <a:noFill/>
        </p:spPr>
        <p:txBody>
          <a:bodyPr/>
          <a:lstStyle/>
          <a:p>
            <a:fld id="{AEC5C22C-3102-4902-8EE9-82EDB0A78B40}" type="slidenum">
              <a:rPr lang="en-US"/>
              <a:pPr/>
              <a:t>367</a:t>
            </a:fld>
            <a:endParaRPr lang="en-US"/>
          </a:p>
        </p:txBody>
      </p:sp>
    </p:spTree>
    <p:extLst>
      <p:ext uri="{BB962C8B-B14F-4D97-AF65-F5344CB8AC3E}">
        <p14:creationId xmlns:p14="http://schemas.microsoft.com/office/powerpoint/2010/main" val="669891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9761C7-72CD-7A43-A9AD-E1F694AF746A}" type="datetimeFigureOut">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1300673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9761C7-72CD-7A43-A9AD-E1F694AF746A}" type="datetimeFigureOut">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218311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9761C7-72CD-7A43-A9AD-E1F694AF746A}" type="datetimeFigureOut">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965425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9761C7-72CD-7A43-A9AD-E1F694AF746A}" type="datetimeFigureOut">
              <a:rPr lang="en-US" smtClean="0"/>
              <a:t>4/17/19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1005187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9761C7-72CD-7A43-A9AD-E1F694AF746A}" type="datetimeFigureOut">
              <a:rPr lang="en-US" smtClean="0"/>
              <a:t>4/17/19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2185707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9761C7-72CD-7A43-A9AD-E1F694AF746A}" type="datetimeFigureOut">
              <a:rPr lang="en-US" smtClean="0"/>
              <a:t>4/17/19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2098723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761C7-72CD-7A43-A9AD-E1F694AF746A}" type="datetimeFigureOut">
              <a:rPr lang="en-US" smtClean="0"/>
              <a:t>4/17/19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3875882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9761C7-72CD-7A43-A9AD-E1F694AF746A}" type="datetimeFigureOut">
              <a:rPr lang="en-US" smtClean="0"/>
              <a:t>4/17/19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3117832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9761C7-72CD-7A43-A9AD-E1F694AF746A}" type="datetimeFigureOut">
              <a:rPr lang="en-US" smtClean="0"/>
              <a:t>4/17/19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245565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9761C7-72CD-7A43-A9AD-E1F694AF746A}" type="datetimeFigureOut">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3345462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9761C7-72CD-7A43-A9AD-E1F694AF746A}" type="datetimeFigureOut">
              <a:rPr lang="en-US" smtClean="0"/>
              <a:t>4/17/19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FA2186-2FD7-0C47-A5BD-E2E4C606A970}" type="slidenum">
              <a:rPr lang="en-US" smtClean="0"/>
              <a:t>‹#›</a:t>
            </a:fld>
            <a:endParaRPr lang="en-US"/>
          </a:p>
        </p:txBody>
      </p:sp>
    </p:spTree>
    <p:extLst>
      <p:ext uri="{BB962C8B-B14F-4D97-AF65-F5344CB8AC3E}">
        <p14:creationId xmlns:p14="http://schemas.microsoft.com/office/powerpoint/2010/main" val="715798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C00422-0087-41F5-86E5-AFEEAE827BCB}" type="slidenum">
              <a:rPr lang="en-US"/>
              <a:pPr>
                <a:defRPr/>
              </a:pPr>
              <a:t>‹#›</a:t>
            </a:fld>
            <a:endParaRPr lang="en-US"/>
          </a:p>
        </p:txBody>
      </p:sp>
    </p:spTree>
    <p:extLst>
      <p:ext uri="{BB962C8B-B14F-4D97-AF65-F5344CB8AC3E}">
        <p14:creationId xmlns:p14="http://schemas.microsoft.com/office/powerpoint/2010/main" val="999070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688EF5-3AD6-4E97-9785-634C218CBE6F}" type="slidenum">
              <a:rPr lang="en-US"/>
              <a:pPr>
                <a:defRPr/>
              </a:pPr>
              <a:t>‹#›</a:t>
            </a:fld>
            <a:endParaRPr lang="en-US"/>
          </a:p>
        </p:txBody>
      </p:sp>
    </p:spTree>
    <p:extLst>
      <p:ext uri="{BB962C8B-B14F-4D97-AF65-F5344CB8AC3E}">
        <p14:creationId xmlns:p14="http://schemas.microsoft.com/office/powerpoint/2010/main" val="8011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D0FED2-D773-4B53-B27D-812B9FC73095}" type="slidenum">
              <a:rPr lang="en-US"/>
              <a:pPr>
                <a:defRPr/>
              </a:pPr>
              <a:t>‹#›</a:t>
            </a:fld>
            <a:endParaRPr lang="en-US"/>
          </a:p>
        </p:txBody>
      </p:sp>
    </p:spTree>
    <p:extLst>
      <p:ext uri="{BB962C8B-B14F-4D97-AF65-F5344CB8AC3E}">
        <p14:creationId xmlns:p14="http://schemas.microsoft.com/office/powerpoint/2010/main" val="3976767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9761C7-72CD-7A43-A9AD-E1F694AF746A}" type="datetimeFigureOut">
              <a:rPr lang="en-US" smtClean="0"/>
              <a:t>4/17/19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2186-2FD7-0C47-A5BD-E2E4C606A970}" type="slidenum">
              <a:rPr lang="en-US" smtClean="0"/>
              <a:t>‹#›</a:t>
            </a:fld>
            <a:endParaRPr lang="en-US"/>
          </a:p>
        </p:txBody>
      </p:sp>
    </p:spTree>
    <p:extLst>
      <p:ext uri="{BB962C8B-B14F-4D97-AF65-F5344CB8AC3E}">
        <p14:creationId xmlns:p14="http://schemas.microsoft.com/office/powerpoint/2010/main" val="3482236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www.mch.com/" TargetMode="External"/><Relationship Id="rId2" Type="http://schemas.openxmlformats.org/officeDocument/2006/relationships/hyperlink" Target="http://www.ipap.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36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 2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0974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p:cNvSpPr>
            <a:spLocks noGrp="1" noChangeArrowheads="1"/>
          </p:cNvSpPr>
          <p:nvPr>
            <p:ph type="title"/>
          </p:nvPr>
        </p:nvSpPr>
        <p:spPr>
          <a:xfrm>
            <a:off x="457200" y="609600"/>
            <a:ext cx="8229600" cy="1143000"/>
          </a:xfrm>
        </p:spPr>
        <p:txBody>
          <a:bodyPr>
            <a:normAutofit fontScale="90000"/>
          </a:bodyPr>
          <a:lstStyle/>
          <a:p>
            <a:pPr eaLnBrk="1" hangingPunct="1"/>
            <a:r>
              <a:rPr lang="en-US" b="1" dirty="0"/>
              <a:t>PREVALENCE OF</a:t>
            </a:r>
            <a:br>
              <a:rPr lang="en-US" b="1" dirty="0"/>
            </a:br>
            <a:r>
              <a:rPr lang="en-US" b="1" dirty="0"/>
              <a:t>CLINICAL DEPRESSION</a:t>
            </a:r>
            <a:br>
              <a:rPr lang="en-US" dirty="0"/>
            </a:br>
            <a:r>
              <a:rPr lang="en-US" dirty="0"/>
              <a:t>(1994)</a:t>
            </a:r>
          </a:p>
        </p:txBody>
      </p:sp>
      <p:sp>
        <p:nvSpPr>
          <p:cNvPr id="650243" name="Rectangle 3"/>
          <p:cNvSpPr>
            <a:spLocks noGrp="1" noChangeArrowheads="1"/>
          </p:cNvSpPr>
          <p:nvPr>
            <p:ph idx="1"/>
          </p:nvPr>
        </p:nvSpPr>
        <p:spPr>
          <a:xfrm>
            <a:off x="1447800" y="2895600"/>
            <a:ext cx="6096000" cy="3124200"/>
          </a:xfrm>
        </p:spPr>
        <p:txBody>
          <a:bodyPr>
            <a:normAutofit lnSpcReduction="10000"/>
          </a:bodyPr>
          <a:lstStyle/>
          <a:p>
            <a:pPr eaLnBrk="1" hangingPunct="1">
              <a:lnSpc>
                <a:spcPct val="90000"/>
              </a:lnSpc>
              <a:defRPr/>
            </a:pPr>
            <a:r>
              <a:rPr lang="en-US" sz="4000" dirty="0">
                <a:effectLst>
                  <a:outerShdw blurRad="38100" dist="38100" dir="2700000" algn="tl">
                    <a:srgbClr val="FFFFFF"/>
                  </a:outerShdw>
                </a:effectLst>
              </a:rPr>
              <a:t>LIFETIME         17%  (?)</a:t>
            </a:r>
          </a:p>
          <a:p>
            <a:pPr eaLnBrk="1" hangingPunct="1">
              <a:lnSpc>
                <a:spcPct val="90000"/>
              </a:lnSpc>
              <a:defRPr/>
            </a:pPr>
            <a:r>
              <a:rPr lang="en-US" sz="4000" dirty="0">
                <a:effectLst>
                  <a:outerShdw blurRad="38100" dist="38100" dir="2700000" algn="tl">
                    <a:srgbClr val="FFFFFF"/>
                  </a:outerShdw>
                </a:effectLst>
              </a:rPr>
              <a:t>YEARLY             10%</a:t>
            </a:r>
          </a:p>
          <a:p>
            <a:pPr eaLnBrk="1" hangingPunct="1">
              <a:lnSpc>
                <a:spcPct val="90000"/>
              </a:lnSpc>
              <a:defRPr/>
            </a:pPr>
            <a:r>
              <a:rPr lang="en-US" sz="4000" dirty="0">
                <a:effectLst>
                  <a:outerShdw blurRad="38100" dist="38100" dir="2700000" algn="tl">
                    <a:srgbClr val="FFFFFF"/>
                  </a:outerShdw>
                </a:effectLst>
              </a:rPr>
              <a:t>Bipolar               5%</a:t>
            </a:r>
          </a:p>
          <a:p>
            <a:pPr eaLnBrk="1" hangingPunct="1">
              <a:lnSpc>
                <a:spcPct val="90000"/>
              </a:lnSpc>
              <a:buFontTx/>
              <a:buNone/>
              <a:defRPr/>
            </a:pPr>
            <a:endParaRPr lang="en-US" sz="4000" dirty="0">
              <a:effectLst>
                <a:outerShdw blurRad="38100" dist="38100" dir="2700000" algn="tl">
                  <a:srgbClr val="FFFFFF"/>
                </a:outerShdw>
              </a:effectLst>
            </a:endParaRPr>
          </a:p>
          <a:p>
            <a:pPr eaLnBrk="1" hangingPunct="1">
              <a:lnSpc>
                <a:spcPct val="90000"/>
              </a:lnSpc>
              <a:buFontTx/>
              <a:buNone/>
              <a:defRPr/>
            </a:pPr>
            <a:r>
              <a:rPr lang="en-US" dirty="0"/>
              <a:t>                 </a:t>
            </a:r>
          </a:p>
        </p:txBody>
      </p:sp>
    </p:spTree>
    <p:extLst>
      <p:ext uri="{BB962C8B-B14F-4D97-AF65-F5344CB8AC3E}">
        <p14:creationId xmlns:p14="http://schemas.microsoft.com/office/powerpoint/2010/main" val="1147905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685800" y="457200"/>
            <a:ext cx="7772400" cy="1143000"/>
          </a:xfrm>
        </p:spPr>
        <p:txBody>
          <a:bodyPr/>
          <a:lstStyle/>
          <a:p>
            <a:pPr eaLnBrk="1" hangingPunct="1"/>
            <a:r>
              <a:rPr lang="en-US" u="sng"/>
              <a:t>A RECURRING ILLNESS</a:t>
            </a:r>
          </a:p>
        </p:txBody>
      </p:sp>
      <p:sp>
        <p:nvSpPr>
          <p:cNvPr id="655363" name="Rectangle 3"/>
          <p:cNvSpPr>
            <a:spLocks noGrp="1" noChangeArrowheads="1"/>
          </p:cNvSpPr>
          <p:nvPr>
            <p:ph idx="1"/>
          </p:nvPr>
        </p:nvSpPr>
        <p:spPr>
          <a:xfrm>
            <a:off x="381000" y="2362200"/>
            <a:ext cx="8382000" cy="4114800"/>
          </a:xfrm>
        </p:spPr>
        <p:txBody>
          <a:bodyPr/>
          <a:lstStyle/>
          <a:p>
            <a:pPr eaLnBrk="1" hangingPunct="1">
              <a:defRPr/>
            </a:pPr>
            <a:r>
              <a:rPr lang="en-US" sz="4000" b="1" dirty="0">
                <a:effectLst>
                  <a:outerShdw blurRad="38100" dist="38100" dir="2700000" algn="tl">
                    <a:srgbClr val="FFFFFF"/>
                  </a:outerShdw>
                </a:effectLst>
              </a:rPr>
              <a:t>20%    SINGLE EPISODE</a:t>
            </a:r>
          </a:p>
          <a:p>
            <a:pPr eaLnBrk="1" hangingPunct="1">
              <a:defRPr/>
            </a:pPr>
            <a:r>
              <a:rPr lang="en-US" sz="4000" b="1" dirty="0">
                <a:effectLst>
                  <a:outerShdw blurRad="38100" dist="38100" dir="2700000" algn="tl">
                    <a:srgbClr val="FFFFFF"/>
                  </a:outerShdw>
                </a:effectLst>
              </a:rPr>
              <a:t>80%    RECURRENT or CHRONIC</a:t>
            </a:r>
          </a:p>
        </p:txBody>
      </p:sp>
    </p:spTree>
    <p:extLst>
      <p:ext uri="{BB962C8B-B14F-4D97-AF65-F5344CB8AC3E}">
        <p14:creationId xmlns:p14="http://schemas.microsoft.com/office/powerpoint/2010/main" val="1086577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sz="3600" b="1" dirty="0"/>
              <a:t>TREATMENT OF DEPRESSION IN</a:t>
            </a:r>
            <a:br>
              <a:rPr lang="en-US" sz="3600" b="1" dirty="0"/>
            </a:br>
            <a:r>
              <a:rPr lang="en-US" sz="3600" b="1" dirty="0"/>
              <a:t> </a:t>
            </a:r>
            <a:r>
              <a:rPr lang="en-US" sz="3600" b="1" u="sng" dirty="0"/>
              <a:t>PRIMARY CARE*</a:t>
            </a:r>
          </a:p>
        </p:txBody>
      </p:sp>
      <p:sp>
        <p:nvSpPr>
          <p:cNvPr id="652291" name="Rectangle 3"/>
          <p:cNvSpPr>
            <a:spLocks noGrp="1" noChangeArrowheads="1"/>
          </p:cNvSpPr>
          <p:nvPr>
            <p:ph idx="1"/>
          </p:nvPr>
        </p:nvSpPr>
        <p:spPr>
          <a:xfrm>
            <a:off x="838200" y="1905000"/>
            <a:ext cx="7772400" cy="4114800"/>
          </a:xfrm>
        </p:spPr>
        <p:txBody>
          <a:bodyPr/>
          <a:lstStyle/>
          <a:p>
            <a:pPr eaLnBrk="1" hangingPunct="1">
              <a:defRPr/>
            </a:pPr>
            <a:r>
              <a:rPr lang="en-US" sz="4000" b="1" dirty="0"/>
              <a:t> Depression: 2</a:t>
            </a:r>
            <a:r>
              <a:rPr lang="en-US" sz="4000" b="1" baseline="30000" dirty="0"/>
              <a:t>nd</a:t>
            </a:r>
            <a:r>
              <a:rPr lang="en-US" sz="4000" b="1" dirty="0"/>
              <a:t>. Most Common </a:t>
            </a:r>
          </a:p>
          <a:p>
            <a:pPr eaLnBrk="1" hangingPunct="1">
              <a:buFontTx/>
              <a:buNone/>
              <a:defRPr/>
            </a:pPr>
            <a:r>
              <a:rPr lang="en-US" sz="4000" b="1" dirty="0"/>
              <a:t>            Disorder in Primary Care</a:t>
            </a:r>
          </a:p>
          <a:p>
            <a:pPr eaLnBrk="1" hangingPunct="1">
              <a:defRPr/>
            </a:pPr>
            <a:r>
              <a:rPr lang="en-US" sz="4000" b="1" dirty="0"/>
              <a:t>40%  Diagnostic Hit Rate</a:t>
            </a:r>
          </a:p>
          <a:p>
            <a:pPr eaLnBrk="1" hangingPunct="1">
              <a:defRPr/>
            </a:pPr>
            <a:r>
              <a:rPr lang="en-US" sz="4000" b="1" dirty="0"/>
              <a:t>87% Somatic </a:t>
            </a:r>
            <a:r>
              <a:rPr lang="en-US" sz="4000" b="1" dirty="0" err="1"/>
              <a:t>Sx</a:t>
            </a:r>
            <a:r>
              <a:rPr lang="en-US" sz="4000" b="1" dirty="0"/>
              <a:t>, 13% Mood </a:t>
            </a:r>
            <a:r>
              <a:rPr lang="en-US" sz="4000" b="1" dirty="0" err="1"/>
              <a:t>Sx</a:t>
            </a:r>
            <a:endParaRPr lang="en-US" sz="4000" b="1" dirty="0"/>
          </a:p>
          <a:p>
            <a:pPr eaLnBrk="1" hangingPunct="1">
              <a:buFontTx/>
              <a:buNone/>
              <a:defRPr/>
            </a:pPr>
            <a:r>
              <a:rPr lang="en-US" sz="4000" dirty="0">
                <a:effectLst>
                  <a:outerShdw blurRad="38100" dist="38100" dir="2700000" algn="tl">
                    <a:srgbClr val="FFFFFF"/>
                  </a:outerShdw>
                </a:effectLst>
              </a:rPr>
              <a:t>                                           </a:t>
            </a:r>
            <a:r>
              <a:rPr lang="en-US" sz="2400" dirty="0">
                <a:effectLst>
                  <a:outerShdw blurRad="38100" dist="38100" dir="2700000" algn="tl">
                    <a:srgbClr val="FFFFFF"/>
                  </a:outerShdw>
                </a:effectLst>
              </a:rPr>
              <a:t>(</a:t>
            </a:r>
            <a:r>
              <a:rPr lang="en-US" sz="2400" dirty="0" err="1">
                <a:effectLst>
                  <a:outerShdw blurRad="38100" dist="38100" dir="2700000" algn="tl">
                    <a:srgbClr val="FFFFFF"/>
                  </a:outerShdw>
                </a:effectLst>
              </a:rPr>
              <a:t>Greist</a:t>
            </a:r>
            <a:r>
              <a:rPr lang="en-US" sz="2400" dirty="0">
                <a:effectLst>
                  <a:outerShdw blurRad="38100" dist="38100" dir="2700000" algn="tl">
                    <a:srgbClr val="FFFFFF"/>
                  </a:outerShdw>
                </a:effectLst>
              </a:rPr>
              <a:t>, 2002)</a:t>
            </a:r>
            <a:endParaRPr lang="en-US" sz="4000" dirty="0">
              <a:effectLst>
                <a:outerShdw blurRad="38100" dist="38100" dir="2700000" algn="tl">
                  <a:srgbClr val="FFFFFF"/>
                </a:outerShdw>
              </a:effectLst>
            </a:endParaRPr>
          </a:p>
        </p:txBody>
      </p:sp>
    </p:spTree>
    <p:extLst>
      <p:ext uri="{BB962C8B-B14F-4D97-AF65-F5344CB8AC3E}">
        <p14:creationId xmlns:p14="http://schemas.microsoft.com/office/powerpoint/2010/main" val="1353853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p:txBody>
          <a:bodyPr>
            <a:normAutofit fontScale="90000"/>
          </a:bodyPr>
          <a:lstStyle/>
          <a:p>
            <a:pPr eaLnBrk="1" hangingPunct="1"/>
            <a:r>
              <a:rPr lang="en-US"/>
              <a:t>MOST COMMON DISORDERS SEEN IN </a:t>
            </a:r>
            <a:r>
              <a:rPr lang="en-US" u="sng"/>
              <a:t>PRIMARY CARE</a:t>
            </a:r>
          </a:p>
        </p:txBody>
      </p:sp>
      <p:sp>
        <p:nvSpPr>
          <p:cNvPr id="657411" name="Rectangle 3"/>
          <p:cNvSpPr>
            <a:spLocks noGrp="1" noChangeArrowheads="1"/>
          </p:cNvSpPr>
          <p:nvPr>
            <p:ph idx="1"/>
          </p:nvPr>
        </p:nvSpPr>
        <p:spPr>
          <a:xfrm>
            <a:off x="609600" y="2743200"/>
            <a:ext cx="7772400" cy="4114800"/>
          </a:xfrm>
        </p:spPr>
        <p:txBody>
          <a:bodyPr/>
          <a:lstStyle/>
          <a:p>
            <a:pPr algn="ctr" eaLnBrk="1" hangingPunct="1">
              <a:defRPr/>
            </a:pPr>
            <a:r>
              <a:rPr lang="en-US" sz="4400" b="1" dirty="0">
                <a:effectLst>
                  <a:outerShdw blurRad="38100" dist="38100" dir="2700000" algn="tl">
                    <a:srgbClr val="FFFFFF"/>
                  </a:outerShdw>
                </a:effectLst>
              </a:rPr>
              <a:t>Hypertension</a:t>
            </a:r>
          </a:p>
          <a:p>
            <a:pPr algn="ctr" eaLnBrk="1" hangingPunct="1">
              <a:defRPr/>
            </a:pPr>
            <a:r>
              <a:rPr lang="en-US" sz="4400" b="1" dirty="0">
                <a:effectLst>
                  <a:outerShdw blurRad="38100" dist="38100" dir="2700000" algn="tl">
                    <a:srgbClr val="FFFFFF"/>
                  </a:outerShdw>
                </a:effectLst>
              </a:rPr>
              <a:t>Depression</a:t>
            </a:r>
          </a:p>
          <a:p>
            <a:pPr algn="ctr" eaLnBrk="1" hangingPunct="1">
              <a:defRPr/>
            </a:pPr>
            <a:r>
              <a:rPr lang="en-US" sz="4400" b="1" dirty="0">
                <a:effectLst>
                  <a:outerShdw blurRad="38100" dist="38100" dir="2700000" algn="tl">
                    <a:srgbClr val="FFFFFF"/>
                  </a:outerShdw>
                </a:effectLst>
              </a:rPr>
              <a:t>Anxiety Disorders</a:t>
            </a:r>
          </a:p>
        </p:txBody>
      </p:sp>
    </p:spTree>
    <p:extLst>
      <p:ext uri="{BB962C8B-B14F-4D97-AF65-F5344CB8AC3E}">
        <p14:creationId xmlns:p14="http://schemas.microsoft.com/office/powerpoint/2010/main" val="2046077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a:xfrm>
            <a:off x="685800" y="457200"/>
            <a:ext cx="7772400" cy="1143000"/>
          </a:xfrm>
        </p:spPr>
        <p:txBody>
          <a:bodyPr>
            <a:normAutofit fontScale="90000"/>
          </a:bodyPr>
          <a:lstStyle/>
          <a:p>
            <a:pPr eaLnBrk="1" hangingPunct="1"/>
            <a:r>
              <a:rPr lang="en-US" dirty="0"/>
              <a:t>WORLD HEALTH ORGANIZATION </a:t>
            </a:r>
            <a:r>
              <a:rPr lang="en-US" u="sng" dirty="0"/>
              <a:t>STUDY</a:t>
            </a:r>
          </a:p>
        </p:txBody>
      </p:sp>
      <p:sp>
        <p:nvSpPr>
          <p:cNvPr id="656387" name="Rectangle 3"/>
          <p:cNvSpPr>
            <a:spLocks noGrp="1" noChangeArrowheads="1"/>
          </p:cNvSpPr>
          <p:nvPr>
            <p:ph idx="1"/>
          </p:nvPr>
        </p:nvSpPr>
        <p:spPr>
          <a:xfrm>
            <a:off x="228600" y="1981200"/>
            <a:ext cx="8915400" cy="4114800"/>
          </a:xfrm>
        </p:spPr>
        <p:txBody>
          <a:bodyPr/>
          <a:lstStyle/>
          <a:p>
            <a:pPr eaLnBrk="1" hangingPunct="1">
              <a:defRPr/>
            </a:pPr>
            <a:r>
              <a:rPr lang="en-US" sz="3600" b="1" dirty="0">
                <a:effectLst>
                  <a:outerShdw blurRad="38100" dist="38100" dir="2700000" algn="tl">
                    <a:srgbClr val="FFFFFF"/>
                  </a:outerShdw>
                </a:effectLst>
              </a:rPr>
              <a:t>Each day in Primary Care Medical Settings:</a:t>
            </a:r>
          </a:p>
          <a:p>
            <a:pPr eaLnBrk="1" hangingPunct="1">
              <a:buFontTx/>
              <a:buNone/>
              <a:defRPr/>
            </a:pPr>
            <a:r>
              <a:rPr lang="en-US" sz="3600" b="1" dirty="0">
                <a:effectLst>
                  <a:outerShdw blurRad="38100" dist="38100" dir="2700000" algn="tl">
                    <a:srgbClr val="FFFFFF"/>
                  </a:outerShdw>
                </a:effectLst>
              </a:rPr>
              <a:t>    &gt; 25% of patients have Clinical Depression</a:t>
            </a:r>
          </a:p>
          <a:p>
            <a:pPr eaLnBrk="1" hangingPunct="1">
              <a:buFontTx/>
              <a:buNone/>
              <a:defRPr/>
            </a:pPr>
            <a:r>
              <a:rPr lang="en-US" sz="3600" b="1" dirty="0">
                <a:effectLst>
                  <a:outerShdw blurRad="38100" dist="38100" dir="2700000" algn="tl">
                    <a:srgbClr val="FFFFFF"/>
                  </a:outerShdw>
                </a:effectLst>
              </a:rPr>
              <a:t>    &gt; 10% have Anxiety Disorders</a:t>
            </a:r>
          </a:p>
          <a:p>
            <a:pPr eaLnBrk="1" hangingPunct="1">
              <a:buFontTx/>
              <a:buNone/>
              <a:defRPr/>
            </a:pPr>
            <a:r>
              <a:rPr lang="en-US" sz="3600" b="1" dirty="0">
                <a:effectLst>
                  <a:outerShdw blurRad="38100" dist="38100" dir="2700000" algn="tl">
                    <a:srgbClr val="FFFFFF"/>
                  </a:outerShdw>
                </a:effectLst>
              </a:rPr>
              <a:t>    &gt; 10% have Substance Abuse Disorders</a:t>
            </a:r>
          </a:p>
          <a:p>
            <a:pPr eaLnBrk="1" hangingPunct="1">
              <a:buFontTx/>
              <a:buNone/>
              <a:defRPr/>
            </a:pPr>
            <a:r>
              <a:rPr lang="en-US" sz="2400" dirty="0">
                <a:effectLst>
                  <a:outerShdw blurRad="38100" dist="38100" dir="2700000" algn="tl">
                    <a:srgbClr val="FFFFFF"/>
                  </a:outerShdw>
                </a:effectLst>
              </a:rPr>
              <a:t>                                                                                                     cont.</a:t>
            </a:r>
            <a:r>
              <a:rPr lang="en-US" sz="2800" dirty="0">
                <a:effectLst>
                  <a:outerShdw blurRad="38100" dist="38100" dir="2700000" algn="tl">
                    <a:srgbClr val="FFFFFF"/>
                  </a:outerShdw>
                </a:effectLst>
              </a:rPr>
              <a:t>                      </a:t>
            </a:r>
          </a:p>
          <a:p>
            <a:pPr eaLnBrk="1" hangingPunct="1">
              <a:buFontTx/>
              <a:buNone/>
              <a:defRPr/>
            </a:pPr>
            <a:endParaRPr lang="en-US" sz="2800" dirty="0">
              <a:effectLst>
                <a:outerShdw blurRad="38100" dist="38100" dir="2700000" algn="tl">
                  <a:srgbClr val="FFFFFF"/>
                </a:outerShdw>
              </a:effectLst>
            </a:endParaRPr>
          </a:p>
        </p:txBody>
      </p:sp>
    </p:spTree>
    <p:extLst>
      <p:ext uri="{BB962C8B-B14F-4D97-AF65-F5344CB8AC3E}">
        <p14:creationId xmlns:p14="http://schemas.microsoft.com/office/powerpoint/2010/main" val="1132515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p:cNvSpPr>
            <a:spLocks noGrp="1" noChangeArrowheads="1"/>
          </p:cNvSpPr>
          <p:nvPr>
            <p:ph type="title"/>
          </p:nvPr>
        </p:nvSpPr>
        <p:spPr>
          <a:xfrm>
            <a:off x="685800" y="533400"/>
            <a:ext cx="7772400" cy="1143000"/>
          </a:xfrm>
        </p:spPr>
        <p:txBody>
          <a:bodyPr rtlCol="0">
            <a:normAutofit/>
          </a:bodyPr>
          <a:lstStyle/>
          <a:p>
            <a:pPr eaLnBrk="1" fontAlgn="auto" hangingPunct="1">
              <a:spcAft>
                <a:spcPts val="0"/>
              </a:spcAft>
              <a:defRPr/>
            </a:pPr>
            <a:r>
              <a:rPr lang="en-US" u="sng" dirty="0">
                <a:effectLst>
                  <a:outerShdw blurRad="38100" dist="38100" dir="2700000" algn="tl">
                    <a:srgbClr val="000000"/>
                  </a:outerShdw>
                </a:effectLst>
              </a:rPr>
              <a:t>Depression: Fluctuating Course</a:t>
            </a:r>
          </a:p>
        </p:txBody>
      </p:sp>
      <p:sp>
        <p:nvSpPr>
          <p:cNvPr id="17411" name="Rectangle 3"/>
          <p:cNvSpPr>
            <a:spLocks noGrp="1" noChangeArrowheads="1"/>
          </p:cNvSpPr>
          <p:nvPr>
            <p:ph idx="1"/>
          </p:nvPr>
        </p:nvSpPr>
        <p:spPr>
          <a:xfrm>
            <a:off x="304800" y="1752600"/>
            <a:ext cx="8153400" cy="4114800"/>
          </a:xfrm>
        </p:spPr>
        <p:txBody>
          <a:bodyPr/>
          <a:lstStyle/>
          <a:p>
            <a:pPr eaLnBrk="1" hangingPunct="1"/>
            <a:r>
              <a:rPr lang="en-US" sz="3600"/>
              <a:t>N= 431 </a:t>
            </a:r>
            <a:r>
              <a:rPr lang="en-US" sz="2400"/>
              <a:t>( ¼ : 1</a:t>
            </a:r>
            <a:r>
              <a:rPr lang="en-US" sz="2400" baseline="30000"/>
              <a:t>st</a:t>
            </a:r>
            <a:r>
              <a:rPr lang="en-US" sz="2400"/>
              <a:t>.episode, ½ recurrent, ¼ : double D.)</a:t>
            </a:r>
          </a:p>
          <a:p>
            <a:pPr eaLnBrk="1" hangingPunct="1"/>
            <a:r>
              <a:rPr lang="en-US" sz="3600"/>
              <a:t>12 year Follow-up</a:t>
            </a:r>
          </a:p>
          <a:p>
            <a:pPr eaLnBrk="1" hangingPunct="1"/>
            <a:r>
              <a:rPr lang="en-US" sz="3600"/>
              <a:t>Symptomatic: 58%</a:t>
            </a:r>
            <a:r>
              <a:rPr lang="en-US" sz="2400"/>
              <a:t>,    </a:t>
            </a:r>
            <a:r>
              <a:rPr lang="en-US" sz="3600"/>
              <a:t>42%: Sx-free</a:t>
            </a:r>
          </a:p>
          <a:p>
            <a:pPr eaLnBrk="1" hangingPunct="1"/>
            <a:r>
              <a:rPr lang="en-US" sz="3600"/>
              <a:t>Time Symptomatic:</a:t>
            </a:r>
          </a:p>
          <a:p>
            <a:pPr eaLnBrk="1" hangingPunct="1">
              <a:buFont typeface="Wingdings" pitchFamily="2" charset="2"/>
              <a:buNone/>
            </a:pPr>
            <a:r>
              <a:rPr lang="en-US" sz="3600"/>
              <a:t>       &gt;  15% MDD</a:t>
            </a:r>
          </a:p>
          <a:p>
            <a:pPr eaLnBrk="1" hangingPunct="1">
              <a:buFont typeface="Wingdings" pitchFamily="2" charset="2"/>
              <a:buNone/>
            </a:pPr>
            <a:r>
              <a:rPr lang="en-US" sz="3600"/>
              <a:t>       &gt;  43% Sub-Syndromal   ……</a:t>
            </a:r>
          </a:p>
        </p:txBody>
      </p:sp>
    </p:spTree>
    <p:extLst>
      <p:ext uri="{BB962C8B-B14F-4D97-AF65-F5344CB8AC3E}">
        <p14:creationId xmlns:p14="http://schemas.microsoft.com/office/powerpoint/2010/main" val="646544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p:txBody>
          <a:bodyPr/>
          <a:lstStyle/>
          <a:p>
            <a:pPr eaLnBrk="1" hangingPunct="1"/>
            <a:r>
              <a:rPr lang="en-US"/>
              <a:t>Most “Reactive Depressions”</a:t>
            </a:r>
          </a:p>
        </p:txBody>
      </p:sp>
      <p:sp>
        <p:nvSpPr>
          <p:cNvPr id="665603" name="Rectangle 3"/>
          <p:cNvSpPr>
            <a:spLocks noGrp="1" noChangeArrowheads="1"/>
          </p:cNvSpPr>
          <p:nvPr>
            <p:ph idx="1"/>
          </p:nvPr>
        </p:nvSpPr>
        <p:spPr/>
        <p:txBody>
          <a:bodyPr/>
          <a:lstStyle/>
          <a:p>
            <a:pPr algn="ctr" eaLnBrk="1" hangingPunct="1">
              <a:buFontTx/>
              <a:buNone/>
              <a:defRPr/>
            </a:pPr>
            <a:r>
              <a:rPr lang="en-US" sz="4400">
                <a:effectLst>
                  <a:outerShdw blurRad="38100" dist="38100" dir="2700000" algn="tl">
                    <a:srgbClr val="FFFFFF"/>
                  </a:outerShdw>
                </a:effectLst>
              </a:rPr>
              <a:t>If they reach the intensity level of Major Depression, will show vegetative symptoms.</a:t>
            </a:r>
          </a:p>
        </p:txBody>
      </p:sp>
    </p:spTree>
    <p:extLst>
      <p:ext uri="{BB962C8B-B14F-4D97-AF65-F5344CB8AC3E}">
        <p14:creationId xmlns:p14="http://schemas.microsoft.com/office/powerpoint/2010/main" val="1793769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685800" y="304800"/>
            <a:ext cx="7772400" cy="1143000"/>
          </a:xfrm>
        </p:spPr>
        <p:txBody>
          <a:bodyPr/>
          <a:lstStyle/>
          <a:p>
            <a:pPr eaLnBrk="1" hangingPunct="1"/>
            <a:r>
              <a:rPr lang="en-US" u="sng"/>
              <a:t>BIOLOGIC SYMPTOMS</a:t>
            </a:r>
          </a:p>
        </p:txBody>
      </p:sp>
      <p:sp>
        <p:nvSpPr>
          <p:cNvPr id="668675" name="Rectangle 3"/>
          <p:cNvSpPr>
            <a:spLocks noGrp="1" noChangeArrowheads="1"/>
          </p:cNvSpPr>
          <p:nvPr>
            <p:ph idx="1"/>
          </p:nvPr>
        </p:nvSpPr>
        <p:spPr>
          <a:xfrm>
            <a:off x="762000" y="1447800"/>
            <a:ext cx="7772400" cy="4876800"/>
          </a:xfrm>
        </p:spPr>
        <p:txBody>
          <a:bodyPr>
            <a:normAutofit/>
          </a:bodyPr>
          <a:lstStyle/>
          <a:p>
            <a:pPr eaLnBrk="1" hangingPunct="1">
              <a:defRPr/>
            </a:pPr>
            <a:r>
              <a:rPr lang="en-US" sz="4000" b="1" dirty="0">
                <a:effectLst>
                  <a:outerShdw blurRad="38100" dist="38100" dir="2700000" algn="tl">
                    <a:srgbClr val="FFFFFF"/>
                  </a:outerShdw>
                </a:effectLst>
              </a:rPr>
              <a:t>ANHEDONIA</a:t>
            </a:r>
          </a:p>
          <a:p>
            <a:pPr eaLnBrk="1" hangingPunct="1">
              <a:defRPr/>
            </a:pPr>
            <a:r>
              <a:rPr lang="en-US" sz="4000" b="1" dirty="0">
                <a:effectLst>
                  <a:outerShdw blurRad="38100" dist="38100" dir="2700000" algn="tl">
                    <a:srgbClr val="FFFFFF"/>
                  </a:outerShdw>
                </a:effectLst>
              </a:rPr>
              <a:t>COGNITIVE DYSFUNCTION</a:t>
            </a:r>
          </a:p>
          <a:p>
            <a:pPr eaLnBrk="1" hangingPunct="1">
              <a:defRPr/>
            </a:pPr>
            <a:r>
              <a:rPr lang="en-US" sz="4000" b="1" dirty="0">
                <a:effectLst>
                  <a:outerShdw blurRad="38100" dist="38100" dir="2700000" algn="tl">
                    <a:srgbClr val="FFFFFF"/>
                  </a:outerShdw>
                </a:effectLst>
              </a:rPr>
              <a:t>SLEEP DISTRUBANCES</a:t>
            </a:r>
          </a:p>
          <a:p>
            <a:pPr eaLnBrk="1" hangingPunct="1">
              <a:defRPr/>
            </a:pPr>
            <a:r>
              <a:rPr lang="en-US" sz="4000" b="1" dirty="0">
                <a:effectLst>
                  <a:outerShdw blurRad="38100" dist="38100" dir="2700000" algn="tl">
                    <a:srgbClr val="FFFFFF"/>
                  </a:outerShdw>
                </a:effectLst>
              </a:rPr>
              <a:t>APPETITE DISTURBANCES</a:t>
            </a:r>
          </a:p>
          <a:p>
            <a:pPr eaLnBrk="1" hangingPunct="1">
              <a:defRPr/>
            </a:pPr>
            <a:r>
              <a:rPr lang="en-US" sz="4000" b="1" dirty="0">
                <a:effectLst>
                  <a:outerShdw blurRad="38100" dist="38100" dir="2700000" algn="tl">
                    <a:srgbClr val="FFFFFF"/>
                  </a:outerShdw>
                </a:effectLst>
              </a:rPr>
              <a:t>LOSS OF SEXUAL DRIVE</a:t>
            </a:r>
          </a:p>
          <a:p>
            <a:pPr eaLnBrk="1" hangingPunct="1">
              <a:defRPr/>
            </a:pPr>
            <a:r>
              <a:rPr lang="en-US" sz="4000" b="1" dirty="0">
                <a:effectLst>
                  <a:outerShdw blurRad="38100" dist="38100" dir="2700000" algn="tl">
                    <a:srgbClr val="FFFFFF"/>
                  </a:outerShdw>
                </a:effectLst>
              </a:rPr>
              <a:t>FATIGUE</a:t>
            </a:r>
          </a:p>
        </p:txBody>
      </p:sp>
    </p:spTree>
    <p:extLst>
      <p:ext uri="{BB962C8B-B14F-4D97-AF65-F5344CB8AC3E}">
        <p14:creationId xmlns:p14="http://schemas.microsoft.com/office/powerpoint/2010/main" val="1260662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a:xfrm>
            <a:off x="609600" y="533400"/>
            <a:ext cx="7772400" cy="1143000"/>
          </a:xfrm>
        </p:spPr>
        <p:txBody>
          <a:bodyPr>
            <a:normAutofit fontScale="90000"/>
          </a:bodyPr>
          <a:lstStyle/>
          <a:p>
            <a:pPr eaLnBrk="1" hangingPunct="1"/>
            <a:r>
              <a:rPr lang="en-US" sz="6600" b="1" i="1" u="sng" dirty="0">
                <a:latin typeface="Monotype Corsiva" pitchFamily="66" charset="0"/>
              </a:rPr>
              <a:t>Dysthymia</a:t>
            </a:r>
            <a:br>
              <a:rPr lang="en-US" sz="6600" i="1" dirty="0">
                <a:latin typeface="Monotype Corsiva" pitchFamily="66" charset="0"/>
              </a:rPr>
            </a:br>
            <a:r>
              <a:rPr lang="en-US" sz="3600" i="1" dirty="0"/>
              <a:t>“Ill-Humor”</a:t>
            </a:r>
            <a:br>
              <a:rPr lang="en-US" sz="3600" i="1" dirty="0"/>
            </a:br>
            <a:r>
              <a:rPr lang="en-US" b="1" i="1" dirty="0"/>
              <a:t>Persistent Depressive Disorder</a:t>
            </a:r>
          </a:p>
        </p:txBody>
      </p:sp>
      <p:sp>
        <p:nvSpPr>
          <p:cNvPr id="684035" name="Rectangle 3"/>
          <p:cNvSpPr>
            <a:spLocks noGrp="1" noChangeArrowheads="1"/>
          </p:cNvSpPr>
          <p:nvPr>
            <p:ph idx="1"/>
          </p:nvPr>
        </p:nvSpPr>
        <p:spPr>
          <a:xfrm>
            <a:off x="1219200" y="2514600"/>
            <a:ext cx="8763000" cy="4114800"/>
          </a:xfrm>
        </p:spPr>
        <p:txBody>
          <a:bodyPr/>
          <a:lstStyle/>
          <a:p>
            <a:pPr eaLnBrk="1" hangingPunct="1">
              <a:defRPr/>
            </a:pPr>
            <a:r>
              <a:rPr lang="en-US" sz="4000">
                <a:effectLst>
                  <a:outerShdw blurRad="38100" dist="38100" dir="2700000" algn="tl">
                    <a:srgbClr val="FFFFFF"/>
                  </a:outerShdw>
                </a:effectLst>
              </a:rPr>
              <a:t>5%  Of the Population (lifetime    prevalence)</a:t>
            </a:r>
          </a:p>
          <a:p>
            <a:pPr eaLnBrk="1" hangingPunct="1">
              <a:defRPr/>
            </a:pPr>
            <a:r>
              <a:rPr lang="en-US" sz="4000">
                <a:effectLst>
                  <a:outerShdw blurRad="38100" dist="38100" dir="2700000" algn="tl">
                    <a:srgbClr val="FFFFFF"/>
                  </a:outerShdw>
                </a:effectLst>
              </a:rPr>
              <a:t>Most eventually also develop </a:t>
            </a:r>
          </a:p>
          <a:p>
            <a:pPr eaLnBrk="1" hangingPunct="1">
              <a:buFontTx/>
              <a:buNone/>
              <a:defRPr/>
            </a:pPr>
            <a:r>
              <a:rPr lang="en-US" sz="4000">
                <a:effectLst>
                  <a:outerShdw blurRad="38100" dist="38100" dir="2700000" algn="tl">
                    <a:srgbClr val="FFFFFF"/>
                  </a:outerShdw>
                </a:effectLst>
              </a:rPr>
              <a:t>     Major Depression              </a:t>
            </a:r>
            <a:r>
              <a:rPr lang="en-US" sz="4000">
                <a:effectLst>
                  <a:outerShdw blurRad="38100" dist="38100" dir="2700000" algn="tl">
                    <a:srgbClr val="FFFFFF"/>
                  </a:outerShdw>
                </a:effectLst>
                <a:sym typeface="Symbol" pitchFamily="18" charset="2"/>
              </a:rPr>
              <a:t></a:t>
            </a:r>
            <a:endParaRPr lang="en-US" sz="4000">
              <a:effectLst>
                <a:outerShdw blurRad="38100" dist="38100" dir="2700000" algn="tl">
                  <a:srgbClr val="FFFFFF"/>
                </a:outerShdw>
              </a:effectLst>
            </a:endParaRPr>
          </a:p>
        </p:txBody>
      </p:sp>
    </p:spTree>
    <p:extLst>
      <p:ext uri="{BB962C8B-B14F-4D97-AF65-F5344CB8AC3E}">
        <p14:creationId xmlns:p14="http://schemas.microsoft.com/office/powerpoint/2010/main" val="373931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a:xfrm>
            <a:off x="685800" y="304800"/>
            <a:ext cx="7772400" cy="1143000"/>
          </a:xfrm>
        </p:spPr>
        <p:txBody>
          <a:bodyPr/>
          <a:lstStyle/>
          <a:p>
            <a:pPr eaLnBrk="1" hangingPunct="1"/>
            <a:r>
              <a:rPr lang="en-US" sz="5400" i="1" u="sng"/>
              <a:t>Dysthymia</a:t>
            </a:r>
          </a:p>
        </p:txBody>
      </p:sp>
      <p:sp>
        <p:nvSpPr>
          <p:cNvPr id="685059" name="Rectangle 3"/>
          <p:cNvSpPr>
            <a:spLocks noGrp="1" noChangeArrowheads="1"/>
          </p:cNvSpPr>
          <p:nvPr>
            <p:ph idx="1"/>
          </p:nvPr>
        </p:nvSpPr>
        <p:spPr>
          <a:xfrm>
            <a:off x="762000" y="1828800"/>
            <a:ext cx="8896350" cy="4135438"/>
          </a:xfrm>
        </p:spPr>
        <p:txBody>
          <a:bodyPr/>
          <a:lstStyle/>
          <a:p>
            <a:pPr eaLnBrk="1" hangingPunct="1">
              <a:defRPr/>
            </a:pPr>
            <a:r>
              <a:rPr lang="en-US" sz="4400" b="1">
                <a:effectLst>
                  <a:outerShdw blurRad="38100" dist="38100" dir="2700000" algn="tl">
                    <a:srgbClr val="FFFFFF"/>
                  </a:outerShdw>
                </a:effectLst>
              </a:rPr>
              <a:t>Pharmacologic Outcome</a:t>
            </a:r>
            <a:r>
              <a:rPr lang="en-US" sz="4400">
                <a:effectLst>
                  <a:outerShdw blurRad="38100" dist="38100" dir="2700000" algn="tl">
                    <a:srgbClr val="FFFFFF"/>
                  </a:outerShdw>
                </a:effectLst>
              </a:rPr>
              <a:t>:</a:t>
            </a:r>
            <a:r>
              <a:rPr lang="en-US"/>
              <a:t> </a:t>
            </a:r>
          </a:p>
          <a:p>
            <a:pPr eaLnBrk="1" hangingPunct="1">
              <a:buFontTx/>
              <a:buNone/>
              <a:defRPr/>
            </a:pPr>
            <a:r>
              <a:rPr lang="en-US"/>
              <a:t>           </a:t>
            </a:r>
            <a:r>
              <a:rPr lang="en-US" sz="4000"/>
              <a:t>33% Excellent Response</a:t>
            </a:r>
          </a:p>
          <a:p>
            <a:pPr eaLnBrk="1" hangingPunct="1">
              <a:buFontTx/>
              <a:buNone/>
              <a:defRPr/>
            </a:pPr>
            <a:r>
              <a:rPr lang="en-US" sz="4000"/>
              <a:t>         33% Good Response</a:t>
            </a:r>
          </a:p>
          <a:p>
            <a:pPr eaLnBrk="1" hangingPunct="1">
              <a:buFontTx/>
              <a:buNone/>
              <a:defRPr/>
            </a:pPr>
            <a:r>
              <a:rPr lang="en-US" sz="4000"/>
              <a:t>         34% Poor Response </a:t>
            </a:r>
            <a:r>
              <a:rPr lang="en-US" sz="1800"/>
              <a:t>(Akiskal, 1997)</a:t>
            </a:r>
          </a:p>
        </p:txBody>
      </p:sp>
    </p:spTree>
    <p:extLst>
      <p:ext uri="{BB962C8B-B14F-4D97-AF65-F5344CB8AC3E}">
        <p14:creationId xmlns:p14="http://schemas.microsoft.com/office/powerpoint/2010/main" val="3233871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p:cNvSpPr>
            <a:spLocks noGrp="1" noChangeArrowheads="1"/>
          </p:cNvSpPr>
          <p:nvPr>
            <p:ph type="title"/>
          </p:nvPr>
        </p:nvSpPr>
        <p:spPr>
          <a:xfrm>
            <a:off x="457200" y="381000"/>
            <a:ext cx="8153400" cy="1143000"/>
          </a:xfrm>
        </p:spPr>
        <p:txBody>
          <a:bodyPr rtlCol="0">
            <a:normAutofit fontScale="90000"/>
          </a:bodyPr>
          <a:lstStyle/>
          <a:p>
            <a:pPr eaLnBrk="1" fontAlgn="auto" hangingPunct="1">
              <a:spcAft>
                <a:spcPts val="0"/>
              </a:spcAft>
              <a:defRPr/>
            </a:pPr>
            <a:r>
              <a:rPr lang="en-US" sz="5300" b="1" u="sng" dirty="0"/>
              <a:t>“The Emperor’s New Drugs”</a:t>
            </a:r>
            <a:br>
              <a:rPr lang="en-US" sz="2400" dirty="0"/>
            </a:br>
            <a:r>
              <a:rPr lang="en-US" sz="2400" dirty="0"/>
              <a:t>(Kirsch, et al. 2002)</a:t>
            </a:r>
            <a:endParaRPr lang="en-US" sz="4800" u="sng" dirty="0"/>
          </a:p>
        </p:txBody>
      </p:sp>
      <p:sp>
        <p:nvSpPr>
          <p:cNvPr id="620547" name="Rectangle 3"/>
          <p:cNvSpPr>
            <a:spLocks noGrp="1" noChangeArrowheads="1"/>
          </p:cNvSpPr>
          <p:nvPr>
            <p:ph idx="1"/>
          </p:nvPr>
        </p:nvSpPr>
        <p:spPr>
          <a:xfrm>
            <a:off x="762000" y="1905000"/>
            <a:ext cx="7772400" cy="4114800"/>
          </a:xfrm>
        </p:spPr>
        <p:txBody>
          <a:bodyPr rtlCol="0">
            <a:normAutofit/>
          </a:bodyPr>
          <a:lstStyle/>
          <a:p>
            <a:pPr eaLnBrk="1" fontAlgn="auto" hangingPunct="1">
              <a:spcAft>
                <a:spcPts val="0"/>
              </a:spcAft>
              <a:defRPr/>
            </a:pPr>
            <a:r>
              <a:rPr lang="en-US" sz="3600" b="1" dirty="0"/>
              <a:t>Meta-Analysis: new antidepressants</a:t>
            </a:r>
          </a:p>
          <a:p>
            <a:pPr eaLnBrk="1" fontAlgn="auto" hangingPunct="1">
              <a:spcAft>
                <a:spcPts val="0"/>
              </a:spcAft>
              <a:buFontTx/>
              <a:buNone/>
              <a:defRPr/>
            </a:pPr>
            <a:r>
              <a:rPr lang="en-US" sz="3600" b="1" dirty="0"/>
              <a:t>      FDA trials: 1987-1999</a:t>
            </a:r>
          </a:p>
          <a:p>
            <a:pPr eaLnBrk="1" fontAlgn="auto" hangingPunct="1">
              <a:spcAft>
                <a:spcPts val="0"/>
              </a:spcAft>
              <a:defRPr/>
            </a:pPr>
            <a:r>
              <a:rPr lang="en-US" sz="3600" b="1" dirty="0"/>
              <a:t>80% of med. Response: duplicated</a:t>
            </a:r>
          </a:p>
          <a:p>
            <a:pPr eaLnBrk="1" fontAlgn="auto" hangingPunct="1">
              <a:spcAft>
                <a:spcPts val="0"/>
              </a:spcAft>
              <a:buFontTx/>
              <a:buNone/>
              <a:defRPr/>
            </a:pPr>
            <a:r>
              <a:rPr lang="en-US" sz="3600" b="1" dirty="0"/>
              <a:t>       by placebos</a:t>
            </a:r>
          </a:p>
          <a:p>
            <a:pPr eaLnBrk="1" fontAlgn="auto" hangingPunct="1">
              <a:spcAft>
                <a:spcPts val="0"/>
              </a:spcAft>
              <a:defRPr/>
            </a:pPr>
            <a:r>
              <a:rPr lang="en-US" sz="3600" b="1" dirty="0"/>
              <a:t>Placebo vs. Meds: 2 point superiority</a:t>
            </a:r>
          </a:p>
          <a:p>
            <a:pPr eaLnBrk="1" fontAlgn="auto" hangingPunct="1">
              <a:spcAft>
                <a:spcPts val="0"/>
              </a:spcAft>
              <a:buFontTx/>
              <a:buNone/>
              <a:defRPr/>
            </a:pPr>
            <a:r>
              <a:rPr lang="en-US" sz="3600" b="1" dirty="0"/>
              <a:t>       Meds over Placebo </a:t>
            </a:r>
            <a:r>
              <a:rPr lang="en-US" sz="2800" dirty="0">
                <a:effectLst>
                  <a:outerShdw blurRad="38100" dist="38100" dir="2700000" algn="tl">
                    <a:srgbClr val="FFFFFF"/>
                  </a:outerShdw>
                </a:effectLst>
              </a:rPr>
              <a:t>(Hamilton)</a:t>
            </a:r>
          </a:p>
        </p:txBody>
      </p:sp>
    </p:spTree>
    <p:extLst>
      <p:ext uri="{BB962C8B-B14F-4D97-AF65-F5344CB8AC3E}">
        <p14:creationId xmlns:p14="http://schemas.microsoft.com/office/powerpoint/2010/main" val="97447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itle 1"/>
          <p:cNvSpPr>
            <a:spLocks noGrp="1"/>
          </p:cNvSpPr>
          <p:nvPr>
            <p:ph type="title"/>
          </p:nvPr>
        </p:nvSpPr>
        <p:spPr>
          <a:xfrm>
            <a:off x="457200" y="533400"/>
            <a:ext cx="8229600" cy="1143000"/>
          </a:xfrm>
        </p:spPr>
        <p:txBody>
          <a:bodyPr rtlCol="0">
            <a:normAutofit fontScale="90000"/>
          </a:bodyPr>
          <a:lstStyle/>
          <a:p>
            <a:pPr eaLnBrk="1" fontAlgn="auto" hangingPunct="1">
              <a:spcAft>
                <a:spcPts val="0"/>
              </a:spcAft>
              <a:defRPr/>
            </a:pPr>
            <a:r>
              <a:rPr lang="en-US" sz="7200" b="1" i="1"/>
              <a:t>But…</a:t>
            </a:r>
            <a:br>
              <a:rPr lang="en-US" sz="7200" b="1" u="sng"/>
            </a:br>
            <a:r>
              <a:rPr lang="en-US" sz="7200" b="1" u="sng"/>
              <a:t>Important Issues</a:t>
            </a:r>
          </a:p>
        </p:txBody>
      </p:sp>
      <p:sp>
        <p:nvSpPr>
          <p:cNvPr id="200707" name="Content Placeholder 2"/>
          <p:cNvSpPr>
            <a:spLocks noGrp="1"/>
          </p:cNvSpPr>
          <p:nvPr>
            <p:ph idx="1"/>
          </p:nvPr>
        </p:nvSpPr>
        <p:spPr>
          <a:xfrm>
            <a:off x="762000" y="2971800"/>
            <a:ext cx="8229600" cy="4525963"/>
          </a:xfrm>
        </p:spPr>
        <p:txBody>
          <a:bodyPr/>
          <a:lstStyle/>
          <a:p>
            <a:pPr eaLnBrk="1" hangingPunct="1"/>
            <a:r>
              <a:rPr lang="en-US" sz="5400" b="1"/>
              <a:t>Complex co-morbidity</a:t>
            </a:r>
          </a:p>
          <a:p>
            <a:pPr eaLnBrk="1" hangingPunct="1"/>
            <a:r>
              <a:rPr lang="en-US" sz="5400" b="1"/>
              <a:t>Sequential treatments</a:t>
            </a:r>
          </a:p>
        </p:txBody>
      </p:sp>
    </p:spTree>
    <p:extLst>
      <p:ext uri="{BB962C8B-B14F-4D97-AF65-F5344CB8AC3E}">
        <p14:creationId xmlns:p14="http://schemas.microsoft.com/office/powerpoint/2010/main" val="587313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p:cNvSpPr>
            <a:spLocks noGrp="1"/>
          </p:cNvSpPr>
          <p:nvPr>
            <p:ph type="title"/>
          </p:nvPr>
        </p:nvSpPr>
        <p:spPr>
          <a:xfrm>
            <a:off x="457200" y="152400"/>
            <a:ext cx="8229600" cy="1143000"/>
          </a:xfrm>
        </p:spPr>
        <p:txBody>
          <a:bodyPr rtlCol="0">
            <a:normAutofit fontScale="90000"/>
          </a:bodyPr>
          <a:lstStyle/>
          <a:p>
            <a:pPr eaLnBrk="1" fontAlgn="auto" hangingPunct="1">
              <a:spcAft>
                <a:spcPts val="0"/>
              </a:spcAft>
              <a:defRPr/>
            </a:pPr>
            <a:r>
              <a:rPr lang="en-US" b="1"/>
              <a:t>Outcomes: Antidepressants:</a:t>
            </a:r>
            <a:br>
              <a:rPr lang="en-US" b="1"/>
            </a:br>
            <a:r>
              <a:rPr lang="en-US" b="1" u="sng"/>
              <a:t>Treating Severe Depression</a:t>
            </a:r>
          </a:p>
        </p:txBody>
      </p:sp>
      <p:sp>
        <p:nvSpPr>
          <p:cNvPr id="201731" name="Content Placeholder 2"/>
          <p:cNvSpPr>
            <a:spLocks noGrp="1"/>
          </p:cNvSpPr>
          <p:nvPr>
            <p:ph idx="1"/>
          </p:nvPr>
        </p:nvSpPr>
        <p:spPr>
          <a:xfrm>
            <a:off x="0" y="1676400"/>
            <a:ext cx="9144000" cy="5181600"/>
          </a:xfrm>
        </p:spPr>
        <p:txBody>
          <a:bodyPr/>
          <a:lstStyle/>
          <a:p>
            <a:pPr eaLnBrk="1" hangingPunct="1"/>
            <a:r>
              <a:rPr lang="en-US" sz="4000" b="1"/>
              <a:t>Complex co-morbidity</a:t>
            </a:r>
          </a:p>
          <a:p>
            <a:pPr eaLnBrk="1" hangingPunct="1"/>
            <a:r>
              <a:rPr lang="en-US" sz="4000" b="1"/>
              <a:t>First drug:             30% remission</a:t>
            </a:r>
          </a:p>
          <a:p>
            <a:pPr eaLnBrk="1" hangingPunct="1"/>
            <a:r>
              <a:rPr lang="en-US" sz="4000" b="1"/>
              <a:t>Second drug:        55% remission</a:t>
            </a:r>
          </a:p>
          <a:p>
            <a:pPr eaLnBrk="1" hangingPunct="1"/>
            <a:r>
              <a:rPr lang="en-US" sz="4000" b="1"/>
              <a:t>Combinations:     67% remission</a:t>
            </a:r>
          </a:p>
          <a:p>
            <a:pPr eaLnBrk="1" hangingPunct="1"/>
            <a:r>
              <a:rPr lang="en-US" sz="4000" b="1"/>
              <a:t>No data regarding placebo responses:</a:t>
            </a:r>
          </a:p>
          <a:p>
            <a:pPr eaLnBrk="1" hangingPunct="1">
              <a:buFont typeface="Arial" pitchFamily="34" charset="0"/>
              <a:buNone/>
            </a:pPr>
            <a:r>
              <a:rPr lang="en-US" sz="4000" b="1"/>
              <a:t>      relapse prevention. </a:t>
            </a:r>
          </a:p>
          <a:p>
            <a:pPr eaLnBrk="1" hangingPunct="1">
              <a:buFont typeface="Arial" pitchFamily="34" charset="0"/>
              <a:buNone/>
            </a:pPr>
            <a:r>
              <a:rPr lang="en-US" sz="4000" b="1"/>
              <a:t>            Long-term outcomes</a:t>
            </a:r>
          </a:p>
        </p:txBody>
      </p:sp>
      <p:sp>
        <p:nvSpPr>
          <p:cNvPr id="4" name="Slide Number Placeholder 3"/>
          <p:cNvSpPr>
            <a:spLocks noGrp="1"/>
          </p:cNvSpPr>
          <p:nvPr>
            <p:ph type="sldNum" sz="quarter" idx="12"/>
          </p:nvPr>
        </p:nvSpPr>
        <p:spPr/>
        <p:txBody>
          <a:bodyPr/>
          <a:lstStyle/>
          <a:p>
            <a:pPr>
              <a:defRPr/>
            </a:pPr>
            <a:fld id="{9053A2F9-E3F6-43FA-8544-3EC29F6651B0}" type="slidenum">
              <a:rPr lang="en-US"/>
              <a:pPr>
                <a:defRPr/>
              </a:pPr>
              <a:t>14</a:t>
            </a:fld>
            <a:endParaRPr lang="en-US"/>
          </a:p>
        </p:txBody>
      </p:sp>
    </p:spTree>
    <p:extLst>
      <p:ext uri="{BB962C8B-B14F-4D97-AF65-F5344CB8AC3E}">
        <p14:creationId xmlns:p14="http://schemas.microsoft.com/office/powerpoint/2010/main" val="28629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0" y="0"/>
            <a:ext cx="9144000" cy="1143000"/>
          </a:xfrm>
        </p:spPr>
        <p:txBody>
          <a:bodyPr/>
          <a:lstStyle/>
          <a:p>
            <a:pPr eaLnBrk="1" hangingPunct="1"/>
            <a:r>
              <a:rPr lang="en-US" sz="4800" u="sng"/>
              <a:t>Problems with the Meta-Analysis</a:t>
            </a:r>
          </a:p>
        </p:txBody>
      </p:sp>
      <p:sp>
        <p:nvSpPr>
          <p:cNvPr id="622595" name="Rectangle 3"/>
          <p:cNvSpPr>
            <a:spLocks noGrp="1" noChangeArrowheads="1"/>
          </p:cNvSpPr>
          <p:nvPr>
            <p:ph idx="1"/>
          </p:nvPr>
        </p:nvSpPr>
        <p:spPr>
          <a:xfrm>
            <a:off x="1066800" y="1600200"/>
            <a:ext cx="8458200" cy="4114800"/>
          </a:xfrm>
        </p:spPr>
        <p:txBody>
          <a:bodyPr rtlCol="0">
            <a:normAutofit/>
          </a:bodyPr>
          <a:lstStyle/>
          <a:p>
            <a:pPr eaLnBrk="1" fontAlgn="auto" hangingPunct="1">
              <a:spcAft>
                <a:spcPts val="0"/>
              </a:spcAft>
              <a:defRPr/>
            </a:pPr>
            <a:r>
              <a:rPr lang="en-US" sz="4800" b="1" dirty="0">
                <a:effectLst>
                  <a:outerShdw blurRad="38100" dist="38100" dir="2700000" algn="tl">
                    <a:srgbClr val="FFFFFF"/>
                  </a:outerShdw>
                </a:effectLst>
              </a:rPr>
              <a:t>91% of studies were for </a:t>
            </a:r>
          </a:p>
          <a:p>
            <a:pPr marL="0" indent="0" eaLnBrk="1" fontAlgn="auto" hangingPunct="1">
              <a:spcAft>
                <a:spcPts val="0"/>
              </a:spcAft>
              <a:buFont typeface="Arial" pitchFamily="34" charset="0"/>
              <a:buNone/>
              <a:defRPr/>
            </a:pPr>
            <a:r>
              <a:rPr lang="en-US" sz="4800" b="1" dirty="0">
                <a:effectLst>
                  <a:outerShdw blurRad="38100" dist="38100" dir="2700000" algn="tl">
                    <a:srgbClr val="FFFFFF"/>
                  </a:outerShdw>
                </a:effectLst>
              </a:rPr>
              <a:t>              6 weeks or less</a:t>
            </a:r>
          </a:p>
          <a:p>
            <a:pPr eaLnBrk="1" fontAlgn="auto" hangingPunct="1">
              <a:spcAft>
                <a:spcPts val="0"/>
              </a:spcAft>
              <a:defRPr/>
            </a:pPr>
            <a:r>
              <a:rPr lang="en-US" sz="4800" b="1" dirty="0">
                <a:effectLst>
                  <a:outerShdw blurRad="38100" dist="38100" dir="2700000" algn="tl">
                    <a:srgbClr val="FFFFFF"/>
                  </a:outerShdw>
                </a:effectLst>
              </a:rPr>
              <a:t>Animal Studies</a:t>
            </a:r>
          </a:p>
          <a:p>
            <a:pPr eaLnBrk="1" fontAlgn="auto" hangingPunct="1">
              <a:spcAft>
                <a:spcPts val="0"/>
              </a:spcAft>
              <a:defRPr/>
            </a:pPr>
            <a:endParaRPr lang="en-US" dirty="0">
              <a:effectLst>
                <a:outerShdw blurRad="38100" dist="38100" dir="2700000" algn="tl">
                  <a:srgbClr val="FFFFFF"/>
                </a:outerShdw>
              </a:effectLst>
            </a:endParaRPr>
          </a:p>
          <a:p>
            <a:pPr eaLnBrk="1" fontAlgn="auto" hangingPunct="1">
              <a:spcAft>
                <a:spcPts val="0"/>
              </a:spcAft>
              <a:defRPr/>
            </a:pPr>
            <a:endParaRPr lang="en-US" dirty="0">
              <a:effectLst>
                <a:outerShdw blurRad="38100" dist="38100" dir="2700000" algn="tl">
                  <a:srgbClr val="FFFFFF"/>
                </a:outerShdw>
              </a:effectLst>
            </a:endParaRPr>
          </a:p>
        </p:txBody>
      </p:sp>
    </p:spTree>
    <p:extLst>
      <p:ext uri="{BB962C8B-B14F-4D97-AF65-F5344CB8AC3E}">
        <p14:creationId xmlns:p14="http://schemas.microsoft.com/office/powerpoint/2010/main" val="3080432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018" name="Rectangle 2"/>
          <p:cNvSpPr>
            <a:spLocks noGrp="1" noChangeArrowheads="1"/>
          </p:cNvSpPr>
          <p:nvPr>
            <p:ph type="title"/>
          </p:nvPr>
        </p:nvSpPr>
        <p:spPr>
          <a:xfrm>
            <a:off x="685800" y="533400"/>
            <a:ext cx="7772400" cy="1143000"/>
          </a:xfrm>
        </p:spPr>
        <p:txBody>
          <a:bodyPr>
            <a:normAutofit fontScale="90000"/>
          </a:bodyPr>
          <a:lstStyle/>
          <a:p>
            <a:pPr eaLnBrk="1" hangingPunct="1">
              <a:defRPr/>
            </a:pPr>
            <a:r>
              <a:rPr lang="en-US" dirty="0">
                <a:effectLst>
                  <a:outerShdw blurRad="38100" dist="38100" dir="2700000" algn="tl">
                    <a:srgbClr val="FFFFFF"/>
                  </a:outerShdw>
                </a:effectLst>
              </a:rPr>
              <a:t>Patients Recruited in</a:t>
            </a:r>
            <a:br>
              <a:rPr lang="en-US" dirty="0">
                <a:effectLst>
                  <a:outerShdw blurRad="38100" dist="38100" dir="2700000" algn="tl">
                    <a:srgbClr val="FFFFFF"/>
                  </a:outerShdw>
                </a:effectLst>
              </a:rPr>
            </a:br>
            <a:r>
              <a:rPr lang="en-US" u="sng" dirty="0">
                <a:effectLst>
                  <a:outerShdw blurRad="38100" dist="38100" dir="2700000" algn="tl">
                    <a:srgbClr val="FFFFFF"/>
                  </a:outerShdw>
                </a:effectLst>
              </a:rPr>
              <a:t>Antidepressant Drug Studies</a:t>
            </a:r>
            <a:br>
              <a:rPr lang="en-US" sz="2400" dirty="0">
                <a:effectLst>
                  <a:outerShdw blurRad="38100" dist="38100" dir="2700000" algn="tl">
                    <a:srgbClr val="FFFFFF"/>
                  </a:outerShdw>
                </a:effectLst>
              </a:rPr>
            </a:br>
            <a:r>
              <a:rPr lang="en-US" sz="2400" dirty="0">
                <a:effectLst>
                  <a:outerShdw blurRad="38100" dist="38100" dir="2700000" algn="tl">
                    <a:srgbClr val="FFFFFF"/>
                  </a:outerShdw>
                </a:effectLst>
              </a:rPr>
              <a:t>Zimmerman, et al. (2002)</a:t>
            </a:r>
            <a:endParaRPr lang="en-US" u="sng" dirty="0">
              <a:effectLst>
                <a:outerShdw blurRad="38100" dist="38100" dir="2700000" algn="tl">
                  <a:srgbClr val="FFFFFF"/>
                </a:outerShdw>
              </a:effectLst>
            </a:endParaRPr>
          </a:p>
        </p:txBody>
      </p:sp>
      <p:sp>
        <p:nvSpPr>
          <p:cNvPr id="1238019" name="Rectangle 3"/>
          <p:cNvSpPr>
            <a:spLocks noGrp="1" noChangeArrowheads="1"/>
          </p:cNvSpPr>
          <p:nvPr>
            <p:ph idx="1"/>
          </p:nvPr>
        </p:nvSpPr>
        <p:spPr>
          <a:xfrm>
            <a:off x="457200" y="2743200"/>
            <a:ext cx="8686800" cy="4114800"/>
          </a:xfrm>
        </p:spPr>
        <p:txBody>
          <a:bodyPr/>
          <a:lstStyle/>
          <a:p>
            <a:pPr algn="ctr" eaLnBrk="1" hangingPunct="1">
              <a:defRPr/>
            </a:pPr>
            <a:r>
              <a:rPr lang="en-US" sz="4400" b="1" dirty="0"/>
              <a:t>N= 346 (MDD, outpatient practice)</a:t>
            </a:r>
          </a:p>
          <a:p>
            <a:pPr algn="ctr" eaLnBrk="1" hangingPunct="1">
              <a:defRPr/>
            </a:pPr>
            <a:r>
              <a:rPr lang="en-US" sz="4400" b="1" dirty="0"/>
              <a:t>86% would be excluded</a:t>
            </a:r>
          </a:p>
          <a:p>
            <a:pPr algn="ctr" eaLnBrk="1" hangingPunct="1">
              <a:buFontTx/>
              <a:buNone/>
              <a:defRPr/>
            </a:pPr>
            <a:r>
              <a:rPr lang="en-US" sz="4400" b="1" dirty="0"/>
              <a:t>                from drug studies</a:t>
            </a:r>
          </a:p>
        </p:txBody>
      </p:sp>
    </p:spTree>
    <p:extLst>
      <p:ext uri="{BB962C8B-B14F-4D97-AF65-F5344CB8AC3E}">
        <p14:creationId xmlns:p14="http://schemas.microsoft.com/office/powerpoint/2010/main" val="2838510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42" name="Rectangle 2"/>
          <p:cNvSpPr>
            <a:spLocks noGrp="1" noChangeArrowheads="1"/>
          </p:cNvSpPr>
          <p:nvPr>
            <p:ph type="title"/>
          </p:nvPr>
        </p:nvSpPr>
        <p:spPr/>
        <p:txBody>
          <a:bodyPr>
            <a:normAutofit fontScale="90000"/>
          </a:bodyPr>
          <a:lstStyle/>
          <a:p>
            <a:pPr eaLnBrk="1" hangingPunct="1">
              <a:defRPr/>
            </a:pPr>
            <a:r>
              <a:rPr lang="en-US" b="1" dirty="0"/>
              <a:t>ITT: Intent to Treat</a:t>
            </a:r>
            <a:br>
              <a:rPr lang="en-US" b="1" dirty="0"/>
            </a:br>
            <a:r>
              <a:rPr lang="en-US" b="1" u="sng" dirty="0"/>
              <a:t>Response Rates: MDD</a:t>
            </a:r>
          </a:p>
        </p:txBody>
      </p:sp>
      <p:sp>
        <p:nvSpPr>
          <p:cNvPr id="1239043" name="Rectangle 3"/>
          <p:cNvSpPr>
            <a:spLocks noGrp="1" noChangeArrowheads="1"/>
          </p:cNvSpPr>
          <p:nvPr>
            <p:ph idx="1"/>
          </p:nvPr>
        </p:nvSpPr>
        <p:spPr>
          <a:xfrm>
            <a:off x="1371600" y="2438400"/>
            <a:ext cx="7772400" cy="4114800"/>
          </a:xfrm>
        </p:spPr>
        <p:txBody>
          <a:bodyPr/>
          <a:lstStyle/>
          <a:p>
            <a:pPr eaLnBrk="1" hangingPunct="1">
              <a:defRPr/>
            </a:pPr>
            <a:r>
              <a:rPr lang="en-US" sz="4400" b="1" dirty="0"/>
              <a:t>Single Antidepressant trial</a:t>
            </a:r>
          </a:p>
          <a:p>
            <a:pPr eaLnBrk="1" hangingPunct="1">
              <a:defRPr/>
            </a:pPr>
            <a:r>
              <a:rPr lang="en-US" sz="4400" b="1" dirty="0"/>
              <a:t>Do not tolerate:       15%</a:t>
            </a:r>
          </a:p>
          <a:p>
            <a:pPr eaLnBrk="1" hangingPunct="1">
              <a:defRPr/>
            </a:pPr>
            <a:r>
              <a:rPr lang="en-US" sz="4400" b="1" dirty="0"/>
              <a:t>No response:            35%</a:t>
            </a:r>
          </a:p>
          <a:p>
            <a:pPr eaLnBrk="1" hangingPunct="1">
              <a:defRPr/>
            </a:pPr>
            <a:r>
              <a:rPr lang="en-US" sz="4400" b="1" dirty="0"/>
              <a:t>“Responders”:          50% </a:t>
            </a:r>
          </a:p>
          <a:p>
            <a:pPr eaLnBrk="1" hangingPunct="1">
              <a:buFontTx/>
              <a:buNone/>
              <a:defRPr/>
            </a:pPr>
            <a:r>
              <a:rPr lang="en-US" sz="3600" dirty="0">
                <a:effectLst>
                  <a:outerShdw blurRad="38100" dist="38100" dir="2700000" algn="tl">
                    <a:srgbClr val="FFFFFF"/>
                  </a:outerShdw>
                </a:effectLst>
              </a:rPr>
              <a:t>      </a:t>
            </a:r>
          </a:p>
        </p:txBody>
      </p:sp>
    </p:spTree>
    <p:extLst>
      <p:ext uri="{BB962C8B-B14F-4D97-AF65-F5344CB8AC3E}">
        <p14:creationId xmlns:p14="http://schemas.microsoft.com/office/powerpoint/2010/main" val="274370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0066" name="Rectangle 2"/>
          <p:cNvSpPr>
            <a:spLocks noGrp="1" noChangeArrowheads="1"/>
          </p:cNvSpPr>
          <p:nvPr>
            <p:ph type="title"/>
          </p:nvPr>
        </p:nvSpPr>
        <p:spPr>
          <a:xfrm>
            <a:off x="457200" y="381000"/>
            <a:ext cx="8885238" cy="1155700"/>
          </a:xfrm>
        </p:spPr>
        <p:txBody>
          <a:bodyPr/>
          <a:lstStyle/>
          <a:p>
            <a:pPr eaLnBrk="1" hangingPunct="1">
              <a:defRPr/>
            </a:pPr>
            <a:r>
              <a:rPr lang="en-US" sz="5400" u="sng">
                <a:effectLst>
                  <a:outerShdw blurRad="38100" dist="38100" dir="2700000" algn="tl">
                    <a:srgbClr val="FFFFFF"/>
                  </a:outerShdw>
                </a:effectLst>
              </a:rPr>
              <a:t>ITT Rates</a:t>
            </a:r>
          </a:p>
        </p:txBody>
      </p:sp>
      <p:sp>
        <p:nvSpPr>
          <p:cNvPr id="1240067" name="Rectangle 3"/>
          <p:cNvSpPr>
            <a:spLocks noGrp="1" noChangeArrowheads="1"/>
          </p:cNvSpPr>
          <p:nvPr>
            <p:ph idx="1"/>
          </p:nvPr>
        </p:nvSpPr>
        <p:spPr>
          <a:xfrm>
            <a:off x="914400" y="1600200"/>
            <a:ext cx="8896350" cy="4135438"/>
          </a:xfrm>
        </p:spPr>
        <p:txBody>
          <a:bodyPr>
            <a:noAutofit/>
          </a:bodyPr>
          <a:lstStyle/>
          <a:p>
            <a:pPr eaLnBrk="1" hangingPunct="1">
              <a:defRPr/>
            </a:pPr>
            <a:r>
              <a:rPr lang="en-US" sz="3600" b="1" dirty="0"/>
              <a:t>“Responder” = 50% </a:t>
            </a:r>
            <a:r>
              <a:rPr lang="en-US" sz="3600" b="1" dirty="0">
                <a:sym typeface="Symbol" pitchFamily="18" charset="2"/>
              </a:rPr>
              <a:t> HAM-D, or</a:t>
            </a:r>
          </a:p>
          <a:p>
            <a:pPr eaLnBrk="1" hangingPunct="1">
              <a:buFontTx/>
              <a:buNone/>
              <a:defRPr/>
            </a:pPr>
            <a:r>
              <a:rPr lang="en-US" sz="3600" b="1" dirty="0">
                <a:sym typeface="Symbol" pitchFamily="18" charset="2"/>
              </a:rPr>
              <a:t>        HAM-D Score of 7 or less</a:t>
            </a:r>
          </a:p>
          <a:p>
            <a:pPr eaLnBrk="1" hangingPunct="1">
              <a:defRPr/>
            </a:pPr>
            <a:r>
              <a:rPr lang="en-US" sz="3600" b="1" dirty="0">
                <a:sym typeface="Symbol" pitchFamily="18" charset="2"/>
              </a:rPr>
              <a:t>Responders:</a:t>
            </a:r>
          </a:p>
          <a:p>
            <a:pPr eaLnBrk="1" hangingPunct="1">
              <a:buFontTx/>
              <a:buNone/>
              <a:defRPr/>
            </a:pPr>
            <a:r>
              <a:rPr lang="en-US" sz="3600" b="1" dirty="0"/>
              <a:t>    &gt;  Full Responders: HAM-D &lt; 7</a:t>
            </a:r>
          </a:p>
          <a:p>
            <a:pPr eaLnBrk="1" hangingPunct="1">
              <a:buFontTx/>
              <a:buNone/>
              <a:defRPr/>
            </a:pPr>
            <a:r>
              <a:rPr lang="en-US" sz="3600" b="1" dirty="0"/>
              <a:t>                                         50%</a:t>
            </a:r>
          </a:p>
          <a:p>
            <a:pPr eaLnBrk="1" hangingPunct="1">
              <a:buFontTx/>
              <a:buNone/>
              <a:defRPr/>
            </a:pPr>
            <a:r>
              <a:rPr lang="en-US" sz="3600" b="1" dirty="0"/>
              <a:t>    &gt;   Partial Responders:</a:t>
            </a:r>
          </a:p>
          <a:p>
            <a:pPr eaLnBrk="1" hangingPunct="1">
              <a:buFontTx/>
              <a:buNone/>
              <a:defRPr/>
            </a:pPr>
            <a:r>
              <a:rPr lang="en-US" sz="3600" b="1" dirty="0"/>
              <a:t>            HAM-D: 9-14:       50%</a:t>
            </a:r>
          </a:p>
        </p:txBody>
      </p:sp>
    </p:spTree>
    <p:extLst>
      <p:ext uri="{BB962C8B-B14F-4D97-AF65-F5344CB8AC3E}">
        <p14:creationId xmlns:p14="http://schemas.microsoft.com/office/powerpoint/2010/main" val="850084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090" name="Rectangle 2"/>
          <p:cNvSpPr>
            <a:spLocks noGrp="1" noChangeArrowheads="1"/>
          </p:cNvSpPr>
          <p:nvPr>
            <p:ph type="title"/>
          </p:nvPr>
        </p:nvSpPr>
        <p:spPr/>
        <p:txBody>
          <a:bodyPr/>
          <a:lstStyle/>
          <a:p>
            <a:pPr eaLnBrk="1" hangingPunct="1">
              <a:defRPr/>
            </a:pPr>
            <a:r>
              <a:rPr lang="en-US" u="sng">
                <a:effectLst>
                  <a:outerShdw blurRad="38100" dist="38100" dir="2700000" algn="tl">
                    <a:srgbClr val="FFFFFF"/>
                  </a:outerShdw>
                </a:effectLst>
              </a:rPr>
              <a:t>ITT: The Rest of the Story</a:t>
            </a:r>
          </a:p>
        </p:txBody>
      </p:sp>
      <p:sp>
        <p:nvSpPr>
          <p:cNvPr id="1241091" name="Rectangle 3"/>
          <p:cNvSpPr>
            <a:spLocks noGrp="1" noChangeArrowheads="1"/>
          </p:cNvSpPr>
          <p:nvPr>
            <p:ph idx="1"/>
          </p:nvPr>
        </p:nvSpPr>
        <p:spPr>
          <a:xfrm>
            <a:off x="1600200" y="2057400"/>
            <a:ext cx="7772400" cy="4114800"/>
          </a:xfrm>
        </p:spPr>
        <p:txBody>
          <a:bodyPr/>
          <a:lstStyle/>
          <a:p>
            <a:pPr eaLnBrk="1" hangingPunct="1">
              <a:lnSpc>
                <a:spcPct val="90000"/>
              </a:lnSpc>
              <a:defRPr/>
            </a:pPr>
            <a:r>
              <a:rPr lang="en-US" sz="4000" b="1" dirty="0"/>
              <a:t>“Full Responders”:</a:t>
            </a:r>
          </a:p>
          <a:p>
            <a:pPr eaLnBrk="1" hangingPunct="1">
              <a:lnSpc>
                <a:spcPct val="90000"/>
              </a:lnSpc>
              <a:buFontTx/>
              <a:buNone/>
              <a:defRPr/>
            </a:pPr>
            <a:r>
              <a:rPr lang="en-US" sz="4000" b="1" dirty="0"/>
              <a:t>   &gt;  18% truly asymptomatic</a:t>
            </a:r>
          </a:p>
          <a:p>
            <a:pPr eaLnBrk="1" hangingPunct="1">
              <a:lnSpc>
                <a:spcPct val="90000"/>
              </a:lnSpc>
              <a:buFontTx/>
              <a:buNone/>
              <a:defRPr/>
            </a:pPr>
            <a:r>
              <a:rPr lang="en-US" sz="4000" b="1" dirty="0"/>
              <a:t>   &gt;  82% subtle residual </a:t>
            </a:r>
          </a:p>
          <a:p>
            <a:pPr eaLnBrk="1" hangingPunct="1">
              <a:lnSpc>
                <a:spcPct val="90000"/>
              </a:lnSpc>
              <a:buFontTx/>
              <a:buNone/>
              <a:defRPr/>
            </a:pPr>
            <a:r>
              <a:rPr lang="en-US" sz="4000" b="1" dirty="0"/>
              <a:t>                 symptoms</a:t>
            </a:r>
          </a:p>
          <a:p>
            <a:pPr eaLnBrk="1" hangingPunct="1">
              <a:lnSpc>
                <a:spcPct val="90000"/>
              </a:lnSpc>
              <a:buFontTx/>
              <a:buNone/>
              <a:defRPr/>
            </a:pPr>
            <a:endParaRPr lang="en-US" sz="4800" dirty="0">
              <a:effectLst>
                <a:outerShdw blurRad="38100" dist="38100" dir="2700000" algn="tl">
                  <a:srgbClr val="FFFFFF"/>
                </a:outerShdw>
              </a:effectLst>
            </a:endParaRPr>
          </a:p>
          <a:p>
            <a:pPr eaLnBrk="1" hangingPunct="1">
              <a:lnSpc>
                <a:spcPct val="90000"/>
              </a:lnSpc>
              <a:buFontTx/>
              <a:buNone/>
              <a:defRPr/>
            </a:pPr>
            <a:r>
              <a:rPr lang="en-US" sz="2400" dirty="0">
                <a:effectLst>
                  <a:outerShdw blurRad="38100" dist="38100" dir="2700000" algn="tl">
                    <a:srgbClr val="FFFFFF"/>
                  </a:outerShdw>
                </a:effectLst>
              </a:rPr>
              <a:t>                                              Nierenberg, et al. (1999)</a:t>
            </a:r>
          </a:p>
        </p:txBody>
      </p:sp>
    </p:spTree>
    <p:extLst>
      <p:ext uri="{BB962C8B-B14F-4D97-AF65-F5344CB8AC3E}">
        <p14:creationId xmlns:p14="http://schemas.microsoft.com/office/powerpoint/2010/main" val="2057592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138" name="Rectangle 2"/>
          <p:cNvSpPr>
            <a:spLocks noGrp="1" noChangeArrowheads="1"/>
          </p:cNvSpPr>
          <p:nvPr>
            <p:ph type="title"/>
          </p:nvPr>
        </p:nvSpPr>
        <p:spPr>
          <a:xfrm>
            <a:off x="762000" y="762000"/>
            <a:ext cx="8885238" cy="1155700"/>
          </a:xfrm>
        </p:spPr>
        <p:txBody>
          <a:bodyPr/>
          <a:lstStyle/>
          <a:p>
            <a:pPr eaLnBrk="1" hangingPunct="1">
              <a:defRPr/>
            </a:pPr>
            <a:r>
              <a:rPr lang="en-US" sz="5400" u="sng">
                <a:effectLst>
                  <a:outerShdw blurRad="38100" dist="38100" dir="2700000" algn="tl">
                    <a:srgbClr val="FFFFFF"/>
                  </a:outerShdw>
                </a:effectLst>
              </a:rPr>
              <a:t>Partial Responders</a:t>
            </a:r>
          </a:p>
        </p:txBody>
      </p:sp>
      <p:sp>
        <p:nvSpPr>
          <p:cNvPr id="1243139" name="Rectangle 3"/>
          <p:cNvSpPr>
            <a:spLocks noGrp="1" noChangeArrowheads="1"/>
          </p:cNvSpPr>
          <p:nvPr>
            <p:ph idx="1"/>
          </p:nvPr>
        </p:nvSpPr>
        <p:spPr>
          <a:xfrm>
            <a:off x="1219200" y="2057400"/>
            <a:ext cx="8896350" cy="4135438"/>
          </a:xfrm>
        </p:spPr>
        <p:txBody>
          <a:bodyPr/>
          <a:lstStyle/>
          <a:p>
            <a:pPr eaLnBrk="1" hangingPunct="1">
              <a:defRPr/>
            </a:pPr>
            <a:r>
              <a:rPr lang="en-US" sz="3600" b="1" dirty="0">
                <a:effectLst>
                  <a:outerShdw blurRad="38100" dist="38100" dir="2700000" algn="tl">
                    <a:srgbClr val="FFFFFF"/>
                  </a:outerShdw>
                </a:effectLst>
              </a:rPr>
              <a:t>Time to Next Episode:</a:t>
            </a:r>
          </a:p>
          <a:p>
            <a:pPr eaLnBrk="1" hangingPunct="1">
              <a:buFontTx/>
              <a:buNone/>
              <a:defRPr/>
            </a:pPr>
            <a:r>
              <a:rPr lang="en-US" sz="3600" b="1" dirty="0">
                <a:effectLst>
                  <a:outerShdw blurRad="38100" dist="38100" dir="2700000" algn="tl">
                    <a:srgbClr val="FFFFFF"/>
                  </a:outerShdw>
                </a:effectLst>
              </a:rPr>
              <a:t>       * 3 times longer to next episode</a:t>
            </a:r>
          </a:p>
          <a:p>
            <a:pPr eaLnBrk="1" hangingPunct="1">
              <a:buFontTx/>
              <a:buNone/>
              <a:defRPr/>
            </a:pPr>
            <a:r>
              <a:rPr lang="en-US" sz="3600" b="1" dirty="0">
                <a:effectLst>
                  <a:outerShdw blurRad="38100" dist="38100" dir="2700000" algn="tl">
                    <a:srgbClr val="FFFFFF"/>
                  </a:outerShdw>
                </a:effectLst>
              </a:rPr>
              <a:t>            remitters vs. partial</a:t>
            </a:r>
          </a:p>
          <a:p>
            <a:pPr eaLnBrk="1" hangingPunct="1">
              <a:buFontTx/>
              <a:buNone/>
              <a:defRPr/>
            </a:pPr>
            <a:r>
              <a:rPr lang="en-US" sz="3600" b="1" dirty="0">
                <a:effectLst>
                  <a:outerShdw blurRad="38100" dist="38100" dir="2700000" algn="tl">
                    <a:srgbClr val="FFFFFF"/>
                  </a:outerShdw>
                </a:effectLst>
              </a:rPr>
              <a:t>                responders</a:t>
            </a:r>
          </a:p>
          <a:p>
            <a:pPr eaLnBrk="1" hangingPunct="1">
              <a:defRPr/>
            </a:pPr>
            <a:r>
              <a:rPr lang="en-US" sz="3600" b="1" dirty="0">
                <a:effectLst>
                  <a:outerShdw blurRad="38100" dist="38100" dir="2700000" algn="tl">
                    <a:srgbClr val="FFFFFF"/>
                  </a:outerShdw>
                </a:effectLst>
              </a:rPr>
              <a:t>Quality of life </a:t>
            </a:r>
          </a:p>
          <a:p>
            <a:pPr eaLnBrk="1" hangingPunct="1">
              <a:buFontTx/>
              <a:buNone/>
              <a:defRPr/>
            </a:pPr>
            <a:r>
              <a:rPr lang="en-US" sz="3600" b="1" dirty="0">
                <a:effectLst>
                  <a:outerShdw blurRad="38100" dist="38100" dir="2700000" algn="tl">
                    <a:srgbClr val="FFFFFF"/>
                  </a:outerShdw>
                </a:effectLst>
              </a:rPr>
              <a:t>      (</a:t>
            </a:r>
            <a:r>
              <a:rPr lang="en-US" sz="3600" b="1" dirty="0" err="1">
                <a:effectLst>
                  <a:outerShdw blurRad="38100" dist="38100" dir="2700000" algn="tl">
                    <a:srgbClr val="FFFFFF"/>
                  </a:outerShdw>
                </a:effectLst>
              </a:rPr>
              <a:t>espec</a:t>
            </a:r>
            <a:r>
              <a:rPr lang="en-US" sz="3600" b="1" dirty="0">
                <a:effectLst>
                  <a:outerShdw blurRad="38100" dist="38100" dir="2700000" algn="tl">
                    <a:srgbClr val="FFFFFF"/>
                  </a:outerShdw>
                </a:effectLst>
              </a:rPr>
              <a:t>. Social Functioning)</a:t>
            </a:r>
          </a:p>
        </p:txBody>
      </p:sp>
    </p:spTree>
    <p:extLst>
      <p:ext uri="{BB962C8B-B14F-4D97-AF65-F5344CB8AC3E}">
        <p14:creationId xmlns:p14="http://schemas.microsoft.com/office/powerpoint/2010/main" val="4276564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4162" name="Rectangle 2"/>
          <p:cNvSpPr>
            <a:spLocks noGrp="1" noChangeArrowheads="1"/>
          </p:cNvSpPr>
          <p:nvPr>
            <p:ph type="title"/>
          </p:nvPr>
        </p:nvSpPr>
        <p:spPr>
          <a:xfrm>
            <a:off x="0" y="1600200"/>
            <a:ext cx="8885238" cy="1155700"/>
          </a:xfrm>
        </p:spPr>
        <p:txBody>
          <a:bodyPr>
            <a:normAutofit fontScale="90000"/>
          </a:bodyPr>
          <a:lstStyle/>
          <a:p>
            <a:pPr eaLnBrk="1" hangingPunct="1">
              <a:defRPr/>
            </a:pPr>
            <a:br>
              <a:rPr lang="en-US" sz="7200" dirty="0">
                <a:effectLst>
                  <a:outerShdw blurRad="38100" dist="38100" dir="2700000" algn="tl">
                    <a:srgbClr val="FFFFFF"/>
                  </a:outerShdw>
                </a:effectLst>
                <a:latin typeface="Comic Sans MS" pitchFamily="66" charset="0"/>
              </a:rPr>
            </a:br>
            <a:r>
              <a:rPr lang="en-US" sz="7200" dirty="0">
                <a:effectLst>
                  <a:outerShdw blurRad="38100" dist="38100" dir="2700000" algn="tl">
                    <a:srgbClr val="FFFFFF"/>
                  </a:outerShdw>
                </a:effectLst>
              </a:rPr>
              <a:t>Evidence-Based</a:t>
            </a:r>
            <a:br>
              <a:rPr lang="en-US" sz="7200" dirty="0">
                <a:effectLst>
                  <a:outerShdw blurRad="38100" dist="38100" dir="2700000" algn="tl">
                    <a:srgbClr val="FFFFFF"/>
                  </a:outerShdw>
                </a:effectLst>
              </a:rPr>
            </a:br>
            <a:r>
              <a:rPr lang="en-US" sz="7200" dirty="0">
                <a:effectLst>
                  <a:outerShdw blurRad="38100" dist="38100" dir="2700000" algn="tl">
                    <a:srgbClr val="FFFFFF"/>
                  </a:outerShdw>
                </a:effectLst>
              </a:rPr>
              <a:t>Medicine and</a:t>
            </a:r>
            <a:br>
              <a:rPr lang="en-US" sz="7200" dirty="0">
                <a:effectLst>
                  <a:outerShdw blurRad="38100" dist="38100" dir="2700000" algn="tl">
                    <a:srgbClr val="FFFFFF"/>
                  </a:outerShdw>
                </a:effectLst>
              </a:rPr>
            </a:br>
            <a:r>
              <a:rPr lang="en-US" sz="7200" dirty="0">
                <a:effectLst>
                  <a:outerShdw blurRad="38100" dist="38100" dir="2700000" algn="tl">
                    <a:srgbClr val="FFFFFF"/>
                  </a:outerShdw>
                </a:effectLst>
              </a:rPr>
              <a:t>Treatment</a:t>
            </a:r>
            <a:br>
              <a:rPr lang="en-US" sz="7200" dirty="0">
                <a:effectLst>
                  <a:outerShdw blurRad="38100" dist="38100" dir="2700000" algn="tl">
                    <a:srgbClr val="FFFFFF"/>
                  </a:outerShdw>
                </a:effectLst>
              </a:rPr>
            </a:br>
            <a:r>
              <a:rPr lang="en-US" sz="7200" dirty="0">
                <a:effectLst>
                  <a:outerShdw blurRad="38100" dist="38100" dir="2700000" algn="tl">
                    <a:srgbClr val="FFFFFF"/>
                  </a:outerShdw>
                </a:effectLst>
              </a:rPr>
              <a:t>Algorithms</a:t>
            </a:r>
          </a:p>
        </p:txBody>
      </p:sp>
    </p:spTree>
    <p:extLst>
      <p:ext uri="{BB962C8B-B14F-4D97-AF65-F5344CB8AC3E}">
        <p14:creationId xmlns:p14="http://schemas.microsoft.com/office/powerpoint/2010/main" val="2816413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4" name="Rectangle 3074"/>
          <p:cNvSpPr>
            <a:spLocks noGrp="1" noChangeArrowheads="1"/>
          </p:cNvSpPr>
          <p:nvPr>
            <p:ph type="title"/>
          </p:nvPr>
        </p:nvSpPr>
        <p:spPr>
          <a:xfrm>
            <a:off x="14514" y="2514600"/>
            <a:ext cx="9129486" cy="1155700"/>
          </a:xfrm>
        </p:spPr>
        <p:txBody>
          <a:bodyPr>
            <a:normAutofit fontScale="90000"/>
          </a:bodyPr>
          <a:lstStyle/>
          <a:p>
            <a:r>
              <a:rPr lang="en-US" sz="6000" b="1" dirty="0">
                <a:solidFill>
                  <a:srgbClr val="FF0000"/>
                </a:solidFill>
              </a:rPr>
              <a:t>Implications for</a:t>
            </a:r>
            <a:br>
              <a:rPr lang="en-US" sz="6000" b="1" dirty="0">
                <a:solidFill>
                  <a:srgbClr val="FF0000"/>
                </a:solidFill>
              </a:rPr>
            </a:br>
            <a:r>
              <a:rPr lang="en-US" sz="6000" b="1" dirty="0">
                <a:solidFill>
                  <a:srgbClr val="FF0000"/>
                </a:solidFill>
              </a:rPr>
              <a:t>Treatment Success</a:t>
            </a:r>
            <a:br>
              <a:rPr lang="en-US" sz="2400" dirty="0"/>
            </a:br>
            <a:br>
              <a:rPr lang="en-US" b="1" dirty="0"/>
            </a:br>
            <a:r>
              <a:rPr lang="en-US" b="1" dirty="0"/>
              <a:t>1.  Hopelessness and Drop-outs</a:t>
            </a:r>
            <a:br>
              <a:rPr lang="en-US" b="1" dirty="0"/>
            </a:br>
            <a:r>
              <a:rPr lang="en-US" b="1" dirty="0"/>
              <a:t>(long time to response)</a:t>
            </a:r>
            <a:br>
              <a:rPr lang="en-US" b="1" dirty="0"/>
            </a:br>
            <a:r>
              <a:rPr lang="en-US" b="1" dirty="0"/>
              <a:t>2. Compliance: high risk patients</a:t>
            </a:r>
            <a:br>
              <a:rPr lang="en-US" b="1" dirty="0"/>
            </a:br>
            <a:r>
              <a:rPr lang="en-US" b="1" dirty="0"/>
              <a:t>3. Extreme response to side effects</a:t>
            </a:r>
            <a:endParaRPr lang="en-US" sz="3600" b="1" dirty="0">
              <a:effectLst>
                <a:outerShdw blurRad="38100" dist="38100" dir="2700000" algn="tl">
                  <a:srgbClr val="000000"/>
                </a:outerShdw>
              </a:effectLst>
            </a:endParaRPr>
          </a:p>
        </p:txBody>
      </p:sp>
    </p:spTree>
    <p:extLst>
      <p:ext uri="{BB962C8B-B14F-4D97-AF65-F5344CB8AC3E}">
        <p14:creationId xmlns:p14="http://schemas.microsoft.com/office/powerpoint/2010/main" val="120314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p:cNvSpPr>
          <p:nvPr>
            <p:ph type="title"/>
          </p:nvPr>
        </p:nvSpPr>
        <p:spPr/>
        <p:txBody>
          <a:bodyPr/>
          <a:lstStyle/>
          <a:p>
            <a:r>
              <a:rPr lang="en-US" sz="6000" u="sng" dirty="0">
                <a:solidFill>
                  <a:srgbClr val="002060"/>
                </a:solidFill>
              </a:rPr>
              <a:t>First weeks of Treatment</a:t>
            </a:r>
          </a:p>
        </p:txBody>
      </p:sp>
      <p:sp>
        <p:nvSpPr>
          <p:cNvPr id="687107" name="Rectangle 3"/>
          <p:cNvSpPr>
            <a:spLocks noGrp="1"/>
          </p:cNvSpPr>
          <p:nvPr>
            <p:ph idx="1"/>
          </p:nvPr>
        </p:nvSpPr>
        <p:spPr>
          <a:xfrm>
            <a:off x="609600" y="1295400"/>
            <a:ext cx="8229600" cy="4525963"/>
          </a:xfrm>
        </p:spPr>
        <p:txBody>
          <a:bodyPr/>
          <a:lstStyle/>
          <a:p>
            <a:pPr>
              <a:buNone/>
            </a:pPr>
            <a:endParaRPr lang="en-US" sz="4000" dirty="0"/>
          </a:p>
          <a:p>
            <a:r>
              <a:rPr lang="en-US" sz="4000" b="1" dirty="0"/>
              <a:t>Aim to get some immediate relief:</a:t>
            </a:r>
          </a:p>
          <a:p>
            <a:pPr>
              <a:buNone/>
            </a:pPr>
            <a:r>
              <a:rPr lang="en-US" sz="4000" b="1" dirty="0"/>
              <a:t>    &gt;  Medication strategies</a:t>
            </a:r>
          </a:p>
          <a:p>
            <a:pPr>
              <a:buNone/>
            </a:pPr>
            <a:r>
              <a:rPr lang="en-US" sz="4000" b="1" dirty="0"/>
              <a:t>    &gt;  Exercise</a:t>
            </a:r>
          </a:p>
          <a:p>
            <a:pPr>
              <a:buNone/>
            </a:pPr>
            <a:r>
              <a:rPr lang="en-US" sz="4000" dirty="0"/>
              <a:t>    &gt;  Bright light</a:t>
            </a:r>
          </a:p>
          <a:p>
            <a:pPr>
              <a:buNone/>
            </a:pPr>
            <a:r>
              <a:rPr lang="en-US" sz="4000" dirty="0"/>
              <a:t>    &gt;  Combat social withdrawal</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23</a:t>
            </a:fld>
            <a:endParaRPr lang="en-US"/>
          </a:p>
        </p:txBody>
      </p:sp>
    </p:spTree>
    <p:extLst>
      <p:ext uri="{BB962C8B-B14F-4D97-AF65-F5344CB8AC3E}">
        <p14:creationId xmlns:p14="http://schemas.microsoft.com/office/powerpoint/2010/main" val="25068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067800" cy="1143000"/>
          </a:xfrm>
        </p:spPr>
        <p:txBody>
          <a:bodyPr/>
          <a:lstStyle/>
          <a:p>
            <a:r>
              <a:rPr lang="en-US" sz="4800" b="1" u="sng" dirty="0"/>
              <a:t>Exercise: Antidepressant “Doses”</a:t>
            </a:r>
          </a:p>
        </p:txBody>
      </p:sp>
      <p:sp>
        <p:nvSpPr>
          <p:cNvPr id="3" name="Content Placeholder 2"/>
          <p:cNvSpPr>
            <a:spLocks noGrp="1"/>
          </p:cNvSpPr>
          <p:nvPr>
            <p:ph idx="1"/>
          </p:nvPr>
        </p:nvSpPr>
        <p:spPr>
          <a:xfrm>
            <a:off x="152400" y="1600200"/>
            <a:ext cx="9144000" cy="4525963"/>
          </a:xfrm>
        </p:spPr>
        <p:txBody>
          <a:bodyPr/>
          <a:lstStyle/>
          <a:p>
            <a:r>
              <a:rPr lang="en-US" sz="4400" dirty="0"/>
              <a:t>Equal to antidepressants</a:t>
            </a:r>
          </a:p>
          <a:p>
            <a:r>
              <a:rPr lang="en-US" sz="4400" dirty="0"/>
              <a:t>Aerobic (in keeping with fitness)</a:t>
            </a:r>
          </a:p>
          <a:p>
            <a:r>
              <a:rPr lang="en-US" sz="4400" dirty="0"/>
              <a:t>3 times a week: 30 minutes</a:t>
            </a:r>
          </a:p>
          <a:p>
            <a:r>
              <a:rPr lang="en-US" sz="4400" dirty="0"/>
              <a:t>Two 10 minute periods of exercise</a:t>
            </a:r>
          </a:p>
          <a:p>
            <a:r>
              <a:rPr lang="en-US" sz="4400" dirty="0"/>
              <a:t>Walk 10,000 steps a day</a:t>
            </a:r>
          </a:p>
          <a:p>
            <a:endParaRPr lang="en-US" dirty="0"/>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24</a:t>
            </a:fld>
            <a:endParaRPr lang="en-US"/>
          </a:p>
        </p:txBody>
      </p:sp>
      <p:sp>
        <p:nvSpPr>
          <p:cNvPr id="5" name="Rectangle 4"/>
          <p:cNvSpPr/>
          <p:nvPr/>
        </p:nvSpPr>
        <p:spPr>
          <a:xfrm>
            <a:off x="1155136" y="5900897"/>
            <a:ext cx="6763390" cy="923330"/>
          </a:xfrm>
          <a:prstGeom prst="rect">
            <a:avLst/>
          </a:prstGeom>
          <a:noFill/>
        </p:spPr>
        <p:txBody>
          <a:bodyPr wrap="none" lIns="91440" tIns="45720" rIns="91440" bIns="45720">
            <a:spAutoFit/>
          </a:bodyPr>
          <a:lstStyle/>
          <a:p>
            <a:pPr algn="ctr"/>
            <a:r>
              <a:rPr lang="en-US" sz="5400" b="1" dirty="0">
                <a:ln w="1905"/>
                <a:solidFill>
                  <a:srgbClr val="C00000"/>
                </a:solidFill>
                <a:effectLst>
                  <a:innerShdw blurRad="69850" dist="43180" dir="5400000">
                    <a:srgbClr val="000000">
                      <a:alpha val="65000"/>
                    </a:srgbClr>
                  </a:innerShdw>
                </a:effectLst>
              </a:rPr>
              <a:t>Must have a coach !</a:t>
            </a:r>
            <a:endParaRPr lang="en-US" sz="5400" b="1" cap="none" spc="0" dirty="0">
              <a:ln w="1905"/>
              <a:solidFill>
                <a:srgbClr val="C00000"/>
              </a:solidFill>
              <a:effectLst>
                <a:innerShdw blurRad="69850" dist="43180" dir="5400000">
                  <a:srgbClr val="000000">
                    <a:alpha val="65000"/>
                  </a:srgbClr>
                </a:innerShdw>
              </a:effectLst>
            </a:endParaRPr>
          </a:p>
        </p:txBody>
      </p:sp>
      <p:sp>
        <p:nvSpPr>
          <p:cNvPr id="6" name="5-Point Star 5"/>
          <p:cNvSpPr/>
          <p:nvPr/>
        </p:nvSpPr>
        <p:spPr>
          <a:xfrm>
            <a:off x="7315200" y="12954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449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p:cNvSpPr>
          <p:nvPr>
            <p:ph type="title"/>
          </p:nvPr>
        </p:nvSpPr>
        <p:spPr/>
        <p:txBody>
          <a:bodyPr/>
          <a:lstStyle/>
          <a:p>
            <a:r>
              <a:rPr lang="en-US" sz="6000" u="sng" dirty="0">
                <a:solidFill>
                  <a:srgbClr val="002060"/>
                </a:solidFill>
              </a:rPr>
              <a:t>First weeks of Treatment</a:t>
            </a:r>
          </a:p>
        </p:txBody>
      </p:sp>
      <p:sp>
        <p:nvSpPr>
          <p:cNvPr id="687107" name="Rectangle 3"/>
          <p:cNvSpPr>
            <a:spLocks noGrp="1"/>
          </p:cNvSpPr>
          <p:nvPr>
            <p:ph idx="1"/>
          </p:nvPr>
        </p:nvSpPr>
        <p:spPr>
          <a:xfrm>
            <a:off x="304800" y="1371600"/>
            <a:ext cx="8458200" cy="5334000"/>
          </a:xfrm>
        </p:spPr>
        <p:txBody>
          <a:bodyPr>
            <a:normAutofit fontScale="92500"/>
          </a:bodyPr>
          <a:lstStyle/>
          <a:p>
            <a:pPr>
              <a:buNone/>
            </a:pPr>
            <a:endParaRPr lang="en-US" sz="4400" dirty="0"/>
          </a:p>
          <a:p>
            <a:r>
              <a:rPr lang="en-US" sz="4400" b="1" dirty="0"/>
              <a:t>Aim to get some immediate relief</a:t>
            </a:r>
            <a:r>
              <a:rPr lang="en-US" sz="4000" b="1" dirty="0"/>
              <a:t>:</a:t>
            </a:r>
          </a:p>
          <a:p>
            <a:pPr>
              <a:buNone/>
            </a:pPr>
            <a:r>
              <a:rPr lang="en-US" sz="4400" dirty="0"/>
              <a:t>    &gt;  Medication strategies</a:t>
            </a:r>
          </a:p>
          <a:p>
            <a:pPr>
              <a:buNone/>
            </a:pPr>
            <a:r>
              <a:rPr lang="en-US" sz="4400" dirty="0"/>
              <a:t>    &gt;  Exercise</a:t>
            </a:r>
            <a:endParaRPr lang="en-US" sz="4400" b="1" dirty="0"/>
          </a:p>
          <a:p>
            <a:pPr>
              <a:buNone/>
            </a:pPr>
            <a:r>
              <a:rPr lang="en-US" sz="4400" b="1" dirty="0"/>
              <a:t>    &gt;  Bright Light </a:t>
            </a:r>
            <a:r>
              <a:rPr lang="en-US" sz="3900" dirty="0"/>
              <a:t>(all forms of depression)</a:t>
            </a:r>
          </a:p>
          <a:p>
            <a:pPr>
              <a:buNone/>
            </a:pPr>
            <a:r>
              <a:rPr lang="en-US" sz="4400" b="1" dirty="0"/>
              <a:t>    </a:t>
            </a:r>
            <a:r>
              <a:rPr lang="en-US" sz="4400" dirty="0"/>
              <a:t>&gt;  Combat social withdrawal</a:t>
            </a:r>
          </a:p>
          <a:p>
            <a:pPr>
              <a:buNone/>
            </a:pPr>
            <a:r>
              <a:rPr lang="en-US" sz="4400" b="1" dirty="0"/>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25</a:t>
            </a:fld>
            <a:endParaRPr lang="en-US"/>
          </a:p>
        </p:txBody>
      </p:sp>
    </p:spTree>
    <p:extLst>
      <p:ext uri="{BB962C8B-B14F-4D97-AF65-F5344CB8AC3E}">
        <p14:creationId xmlns:p14="http://schemas.microsoft.com/office/powerpoint/2010/main" val="3466671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br>
              <a:rPr lang="en-US" sz="4000" dirty="0"/>
            </a:br>
            <a:r>
              <a:rPr lang="en-US" b="1" u="sng" dirty="0"/>
              <a:t>Keys to High-Intensity Light Therapy</a:t>
            </a:r>
            <a:r>
              <a:rPr lang="en-US" sz="4000" b="1" dirty="0"/>
              <a:t>:</a:t>
            </a:r>
            <a:br>
              <a:rPr lang="en-US" sz="4000" b="1" dirty="0"/>
            </a:br>
            <a:r>
              <a:rPr lang="en-US" sz="4000" b="1" dirty="0"/>
              <a:t>Not just for seasonal depression</a:t>
            </a:r>
          </a:p>
        </p:txBody>
      </p:sp>
      <p:sp>
        <p:nvSpPr>
          <p:cNvPr id="3" name="Content Placeholder 2"/>
          <p:cNvSpPr>
            <a:spLocks noGrp="1"/>
          </p:cNvSpPr>
          <p:nvPr>
            <p:ph idx="1"/>
          </p:nvPr>
        </p:nvSpPr>
        <p:spPr>
          <a:xfrm>
            <a:off x="990600" y="1905000"/>
            <a:ext cx="9144000" cy="4525963"/>
          </a:xfrm>
        </p:spPr>
        <p:txBody>
          <a:bodyPr>
            <a:normAutofit lnSpcReduction="10000"/>
          </a:bodyPr>
          <a:lstStyle/>
          <a:p>
            <a:r>
              <a:rPr lang="en-US" sz="4400" dirty="0"/>
              <a:t>10,000 lux</a:t>
            </a:r>
          </a:p>
          <a:p>
            <a:r>
              <a:rPr lang="en-US" sz="4400" dirty="0"/>
              <a:t>Time: 20 min.+/-</a:t>
            </a:r>
          </a:p>
          <a:p>
            <a:r>
              <a:rPr lang="en-US" sz="4400" dirty="0"/>
              <a:t>Morning Light best</a:t>
            </a:r>
          </a:p>
          <a:p>
            <a:r>
              <a:rPr lang="en-US" sz="4400" dirty="0"/>
              <a:t>Cautions: use sunscreen, can  provoke  mania,  if eye diseases</a:t>
            </a:r>
          </a:p>
          <a:p>
            <a:pPr marL="0" indent="0">
              <a:buNone/>
            </a:pPr>
            <a:r>
              <a:rPr lang="en-US" sz="4400" dirty="0"/>
              <a:t>  consult ophthalmologist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26</a:t>
            </a:fld>
            <a:endParaRPr lang="en-US" dirty="0"/>
          </a:p>
        </p:txBody>
      </p:sp>
      <p:sp>
        <p:nvSpPr>
          <p:cNvPr id="5" name="5-Point Star 4"/>
          <p:cNvSpPr/>
          <p:nvPr/>
        </p:nvSpPr>
        <p:spPr>
          <a:xfrm>
            <a:off x="7772400" y="22098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6155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p:cNvSpPr>
          <p:nvPr>
            <p:ph type="title"/>
          </p:nvPr>
        </p:nvSpPr>
        <p:spPr/>
        <p:txBody>
          <a:bodyPr/>
          <a:lstStyle/>
          <a:p>
            <a:r>
              <a:rPr lang="en-US" sz="6000" u="sng" dirty="0">
                <a:solidFill>
                  <a:srgbClr val="002060"/>
                </a:solidFill>
              </a:rPr>
              <a:t>First weeks of Treatment</a:t>
            </a:r>
          </a:p>
        </p:txBody>
      </p:sp>
      <p:sp>
        <p:nvSpPr>
          <p:cNvPr id="687107" name="Rectangle 3"/>
          <p:cNvSpPr>
            <a:spLocks noGrp="1"/>
          </p:cNvSpPr>
          <p:nvPr>
            <p:ph idx="1"/>
          </p:nvPr>
        </p:nvSpPr>
        <p:spPr>
          <a:xfrm>
            <a:off x="304800" y="1371600"/>
            <a:ext cx="8458200" cy="4525963"/>
          </a:xfrm>
        </p:spPr>
        <p:txBody>
          <a:bodyPr>
            <a:normAutofit lnSpcReduction="10000"/>
          </a:bodyPr>
          <a:lstStyle/>
          <a:p>
            <a:pPr>
              <a:buNone/>
            </a:pPr>
            <a:endParaRPr lang="en-US" sz="4400" dirty="0"/>
          </a:p>
          <a:p>
            <a:r>
              <a:rPr lang="en-US" sz="4400" b="1" dirty="0"/>
              <a:t>Aim to get some immediate relief</a:t>
            </a:r>
            <a:r>
              <a:rPr lang="en-US" sz="4000" b="1" dirty="0"/>
              <a:t>:</a:t>
            </a:r>
          </a:p>
          <a:p>
            <a:pPr>
              <a:buNone/>
            </a:pPr>
            <a:r>
              <a:rPr lang="en-US" sz="4400" dirty="0"/>
              <a:t>    &gt;  Medication strategies</a:t>
            </a:r>
          </a:p>
          <a:p>
            <a:pPr>
              <a:buNone/>
            </a:pPr>
            <a:r>
              <a:rPr lang="en-US" sz="4400" dirty="0"/>
              <a:t>    &gt;  Exercise</a:t>
            </a:r>
          </a:p>
          <a:p>
            <a:pPr>
              <a:buNone/>
            </a:pPr>
            <a:r>
              <a:rPr lang="en-US" sz="4400" b="1" dirty="0"/>
              <a:t>    </a:t>
            </a:r>
            <a:r>
              <a:rPr lang="en-US" sz="4400" dirty="0"/>
              <a:t>&gt;  Bright light</a:t>
            </a:r>
          </a:p>
          <a:p>
            <a:pPr>
              <a:buNone/>
            </a:pPr>
            <a:r>
              <a:rPr lang="en-US" sz="4400" b="1" dirty="0"/>
              <a:t>    &gt;  Combat social withdrawal</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27</a:t>
            </a:fld>
            <a:endParaRPr lang="en-US"/>
          </a:p>
        </p:txBody>
      </p:sp>
    </p:spTree>
    <p:extLst>
      <p:ext uri="{BB962C8B-B14F-4D97-AF65-F5344CB8AC3E}">
        <p14:creationId xmlns:p14="http://schemas.microsoft.com/office/powerpoint/2010/main" val="1024118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28800"/>
            <a:ext cx="8229600" cy="1143000"/>
          </a:xfrm>
        </p:spPr>
        <p:txBody>
          <a:bodyPr>
            <a:normAutofit/>
          </a:bodyPr>
          <a:lstStyle/>
          <a:p>
            <a:r>
              <a:rPr lang="en-US" sz="5400" dirty="0"/>
              <a:t>Rating Scales</a:t>
            </a:r>
          </a:p>
        </p:txBody>
      </p:sp>
    </p:spTree>
    <p:extLst>
      <p:ext uri="{BB962C8B-B14F-4D97-AF65-F5344CB8AC3E}">
        <p14:creationId xmlns:p14="http://schemas.microsoft.com/office/powerpoint/2010/main" val="1838126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050"/>
          <p:cNvSpPr>
            <a:spLocks noGrp="1" noChangeArrowheads="1"/>
          </p:cNvSpPr>
          <p:nvPr>
            <p:ph type="title"/>
          </p:nvPr>
        </p:nvSpPr>
        <p:spPr/>
        <p:txBody>
          <a:bodyPr/>
          <a:lstStyle/>
          <a:p>
            <a:pPr>
              <a:defRPr/>
            </a:pPr>
            <a:r>
              <a:rPr lang="en-US" sz="5400" u="sng">
                <a:effectLst>
                  <a:outerShdw blurRad="38100" dist="38100" dir="2700000" algn="tl">
                    <a:srgbClr val="FFFFFF"/>
                  </a:outerShdw>
                </a:effectLst>
              </a:rPr>
              <a:t>On-Line Algorithms</a:t>
            </a:r>
          </a:p>
        </p:txBody>
      </p:sp>
      <p:sp>
        <p:nvSpPr>
          <p:cNvPr id="1027075" name="Rectangle 2051"/>
          <p:cNvSpPr>
            <a:spLocks noGrp="1" noChangeArrowheads="1"/>
          </p:cNvSpPr>
          <p:nvPr>
            <p:ph idx="1"/>
          </p:nvPr>
        </p:nvSpPr>
        <p:spPr>
          <a:xfrm>
            <a:off x="1295400" y="1981200"/>
            <a:ext cx="8153400" cy="4114800"/>
          </a:xfrm>
        </p:spPr>
        <p:txBody>
          <a:bodyPr/>
          <a:lstStyle/>
          <a:p>
            <a:pPr>
              <a:lnSpc>
                <a:spcPct val="90000"/>
              </a:lnSpc>
              <a:defRPr/>
            </a:pPr>
            <a:r>
              <a:rPr lang="en-US" sz="3600" dirty="0"/>
              <a:t>International Psychopharmacology </a:t>
            </a:r>
          </a:p>
          <a:p>
            <a:pPr>
              <a:lnSpc>
                <a:spcPct val="90000"/>
              </a:lnSpc>
              <a:buFont typeface="Wingdings" pitchFamily="2" charset="2"/>
              <a:buNone/>
              <a:defRPr/>
            </a:pPr>
            <a:r>
              <a:rPr lang="en-US" sz="3600" dirty="0"/>
              <a:t>     Algorithm Project:  </a:t>
            </a:r>
          </a:p>
          <a:p>
            <a:pPr>
              <a:lnSpc>
                <a:spcPct val="90000"/>
              </a:lnSpc>
              <a:buFont typeface="Wingdings" pitchFamily="2" charset="2"/>
              <a:buNone/>
              <a:defRPr/>
            </a:pPr>
            <a:r>
              <a:rPr lang="en-US" sz="3600" dirty="0"/>
              <a:t>        endorsed by WHO</a:t>
            </a:r>
          </a:p>
          <a:p>
            <a:pPr>
              <a:lnSpc>
                <a:spcPct val="90000"/>
              </a:lnSpc>
              <a:buFont typeface="Wingdings" pitchFamily="2" charset="2"/>
              <a:buNone/>
              <a:defRPr/>
            </a:pPr>
            <a:r>
              <a:rPr lang="en-US" sz="3600" dirty="0">
                <a:solidFill>
                  <a:schemeClr val="accent1">
                    <a:lumMod val="20000"/>
                    <a:lumOff val="80000"/>
                  </a:schemeClr>
                </a:solidFill>
              </a:rPr>
              <a:t>       </a:t>
            </a:r>
            <a:r>
              <a:rPr lang="en-US" sz="4400" dirty="0">
                <a:hlinkClick r:id="rId2"/>
              </a:rPr>
              <a:t>www.IPAP.org</a:t>
            </a:r>
            <a:r>
              <a:rPr lang="en-US" sz="3600" dirty="0"/>
              <a:t> </a:t>
            </a:r>
          </a:p>
          <a:p>
            <a:pPr>
              <a:lnSpc>
                <a:spcPct val="90000"/>
              </a:lnSpc>
              <a:defRPr/>
            </a:pPr>
            <a:r>
              <a:rPr lang="en-US" sz="4400" dirty="0">
                <a:hlinkClick r:id="rId3"/>
              </a:rPr>
              <a:t>www.MHC.com</a:t>
            </a:r>
            <a:endParaRPr lang="en-US" sz="3600" dirty="0"/>
          </a:p>
          <a:p>
            <a:pPr>
              <a:lnSpc>
                <a:spcPct val="90000"/>
              </a:lnSpc>
              <a:buFont typeface="Wingdings" pitchFamily="2" charset="2"/>
              <a:buNone/>
              <a:defRPr/>
            </a:pPr>
            <a:r>
              <a:rPr lang="en-US" sz="3600" dirty="0"/>
              <a:t>       (also P 450: drug interactions)</a:t>
            </a:r>
          </a:p>
        </p:txBody>
      </p:sp>
    </p:spTree>
    <p:extLst>
      <p:ext uri="{BB962C8B-B14F-4D97-AF65-F5344CB8AC3E}">
        <p14:creationId xmlns:p14="http://schemas.microsoft.com/office/powerpoint/2010/main" val="590161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2"/>
          <p:cNvSpPr>
            <a:spLocks noGrp="1" noChangeArrowheads="1"/>
          </p:cNvSpPr>
          <p:nvPr>
            <p:ph type="title"/>
          </p:nvPr>
        </p:nvSpPr>
        <p:spPr>
          <a:xfrm>
            <a:off x="304800" y="1752600"/>
            <a:ext cx="7772400" cy="1143000"/>
          </a:xfrm>
        </p:spPr>
        <p:txBody>
          <a:bodyPr rtlCol="0">
            <a:normAutofit fontScale="90000"/>
          </a:bodyPr>
          <a:lstStyle/>
          <a:p>
            <a:pPr eaLnBrk="1" fontAlgn="auto" hangingPunct="1">
              <a:spcAft>
                <a:spcPts val="0"/>
              </a:spcAft>
              <a:defRPr/>
            </a:pPr>
            <a:r>
              <a:rPr lang="en-US" sz="8000" dirty="0">
                <a:effectLst>
                  <a:outerShdw blurRad="38100" dist="38100" dir="2700000" algn="tl">
                    <a:srgbClr val="FFFFFF"/>
                  </a:outerShdw>
                </a:effectLst>
              </a:rPr>
              <a:t>Choosing a </a:t>
            </a:r>
            <a:br>
              <a:rPr lang="en-US" sz="8000" dirty="0">
                <a:effectLst>
                  <a:outerShdw blurRad="38100" dist="38100" dir="2700000" algn="tl">
                    <a:srgbClr val="FFFFFF"/>
                  </a:outerShdw>
                </a:effectLst>
              </a:rPr>
            </a:br>
            <a:r>
              <a:rPr lang="en-US" sz="8000" dirty="0">
                <a:effectLst>
                  <a:outerShdw blurRad="38100" dist="38100" dir="2700000" algn="tl">
                    <a:srgbClr val="FFFFFF"/>
                  </a:outerShdw>
                </a:effectLst>
              </a:rPr>
              <a:t>First-line</a:t>
            </a:r>
            <a:br>
              <a:rPr lang="en-US" sz="8000" dirty="0">
                <a:effectLst>
                  <a:outerShdw blurRad="38100" dist="38100" dir="2700000" algn="tl">
                    <a:srgbClr val="FFFFFF"/>
                  </a:outerShdw>
                </a:effectLst>
              </a:rPr>
            </a:br>
            <a:r>
              <a:rPr lang="en-US" sz="8000" dirty="0">
                <a:effectLst>
                  <a:outerShdw blurRad="38100" dist="38100" dir="2700000" algn="tl">
                    <a:srgbClr val="FFFFFF"/>
                  </a:outerShdw>
                </a:effectLst>
              </a:rPr>
              <a:t>Antidepressant</a:t>
            </a:r>
          </a:p>
        </p:txBody>
      </p:sp>
      <p:sp>
        <p:nvSpPr>
          <p:cNvPr id="3" name="Slide Number Placeholder 2"/>
          <p:cNvSpPr>
            <a:spLocks noGrp="1"/>
          </p:cNvSpPr>
          <p:nvPr>
            <p:ph type="sldNum" sz="quarter" idx="12"/>
          </p:nvPr>
        </p:nvSpPr>
        <p:spPr/>
        <p:txBody>
          <a:bodyPr/>
          <a:lstStyle/>
          <a:p>
            <a:pPr>
              <a:defRPr/>
            </a:pPr>
            <a:fld id="{C2E492DC-F062-458A-9594-E92DA2F0562A}" type="slidenum">
              <a:rPr lang="en-US" smtClean="0"/>
              <a:pPr>
                <a:defRPr/>
              </a:pPr>
              <a:t>30</a:t>
            </a:fld>
            <a:endParaRPr lang="en-US"/>
          </a:p>
        </p:txBody>
      </p:sp>
    </p:spTree>
    <p:extLst>
      <p:ext uri="{BB962C8B-B14F-4D97-AF65-F5344CB8AC3E}">
        <p14:creationId xmlns:p14="http://schemas.microsoft.com/office/powerpoint/2010/main" val="692212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0546" name="Picture 2" descr="C:\WINDOWS\TEMP\\msotw9_temp0.jpg"/>
          <p:cNvPicPr>
            <a:picLocks noChangeAspect="1" noChangeArrowheads="1"/>
          </p:cNvPicPr>
          <p:nvPr/>
        </p:nvPicPr>
        <p:blipFill>
          <a:blip r:embed="rId2" cstate="print"/>
          <a:srcRect/>
          <a:stretch>
            <a:fillRect/>
          </a:stretch>
        </p:blipFill>
        <p:spPr bwMode="auto">
          <a:xfrm>
            <a:off x="609600" y="100013"/>
            <a:ext cx="7924800" cy="6657975"/>
          </a:xfrm>
          <a:prstGeom prst="rect">
            <a:avLst/>
          </a:prstGeom>
          <a:noFill/>
          <a:ln w="9525">
            <a:noFill/>
            <a:miter lim="800000"/>
            <a:headEnd/>
            <a:tailEnd/>
          </a:ln>
        </p:spPr>
      </p:pic>
    </p:spTree>
    <p:extLst>
      <p:ext uri="{BB962C8B-B14F-4D97-AF65-F5344CB8AC3E}">
        <p14:creationId xmlns:p14="http://schemas.microsoft.com/office/powerpoint/2010/main" val="364930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386" name="Rectangle 1026"/>
          <p:cNvSpPr>
            <a:spLocks noGrp="1" noChangeArrowheads="1"/>
          </p:cNvSpPr>
          <p:nvPr>
            <p:ph type="title"/>
          </p:nvPr>
        </p:nvSpPr>
        <p:spPr/>
        <p:txBody>
          <a:bodyPr rtlCol="0">
            <a:normAutofit/>
          </a:bodyPr>
          <a:lstStyle/>
          <a:p>
            <a:pPr eaLnBrk="1" fontAlgn="auto" hangingPunct="1">
              <a:spcAft>
                <a:spcPts val="0"/>
              </a:spcAft>
              <a:defRPr/>
            </a:pPr>
            <a:r>
              <a:rPr lang="en-US" sz="4800" u="sng" dirty="0">
                <a:effectLst>
                  <a:outerShdw blurRad="38100" dist="38100" dir="2700000" algn="tl">
                    <a:srgbClr val="FFFFFF"/>
                  </a:outerShdw>
                </a:effectLst>
              </a:rPr>
              <a:t>Targeting Neurotransmitters</a:t>
            </a:r>
          </a:p>
        </p:txBody>
      </p:sp>
      <p:sp>
        <p:nvSpPr>
          <p:cNvPr id="912387" name="Rectangle 1027"/>
          <p:cNvSpPr>
            <a:spLocks noGrp="1" noChangeArrowheads="1"/>
          </p:cNvSpPr>
          <p:nvPr>
            <p:ph idx="1"/>
          </p:nvPr>
        </p:nvSpPr>
        <p:spPr>
          <a:xfrm>
            <a:off x="1371600" y="19050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800" dirty="0"/>
              <a:t>NE:       </a:t>
            </a:r>
            <a:r>
              <a:rPr lang="en-US" sz="4800" dirty="0" err="1"/>
              <a:t>norepinephrine</a:t>
            </a:r>
            <a:endParaRPr lang="en-US" sz="4800" dirty="0"/>
          </a:p>
          <a:p>
            <a:pPr marL="274320" indent="-274320" eaLnBrk="1" fontAlgn="auto" hangingPunct="1">
              <a:spcAft>
                <a:spcPts val="0"/>
              </a:spcAft>
              <a:buClr>
                <a:schemeClr val="accent3"/>
              </a:buClr>
              <a:buFont typeface="Wingdings 2"/>
              <a:buChar char=""/>
              <a:defRPr/>
            </a:pPr>
            <a:r>
              <a:rPr lang="en-US" sz="4800" dirty="0"/>
              <a:t>5-HT:    serotonin</a:t>
            </a:r>
          </a:p>
          <a:p>
            <a:pPr marL="274320" indent="-274320" eaLnBrk="1" fontAlgn="auto" hangingPunct="1">
              <a:spcAft>
                <a:spcPts val="0"/>
              </a:spcAft>
              <a:buClr>
                <a:schemeClr val="accent3"/>
              </a:buClr>
              <a:buFont typeface="Wingdings 2"/>
              <a:buChar char=""/>
              <a:defRPr/>
            </a:pPr>
            <a:r>
              <a:rPr lang="en-US" sz="4800" dirty="0"/>
              <a:t>DA:       dopamine</a:t>
            </a:r>
          </a:p>
        </p:txBody>
      </p:sp>
    </p:spTree>
    <p:extLst>
      <p:ext uri="{BB962C8B-B14F-4D97-AF65-F5344CB8AC3E}">
        <p14:creationId xmlns:p14="http://schemas.microsoft.com/office/powerpoint/2010/main" val="991966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DOCUME~1\HP_ADM~1\LOCALS~1\Temp\\msotw9_temp0.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CC9BF003-1B87-4E77-965E-2B7307DD6A73}" type="slidenum">
              <a:rPr lang="en-US" smtClean="0"/>
              <a:pPr>
                <a:defRPr/>
              </a:pPr>
              <a:t>33</a:t>
            </a:fld>
            <a:endParaRPr lang="en-US"/>
          </a:p>
        </p:txBody>
      </p:sp>
    </p:spTree>
    <p:extLst>
      <p:ext uri="{BB962C8B-B14F-4D97-AF65-F5344CB8AC3E}">
        <p14:creationId xmlns:p14="http://schemas.microsoft.com/office/powerpoint/2010/main" val="58190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762000" y="228600"/>
            <a:ext cx="7772400" cy="1143000"/>
          </a:xfrm>
        </p:spPr>
        <p:txBody>
          <a:bodyPr>
            <a:normAutofit fontScale="90000"/>
          </a:bodyPr>
          <a:lstStyle/>
          <a:p>
            <a:pPr eaLnBrk="1" hangingPunct="1"/>
            <a:r>
              <a:rPr lang="en-US" sz="4000" b="1" dirty="0"/>
              <a:t>NEWER GENERATION</a:t>
            </a:r>
            <a:br>
              <a:rPr lang="en-US" sz="4000" b="1" dirty="0"/>
            </a:br>
            <a:r>
              <a:rPr lang="en-US" sz="4000" b="1" u="sng" dirty="0"/>
              <a:t>ANTIDEPRESSANTS</a:t>
            </a:r>
          </a:p>
        </p:txBody>
      </p:sp>
      <p:sp>
        <p:nvSpPr>
          <p:cNvPr id="699395" name="Rectangle 3"/>
          <p:cNvSpPr>
            <a:spLocks noGrp="1" noChangeArrowheads="1"/>
          </p:cNvSpPr>
          <p:nvPr>
            <p:ph idx="1"/>
          </p:nvPr>
        </p:nvSpPr>
        <p:spPr>
          <a:xfrm>
            <a:off x="685800" y="1600200"/>
            <a:ext cx="7772400" cy="5638800"/>
          </a:xfrm>
        </p:spPr>
        <p:txBody>
          <a:bodyPr>
            <a:normAutofit fontScale="92500" lnSpcReduction="10000"/>
          </a:bodyPr>
          <a:lstStyle/>
          <a:p>
            <a:pPr eaLnBrk="1" hangingPunct="1">
              <a:lnSpc>
                <a:spcPct val="90000"/>
              </a:lnSpc>
              <a:defRPr/>
            </a:pPr>
            <a:r>
              <a:rPr lang="en-US" sz="3600" b="1" u="sng" dirty="0"/>
              <a:t>SSRIs</a:t>
            </a:r>
            <a:r>
              <a:rPr lang="en-US" sz="3600" b="1" dirty="0"/>
              <a:t>:  Serotonin  (5-HT)</a:t>
            </a:r>
          </a:p>
          <a:p>
            <a:pPr eaLnBrk="1" hangingPunct="1">
              <a:lnSpc>
                <a:spcPct val="90000"/>
              </a:lnSpc>
              <a:defRPr/>
            </a:pPr>
            <a:r>
              <a:rPr lang="en-US" sz="3600" b="1" u="sng" dirty="0"/>
              <a:t>NRIs</a:t>
            </a:r>
            <a:r>
              <a:rPr lang="en-US" sz="3600" b="1" dirty="0"/>
              <a:t>:    </a:t>
            </a:r>
            <a:r>
              <a:rPr lang="en-US" sz="3600" b="1" dirty="0" err="1"/>
              <a:t>Norepinephrine</a:t>
            </a:r>
            <a:r>
              <a:rPr lang="en-US" sz="3600" b="1" dirty="0"/>
              <a:t> (NE)</a:t>
            </a:r>
          </a:p>
          <a:p>
            <a:pPr eaLnBrk="1" hangingPunct="1">
              <a:lnSpc>
                <a:spcPct val="90000"/>
              </a:lnSpc>
              <a:defRPr/>
            </a:pPr>
            <a:r>
              <a:rPr lang="en-US" sz="3600" b="1" u="sng" dirty="0"/>
              <a:t>Dual Action</a:t>
            </a:r>
            <a:r>
              <a:rPr lang="en-US" sz="3600" b="1" dirty="0"/>
              <a:t>:</a:t>
            </a:r>
          </a:p>
          <a:p>
            <a:pPr eaLnBrk="1" hangingPunct="1">
              <a:lnSpc>
                <a:spcPct val="90000"/>
              </a:lnSpc>
              <a:buFontTx/>
              <a:buNone/>
              <a:defRPr/>
            </a:pPr>
            <a:r>
              <a:rPr lang="en-US" sz="3600" b="1" dirty="0"/>
              <a:t>     Wellbutrin: NE and Dopamine</a:t>
            </a:r>
          </a:p>
          <a:p>
            <a:pPr eaLnBrk="1" hangingPunct="1">
              <a:lnSpc>
                <a:spcPct val="90000"/>
              </a:lnSpc>
              <a:buFontTx/>
              <a:buNone/>
              <a:defRPr/>
            </a:pPr>
            <a:r>
              <a:rPr lang="en-US" sz="3600" b="1" dirty="0"/>
              <a:t>    </a:t>
            </a:r>
            <a:r>
              <a:rPr lang="en-US" sz="3600" b="1" u="sng" dirty="0"/>
              <a:t>SNRIs: 5-HT and NE</a:t>
            </a:r>
          </a:p>
          <a:p>
            <a:pPr eaLnBrk="1" hangingPunct="1">
              <a:lnSpc>
                <a:spcPct val="90000"/>
              </a:lnSpc>
              <a:buFontTx/>
              <a:buNone/>
              <a:defRPr/>
            </a:pPr>
            <a:r>
              <a:rPr lang="en-US" sz="3600" b="1" dirty="0"/>
              <a:t>     Effexor                Remeron</a:t>
            </a:r>
          </a:p>
          <a:p>
            <a:pPr eaLnBrk="1" hangingPunct="1">
              <a:lnSpc>
                <a:spcPct val="90000"/>
              </a:lnSpc>
              <a:buFontTx/>
              <a:buNone/>
              <a:defRPr/>
            </a:pPr>
            <a:r>
              <a:rPr lang="en-US" sz="3600" b="1" dirty="0"/>
              <a:t>     Cymbalta            Pristiq</a:t>
            </a:r>
          </a:p>
          <a:p>
            <a:pPr eaLnBrk="1" hangingPunct="1">
              <a:lnSpc>
                <a:spcPct val="90000"/>
              </a:lnSpc>
              <a:buFontTx/>
              <a:buNone/>
              <a:defRPr/>
            </a:pPr>
            <a:r>
              <a:rPr lang="en-US" sz="3600" b="1" dirty="0"/>
              <a:t>     Fetzima</a:t>
            </a:r>
          </a:p>
          <a:p>
            <a:pPr eaLnBrk="1" hangingPunct="1">
              <a:lnSpc>
                <a:spcPct val="90000"/>
              </a:lnSpc>
              <a:defRPr/>
            </a:pPr>
            <a:r>
              <a:rPr lang="en-US" sz="3600" b="1" u="sng" dirty="0"/>
              <a:t>Atypical</a:t>
            </a:r>
            <a:r>
              <a:rPr lang="en-US" sz="3600" b="1" dirty="0"/>
              <a:t>: Brintellix 5-HT, NE DA</a:t>
            </a:r>
          </a:p>
          <a:p>
            <a:pPr eaLnBrk="1" hangingPunct="1">
              <a:lnSpc>
                <a:spcPct val="90000"/>
              </a:lnSpc>
              <a:buFontTx/>
              <a:buNone/>
              <a:defRPr/>
            </a:pPr>
            <a:endParaRPr lang="en-US" sz="3600" b="1" dirty="0">
              <a:effectLst>
                <a:outerShdw blurRad="38100" dist="38100" dir="2700000" algn="tl">
                  <a:srgbClr val="FFFFFF"/>
                </a:outerShdw>
              </a:effectLst>
            </a:endParaRPr>
          </a:p>
          <a:p>
            <a:pPr eaLnBrk="1" hangingPunct="1">
              <a:lnSpc>
                <a:spcPct val="90000"/>
              </a:lnSpc>
              <a:buFontTx/>
              <a:buNone/>
              <a:defRPr/>
            </a:pPr>
            <a:r>
              <a:rPr lang="en-US" dirty="0">
                <a:effectLst>
                  <a:outerShdw blurRad="38100" dist="38100" dir="2700000" algn="tl">
                    <a:srgbClr val="FFFFFF"/>
                  </a:outerShdw>
                </a:effectLst>
              </a:rPr>
              <a:t>      </a:t>
            </a:r>
          </a:p>
        </p:txBody>
      </p:sp>
    </p:spTree>
    <p:extLst>
      <p:ext uri="{BB962C8B-B14F-4D97-AF65-F5344CB8AC3E}">
        <p14:creationId xmlns:p14="http://schemas.microsoft.com/office/powerpoint/2010/main" val="1094765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762000" y="381000"/>
            <a:ext cx="7772400" cy="1143000"/>
          </a:xfrm>
        </p:spPr>
        <p:txBody>
          <a:bodyPr>
            <a:normAutofit/>
          </a:bodyPr>
          <a:lstStyle/>
          <a:p>
            <a:r>
              <a:rPr lang="en-US" sz="4000" b="1" u="sng"/>
              <a:t>Neurotransmitters and Behavior</a:t>
            </a:r>
          </a:p>
        </p:txBody>
      </p:sp>
      <p:sp>
        <p:nvSpPr>
          <p:cNvPr id="621571" name="Rectangle 3"/>
          <p:cNvSpPr>
            <a:spLocks noGrp="1" noChangeArrowheads="1"/>
          </p:cNvSpPr>
          <p:nvPr>
            <p:ph idx="1"/>
          </p:nvPr>
        </p:nvSpPr>
        <p:spPr>
          <a:xfrm>
            <a:off x="914400" y="1524000"/>
            <a:ext cx="7772400" cy="4114800"/>
          </a:xfrm>
        </p:spPr>
        <p:txBody>
          <a:bodyPr>
            <a:normAutofit/>
          </a:bodyPr>
          <a:lstStyle/>
          <a:p>
            <a:pPr>
              <a:lnSpc>
                <a:spcPct val="90000"/>
              </a:lnSpc>
            </a:pPr>
            <a:r>
              <a:rPr lang="en-US" sz="4000" b="1" u="sng" dirty="0"/>
              <a:t>Serotonin</a:t>
            </a:r>
            <a:r>
              <a:rPr lang="en-US" sz="4000" dirty="0"/>
              <a:t>:</a:t>
            </a:r>
          </a:p>
          <a:p>
            <a:pPr>
              <a:lnSpc>
                <a:spcPct val="90000"/>
              </a:lnSpc>
              <a:buFont typeface="Wingdings" pitchFamily="2" charset="2"/>
              <a:buNone/>
            </a:pPr>
            <a:r>
              <a:rPr lang="en-US" sz="4000" dirty="0"/>
              <a:t>     Anxiety, Rumination, Irritability,</a:t>
            </a:r>
          </a:p>
          <a:p>
            <a:pPr>
              <a:lnSpc>
                <a:spcPct val="90000"/>
              </a:lnSpc>
              <a:buFont typeface="Wingdings" pitchFamily="2" charset="2"/>
              <a:buNone/>
            </a:pPr>
            <a:r>
              <a:rPr lang="en-US" sz="4000" dirty="0"/>
              <a:t>     Aggression, </a:t>
            </a:r>
            <a:r>
              <a:rPr lang="en-US" sz="4000" dirty="0" err="1"/>
              <a:t>Suicidality</a:t>
            </a:r>
            <a:endParaRPr lang="en-US" sz="4000" dirty="0"/>
          </a:p>
          <a:p>
            <a:pPr>
              <a:lnSpc>
                <a:spcPct val="90000"/>
              </a:lnSpc>
              <a:buFont typeface="Wingdings" pitchFamily="2" charset="2"/>
              <a:buNone/>
            </a:pPr>
            <a:endParaRPr lang="en-US" sz="3600" dirty="0">
              <a:effectLst>
                <a:outerShdw blurRad="38100" dist="38100" dir="2700000" algn="tl">
                  <a:srgbClr val="000000"/>
                </a:outerShdw>
              </a:effectLst>
            </a:endParaRPr>
          </a:p>
          <a:p>
            <a:pPr>
              <a:lnSpc>
                <a:spcPct val="90000"/>
              </a:lnSpc>
              <a:buFont typeface="Wingdings" pitchFamily="2" charset="2"/>
              <a:buNone/>
            </a:pPr>
            <a:r>
              <a:rPr lang="en-US" sz="2400" dirty="0">
                <a:effectLst>
                  <a:outerShdw blurRad="38100" dist="38100" dir="2700000" algn="tl">
                    <a:srgbClr val="000000"/>
                  </a:outerShdw>
                </a:effectLst>
              </a:rPr>
              <a:t>Shelton and </a:t>
            </a:r>
            <a:r>
              <a:rPr lang="en-US" sz="2400" dirty="0" err="1">
                <a:effectLst>
                  <a:outerShdw blurRad="38100" dist="38100" dir="2700000" algn="tl">
                    <a:srgbClr val="000000"/>
                  </a:outerShdw>
                </a:effectLst>
              </a:rPr>
              <a:t>Tomarken</a:t>
            </a:r>
            <a:r>
              <a:rPr lang="en-US" sz="2400" dirty="0">
                <a:effectLst>
                  <a:outerShdw blurRad="38100" dist="38100" dir="2700000" algn="tl">
                    <a:srgbClr val="000000"/>
                  </a:outerShdw>
                </a:effectLst>
              </a:rPr>
              <a:t> (2001); </a:t>
            </a:r>
            <a:r>
              <a:rPr lang="en-US" sz="2400" dirty="0" err="1">
                <a:effectLst>
                  <a:outerShdw blurRad="38100" dist="38100" dir="2700000" algn="tl">
                    <a:srgbClr val="000000"/>
                  </a:outerShdw>
                </a:effectLst>
              </a:rPr>
              <a:t>Metzner</a:t>
            </a:r>
            <a:r>
              <a:rPr lang="en-US" sz="2400" dirty="0">
                <a:effectLst>
                  <a:outerShdw blurRad="38100" dist="38100" dir="2700000" algn="tl">
                    <a:srgbClr val="000000"/>
                  </a:outerShdw>
                </a:effectLst>
              </a:rPr>
              <a:t>, (2000)</a:t>
            </a:r>
          </a:p>
          <a:p>
            <a:pPr>
              <a:lnSpc>
                <a:spcPct val="90000"/>
              </a:lnSpc>
              <a:buFont typeface="Wingdings" pitchFamily="2" charset="2"/>
              <a:buNone/>
            </a:pPr>
            <a:endParaRPr lang="en-US" sz="2800" dirty="0">
              <a:effectLst>
                <a:outerShdw blurRad="38100" dist="38100" dir="2700000" algn="tl">
                  <a:srgbClr val="000000"/>
                </a:outerShdw>
              </a:effectLst>
            </a:endParaRPr>
          </a:p>
        </p:txBody>
      </p:sp>
    </p:spTree>
    <p:extLst>
      <p:ext uri="{BB962C8B-B14F-4D97-AF65-F5344CB8AC3E}">
        <p14:creationId xmlns:p14="http://schemas.microsoft.com/office/powerpoint/2010/main" val="2728481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762000" y="381000"/>
            <a:ext cx="7772400" cy="1143000"/>
          </a:xfrm>
        </p:spPr>
        <p:txBody>
          <a:bodyPr>
            <a:normAutofit/>
          </a:bodyPr>
          <a:lstStyle/>
          <a:p>
            <a:r>
              <a:rPr lang="en-US" sz="4000" b="1" u="sng"/>
              <a:t>Neurotransmitters and Behavior</a:t>
            </a:r>
          </a:p>
        </p:txBody>
      </p:sp>
      <p:sp>
        <p:nvSpPr>
          <p:cNvPr id="621571" name="Rectangle 3"/>
          <p:cNvSpPr>
            <a:spLocks noGrp="1" noChangeArrowheads="1"/>
          </p:cNvSpPr>
          <p:nvPr>
            <p:ph idx="1"/>
          </p:nvPr>
        </p:nvSpPr>
        <p:spPr>
          <a:xfrm>
            <a:off x="914400" y="1524000"/>
            <a:ext cx="7772400" cy="4114800"/>
          </a:xfrm>
        </p:spPr>
        <p:txBody>
          <a:bodyPr>
            <a:normAutofit/>
          </a:bodyPr>
          <a:lstStyle/>
          <a:p>
            <a:pPr>
              <a:lnSpc>
                <a:spcPct val="90000"/>
              </a:lnSpc>
            </a:pPr>
            <a:r>
              <a:rPr lang="en-US" sz="4000" b="1" u="sng" dirty="0" err="1"/>
              <a:t>Catecholamines</a:t>
            </a:r>
            <a:r>
              <a:rPr lang="en-US" sz="4000" b="1" dirty="0"/>
              <a:t>:</a:t>
            </a:r>
            <a:endParaRPr lang="en-US" sz="4000" b="1" u="sng" dirty="0"/>
          </a:p>
          <a:p>
            <a:pPr>
              <a:lnSpc>
                <a:spcPct val="90000"/>
              </a:lnSpc>
              <a:buFont typeface="Wingdings" pitchFamily="2" charset="2"/>
              <a:buNone/>
            </a:pPr>
            <a:r>
              <a:rPr lang="en-US" sz="4000" b="1" dirty="0"/>
              <a:t>     </a:t>
            </a:r>
            <a:r>
              <a:rPr lang="en-US" sz="4000" b="1" u="sng" dirty="0"/>
              <a:t>Dopamine and </a:t>
            </a:r>
            <a:r>
              <a:rPr lang="en-US" sz="4000" b="1" u="sng" dirty="0" err="1"/>
              <a:t>Norepinephrine</a:t>
            </a:r>
            <a:r>
              <a:rPr lang="en-US" sz="4000" b="1" dirty="0"/>
              <a:t>:</a:t>
            </a:r>
            <a:endParaRPr lang="en-US" sz="4000" dirty="0"/>
          </a:p>
          <a:p>
            <a:pPr>
              <a:lnSpc>
                <a:spcPct val="90000"/>
              </a:lnSpc>
              <a:buFont typeface="Wingdings" pitchFamily="2" charset="2"/>
              <a:buNone/>
            </a:pPr>
            <a:r>
              <a:rPr lang="en-US" sz="4000" dirty="0"/>
              <a:t>      </a:t>
            </a:r>
            <a:r>
              <a:rPr lang="en-US" sz="4000" dirty="0" err="1"/>
              <a:t>Anhedonia</a:t>
            </a:r>
            <a:r>
              <a:rPr lang="en-US" sz="4000" dirty="0"/>
              <a:t>, Apathy, No Energy</a:t>
            </a:r>
          </a:p>
          <a:p>
            <a:pPr>
              <a:lnSpc>
                <a:spcPct val="90000"/>
              </a:lnSpc>
              <a:buFont typeface="Wingdings" pitchFamily="2" charset="2"/>
              <a:buNone/>
            </a:pPr>
            <a:endParaRPr lang="en-US" sz="3600" dirty="0">
              <a:effectLst>
                <a:outerShdw blurRad="38100" dist="38100" dir="2700000" algn="tl">
                  <a:srgbClr val="000000"/>
                </a:outerShdw>
              </a:effectLst>
            </a:endParaRPr>
          </a:p>
          <a:p>
            <a:pPr>
              <a:lnSpc>
                <a:spcPct val="90000"/>
              </a:lnSpc>
              <a:buFont typeface="Wingdings" pitchFamily="2" charset="2"/>
              <a:buNone/>
            </a:pPr>
            <a:r>
              <a:rPr lang="en-US" sz="2400" dirty="0">
                <a:effectLst>
                  <a:outerShdw blurRad="38100" dist="38100" dir="2700000" algn="tl">
                    <a:srgbClr val="000000"/>
                  </a:outerShdw>
                </a:effectLst>
              </a:rPr>
              <a:t>Shelton and </a:t>
            </a:r>
            <a:r>
              <a:rPr lang="en-US" sz="2400" dirty="0" err="1">
                <a:effectLst>
                  <a:outerShdw blurRad="38100" dist="38100" dir="2700000" algn="tl">
                    <a:srgbClr val="000000"/>
                  </a:outerShdw>
                </a:effectLst>
              </a:rPr>
              <a:t>Tomarken</a:t>
            </a:r>
            <a:r>
              <a:rPr lang="en-US" sz="2400" dirty="0">
                <a:effectLst>
                  <a:outerShdw blurRad="38100" dist="38100" dir="2700000" algn="tl">
                    <a:srgbClr val="000000"/>
                  </a:outerShdw>
                </a:effectLst>
              </a:rPr>
              <a:t> (2001); </a:t>
            </a:r>
            <a:r>
              <a:rPr lang="en-US" sz="2400" dirty="0" err="1">
                <a:effectLst>
                  <a:outerShdw blurRad="38100" dist="38100" dir="2700000" algn="tl">
                    <a:srgbClr val="000000"/>
                  </a:outerShdw>
                </a:effectLst>
              </a:rPr>
              <a:t>Metzner</a:t>
            </a:r>
            <a:r>
              <a:rPr lang="en-US" sz="2400" dirty="0">
                <a:effectLst>
                  <a:outerShdw blurRad="38100" dist="38100" dir="2700000" algn="tl">
                    <a:srgbClr val="000000"/>
                  </a:outerShdw>
                </a:effectLst>
              </a:rPr>
              <a:t>, (2000)</a:t>
            </a:r>
          </a:p>
          <a:p>
            <a:pPr>
              <a:lnSpc>
                <a:spcPct val="90000"/>
              </a:lnSpc>
              <a:buFont typeface="Wingdings" pitchFamily="2" charset="2"/>
              <a:buNone/>
            </a:pPr>
            <a:endParaRPr lang="en-US" sz="2800" dirty="0">
              <a:effectLst>
                <a:outerShdw blurRad="38100" dist="38100" dir="2700000" algn="tl">
                  <a:srgbClr val="000000"/>
                </a:outerShdw>
              </a:effectLst>
            </a:endParaRPr>
          </a:p>
        </p:txBody>
      </p:sp>
    </p:spTree>
    <p:extLst>
      <p:ext uri="{BB962C8B-B14F-4D97-AF65-F5344CB8AC3E}">
        <p14:creationId xmlns:p14="http://schemas.microsoft.com/office/powerpoint/2010/main" val="2987810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533400" y="2667000"/>
            <a:ext cx="8229600" cy="1143000"/>
          </a:xfrm>
        </p:spPr>
        <p:txBody>
          <a:bodyPr>
            <a:normAutofit fontScale="90000"/>
          </a:bodyPr>
          <a:lstStyle/>
          <a:p>
            <a:r>
              <a:rPr lang="en-US" sz="5400" b="1"/>
              <a:t>Antidepressants Agorithm</a:t>
            </a:r>
            <a:br>
              <a:rPr lang="en-US"/>
            </a:br>
            <a:br>
              <a:rPr lang="en-US"/>
            </a:br>
            <a:r>
              <a:rPr lang="en-US"/>
              <a:t>Texas Medication</a:t>
            </a:r>
            <a:br>
              <a:rPr lang="en-US"/>
            </a:br>
            <a:r>
              <a:rPr lang="en-US"/>
              <a:t>Algorithm Project</a:t>
            </a:r>
            <a:br>
              <a:rPr lang="en-US"/>
            </a:br>
            <a:br>
              <a:rPr lang="en-US"/>
            </a:br>
            <a:r>
              <a:rPr lang="en-US" b="1"/>
              <a:t>TMAP</a:t>
            </a:r>
            <a:br>
              <a:rPr lang="en-US"/>
            </a:br>
            <a:br>
              <a:rPr lang="en-US"/>
            </a:br>
            <a:endParaRPr lang="en-US"/>
          </a:p>
        </p:txBody>
      </p:sp>
    </p:spTree>
    <p:extLst>
      <p:ext uri="{BB962C8B-B14F-4D97-AF65-F5344CB8AC3E}">
        <p14:creationId xmlns:p14="http://schemas.microsoft.com/office/powerpoint/2010/main" val="3817693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1026"/>
          <p:cNvSpPr>
            <a:spLocks noGrp="1" noChangeArrowheads="1"/>
          </p:cNvSpPr>
          <p:nvPr>
            <p:ph type="title"/>
          </p:nvPr>
        </p:nvSpPr>
        <p:spPr>
          <a:xfrm>
            <a:off x="0" y="304800"/>
            <a:ext cx="9296400" cy="1143000"/>
          </a:xfrm>
        </p:spPr>
        <p:txBody>
          <a:bodyPr/>
          <a:lstStyle/>
          <a:p>
            <a:pPr eaLnBrk="1" hangingPunct="1"/>
            <a:r>
              <a:rPr lang="en-US" sz="5400" b="1" u="sng"/>
              <a:t>ANTIDEPRESSANT</a:t>
            </a:r>
            <a:r>
              <a:rPr lang="en-US" sz="5400" b="1"/>
              <a:t> </a:t>
            </a:r>
            <a:r>
              <a:rPr lang="en-US" sz="5400" b="1" u="sng"/>
              <a:t>ALGORITHM</a:t>
            </a:r>
            <a:endParaRPr lang="en-US" sz="5400" b="1"/>
          </a:p>
        </p:txBody>
      </p:sp>
      <p:sp>
        <p:nvSpPr>
          <p:cNvPr id="759811" name="Rectangle 1027"/>
          <p:cNvSpPr>
            <a:spLocks noGrp="1" noChangeArrowheads="1"/>
          </p:cNvSpPr>
          <p:nvPr>
            <p:ph idx="1"/>
          </p:nvPr>
        </p:nvSpPr>
        <p:spPr>
          <a:xfrm>
            <a:off x="1143000" y="17526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b="1" u="sng" dirty="0"/>
              <a:t>With Anxiety or Agitation</a:t>
            </a:r>
            <a:r>
              <a:rPr lang="en-US" sz="4400" dirty="0"/>
              <a:t>:  </a:t>
            </a:r>
          </a:p>
          <a:p>
            <a:pPr marL="274320" indent="-274320" eaLnBrk="1" fontAlgn="auto" hangingPunct="1">
              <a:spcAft>
                <a:spcPts val="0"/>
              </a:spcAft>
              <a:buClr>
                <a:schemeClr val="accent3"/>
              </a:buClr>
              <a:buFont typeface="Wingdings" pitchFamily="2" charset="2"/>
              <a:buNone/>
              <a:defRPr/>
            </a:pPr>
            <a:r>
              <a:rPr lang="en-US" sz="4400" dirty="0"/>
              <a:t>          SSRIs</a:t>
            </a:r>
          </a:p>
          <a:p>
            <a:pPr marL="274320" indent="-274320" eaLnBrk="1" fontAlgn="auto" hangingPunct="1">
              <a:spcAft>
                <a:spcPts val="0"/>
              </a:spcAft>
              <a:buClr>
                <a:schemeClr val="accent3"/>
              </a:buClr>
              <a:buFont typeface="Wingdings 2"/>
              <a:buChar char=""/>
              <a:defRPr/>
            </a:pPr>
            <a:r>
              <a:rPr lang="en-US" sz="4400" u="sng" dirty="0" err="1"/>
              <a:t>Anergic</a:t>
            </a:r>
            <a:r>
              <a:rPr lang="en-US" sz="4400" dirty="0"/>
              <a:t>:</a:t>
            </a:r>
          </a:p>
          <a:p>
            <a:pPr marL="274320" indent="-274320" eaLnBrk="1" fontAlgn="auto" hangingPunct="1">
              <a:spcAft>
                <a:spcPts val="0"/>
              </a:spcAft>
              <a:buClr>
                <a:schemeClr val="accent3"/>
              </a:buClr>
              <a:buFont typeface="Wingdings 2"/>
              <a:buChar char=""/>
              <a:defRPr/>
            </a:pPr>
            <a:r>
              <a:rPr lang="en-US" sz="4400" u="sng" dirty="0"/>
              <a:t>Atypical</a:t>
            </a:r>
            <a:r>
              <a:rPr lang="en-US" sz="4400" dirty="0"/>
              <a:t>: </a:t>
            </a:r>
          </a:p>
          <a:p>
            <a:pPr marL="274320" indent="-274320" eaLnBrk="1" fontAlgn="auto" hangingPunct="1">
              <a:spcAft>
                <a:spcPts val="0"/>
              </a:spcAft>
              <a:buClr>
                <a:schemeClr val="accent3"/>
              </a:buClr>
              <a:buFont typeface="Wingdings 2"/>
              <a:buChar char=""/>
              <a:defRPr/>
            </a:pPr>
            <a:r>
              <a:rPr lang="en-US" sz="4400" u="sng" dirty="0"/>
              <a:t>PMDD</a:t>
            </a:r>
            <a:r>
              <a:rPr lang="en-US" sz="4400" dirty="0"/>
              <a:t>: </a:t>
            </a:r>
            <a:endParaRPr lang="en-US" sz="4400" u="sng" dirty="0"/>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38</a:t>
            </a:fld>
            <a:endParaRPr lang="en-US"/>
          </a:p>
        </p:txBody>
      </p:sp>
    </p:spTree>
    <p:extLst>
      <p:ext uri="{BB962C8B-B14F-4D97-AF65-F5344CB8AC3E}">
        <p14:creationId xmlns:p14="http://schemas.microsoft.com/office/powerpoint/2010/main" val="191643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r>
              <a:rPr lang="en-US" sz="6000" u="sng"/>
              <a:t>Activation vs Switching</a:t>
            </a:r>
          </a:p>
        </p:txBody>
      </p:sp>
      <p:sp>
        <p:nvSpPr>
          <p:cNvPr id="133123" name="Content Placeholder 2"/>
          <p:cNvSpPr>
            <a:spLocks noGrp="1"/>
          </p:cNvSpPr>
          <p:nvPr>
            <p:ph idx="1"/>
          </p:nvPr>
        </p:nvSpPr>
        <p:spPr/>
        <p:txBody>
          <a:bodyPr/>
          <a:lstStyle/>
          <a:p>
            <a:r>
              <a:rPr lang="en-US" sz="4400"/>
              <a:t>Activation: within hours; anxiety</a:t>
            </a:r>
          </a:p>
          <a:p>
            <a:pPr>
              <a:buFont typeface="Arial" pitchFamily="34" charset="0"/>
              <a:buNone/>
            </a:pPr>
            <a:r>
              <a:rPr lang="en-US" sz="4400"/>
              <a:t>             and/or initial insomnia</a:t>
            </a:r>
          </a:p>
          <a:p>
            <a:r>
              <a:rPr lang="en-US" sz="4400"/>
              <a:t>Switching: 3+ weeks; manic symptoms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39</a:t>
            </a:fld>
            <a:endParaRPr lang="en-US"/>
          </a:p>
        </p:txBody>
      </p:sp>
    </p:spTree>
    <p:extLst>
      <p:ext uri="{BB962C8B-B14F-4D97-AF65-F5344CB8AC3E}">
        <p14:creationId xmlns:p14="http://schemas.microsoft.com/office/powerpoint/2010/main" val="3432608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Title 1"/>
          <p:cNvSpPr>
            <a:spLocks noGrp="1"/>
          </p:cNvSpPr>
          <p:nvPr>
            <p:ph type="title"/>
          </p:nvPr>
        </p:nvSpPr>
        <p:spPr>
          <a:xfrm>
            <a:off x="457200" y="1219200"/>
            <a:ext cx="8229600" cy="1143000"/>
          </a:xfrm>
        </p:spPr>
        <p:txBody>
          <a:bodyPr rtlCol="0">
            <a:normAutofit fontScale="90000"/>
          </a:bodyPr>
          <a:lstStyle/>
          <a:p>
            <a:pPr eaLnBrk="1" fontAlgn="auto" hangingPunct="1">
              <a:spcAft>
                <a:spcPts val="0"/>
              </a:spcAft>
              <a:defRPr/>
            </a:pPr>
            <a:r>
              <a:rPr lang="en-US" sz="7200"/>
              <a:t>Dealing with</a:t>
            </a:r>
            <a:br>
              <a:rPr lang="en-US" sz="7200"/>
            </a:br>
            <a:r>
              <a:rPr lang="en-US" sz="7200"/>
              <a:t>Activation</a:t>
            </a:r>
          </a:p>
        </p:txBody>
      </p:sp>
    </p:spTree>
    <p:extLst>
      <p:ext uri="{BB962C8B-B14F-4D97-AF65-F5344CB8AC3E}">
        <p14:creationId xmlns:p14="http://schemas.microsoft.com/office/powerpoint/2010/main" val="3035102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Title 1"/>
          <p:cNvSpPr>
            <a:spLocks noGrp="1"/>
          </p:cNvSpPr>
          <p:nvPr>
            <p:ph type="title"/>
          </p:nvPr>
        </p:nvSpPr>
        <p:spPr>
          <a:xfrm>
            <a:off x="457200" y="838200"/>
            <a:ext cx="8229600" cy="1143000"/>
          </a:xfrm>
        </p:spPr>
        <p:txBody>
          <a:bodyPr rtlCol="0">
            <a:normAutofit fontScale="90000"/>
          </a:bodyPr>
          <a:lstStyle/>
          <a:p>
            <a:pPr eaLnBrk="1" fontAlgn="auto" hangingPunct="1">
              <a:spcAft>
                <a:spcPts val="0"/>
              </a:spcAft>
              <a:defRPr/>
            </a:pPr>
            <a:r>
              <a:rPr lang="en-US"/>
              <a:t>Benzodiazepine Augmentation</a:t>
            </a:r>
            <a:br>
              <a:rPr lang="en-US"/>
            </a:br>
            <a:r>
              <a:rPr lang="en-US" u="sng"/>
              <a:t>Start up</a:t>
            </a:r>
            <a:br>
              <a:rPr lang="en-US" sz="2800"/>
            </a:br>
            <a:br>
              <a:rPr lang="en-US" sz="2400"/>
            </a:br>
            <a:r>
              <a:rPr lang="en-US" sz="2400"/>
              <a:t>(Cochrane Reports: Furukawa, et al. 2001)</a:t>
            </a:r>
            <a:r>
              <a:rPr lang="en-US" sz="2400" u="sng"/>
              <a:t> </a:t>
            </a:r>
          </a:p>
        </p:txBody>
      </p:sp>
      <p:sp>
        <p:nvSpPr>
          <p:cNvPr id="330755" name="Content Placeholder 2"/>
          <p:cNvSpPr>
            <a:spLocks noGrp="1"/>
          </p:cNvSpPr>
          <p:nvPr>
            <p:ph idx="1"/>
          </p:nvPr>
        </p:nvSpPr>
        <p:spPr>
          <a:xfrm>
            <a:off x="533400" y="2819400"/>
            <a:ext cx="8229600" cy="4525963"/>
          </a:xfrm>
        </p:spPr>
        <p:txBody>
          <a:bodyPr/>
          <a:lstStyle/>
          <a:p>
            <a:pPr eaLnBrk="1" hangingPunct="1"/>
            <a:r>
              <a:rPr lang="en-US" sz="4000"/>
              <a:t>Check for history of substance abuse</a:t>
            </a:r>
          </a:p>
          <a:p>
            <a:pPr eaLnBrk="1" hangingPunct="1"/>
            <a:r>
              <a:rPr lang="en-US" sz="4000"/>
              <a:t>Antidepressant and tranquilizers</a:t>
            </a:r>
          </a:p>
          <a:p>
            <a:pPr eaLnBrk="1" hangingPunct="1"/>
            <a:r>
              <a:rPr lang="en-US" sz="4000"/>
              <a:t>Early response…fewer drop outs</a:t>
            </a:r>
          </a:p>
        </p:txBody>
      </p:sp>
      <p:sp>
        <p:nvSpPr>
          <p:cNvPr id="4" name="Slide Number Placeholder 3"/>
          <p:cNvSpPr>
            <a:spLocks noGrp="1"/>
          </p:cNvSpPr>
          <p:nvPr>
            <p:ph type="sldNum" sz="quarter" idx="12"/>
          </p:nvPr>
        </p:nvSpPr>
        <p:spPr/>
        <p:txBody>
          <a:bodyPr/>
          <a:lstStyle/>
          <a:p>
            <a:pPr>
              <a:defRPr/>
            </a:pPr>
            <a:fld id="{693DE5A3-D69E-472B-A906-1C1750AC834F}" type="slidenum">
              <a:rPr lang="en-US"/>
              <a:pPr>
                <a:defRPr/>
              </a:pPr>
              <a:t>41</a:t>
            </a:fld>
            <a:endParaRPr lang="en-US"/>
          </a:p>
        </p:txBody>
      </p:sp>
    </p:spTree>
    <p:extLst>
      <p:ext uri="{BB962C8B-B14F-4D97-AF65-F5344CB8AC3E}">
        <p14:creationId xmlns:p14="http://schemas.microsoft.com/office/powerpoint/2010/main" val="330008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Addressing Activation</a:t>
            </a:r>
            <a:br>
              <a:rPr lang="en-US" b="1" dirty="0"/>
            </a:br>
            <a:r>
              <a:rPr lang="en-US" b="1" u="sng" dirty="0"/>
              <a:t>in Substance abusing clients</a:t>
            </a:r>
          </a:p>
        </p:txBody>
      </p:sp>
      <p:sp>
        <p:nvSpPr>
          <p:cNvPr id="3" name="Content Placeholder 2"/>
          <p:cNvSpPr>
            <a:spLocks noGrp="1"/>
          </p:cNvSpPr>
          <p:nvPr>
            <p:ph idx="1"/>
          </p:nvPr>
        </p:nvSpPr>
        <p:spPr>
          <a:xfrm>
            <a:off x="457200" y="1905000"/>
            <a:ext cx="8229600" cy="4525963"/>
          </a:xfrm>
        </p:spPr>
        <p:txBody>
          <a:bodyPr>
            <a:normAutofit lnSpcReduction="10000"/>
          </a:bodyPr>
          <a:lstStyle/>
          <a:p>
            <a:r>
              <a:rPr lang="en-US" sz="4400" dirty="0"/>
              <a:t>Non-habit forming alternatives:</a:t>
            </a:r>
          </a:p>
          <a:p>
            <a:pPr>
              <a:buNone/>
            </a:pPr>
            <a:r>
              <a:rPr lang="en-US" sz="4400" dirty="0"/>
              <a:t>      &gt; Hydroxyzine: Atarax; Vistaril</a:t>
            </a:r>
          </a:p>
          <a:p>
            <a:pPr>
              <a:buNone/>
            </a:pPr>
            <a:r>
              <a:rPr lang="en-US" sz="4400" dirty="0"/>
              <a:t>      &gt; Trazodone, </a:t>
            </a:r>
            <a:r>
              <a:rPr lang="en-US" sz="4400" dirty="0" err="1"/>
              <a:t>Silenar</a:t>
            </a:r>
            <a:r>
              <a:rPr lang="en-US" sz="4400" dirty="0"/>
              <a:t>, Remeron</a:t>
            </a:r>
          </a:p>
          <a:p>
            <a:pPr>
              <a:buNone/>
            </a:pPr>
            <a:r>
              <a:rPr lang="en-US" sz="4400" dirty="0"/>
              <a:t>           Diphenhydramine: Benadryl </a:t>
            </a:r>
          </a:p>
          <a:p>
            <a:pPr>
              <a:buNone/>
            </a:pPr>
            <a:r>
              <a:rPr lang="en-US" sz="4400" dirty="0"/>
              <a:t>              (sleep)</a:t>
            </a:r>
          </a:p>
          <a:p>
            <a:pPr>
              <a:buNone/>
            </a:pPr>
            <a:r>
              <a:rPr lang="en-US" sz="4400" dirty="0"/>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42</a:t>
            </a:fld>
            <a:endParaRPr lang="en-US"/>
          </a:p>
        </p:txBody>
      </p:sp>
    </p:spTree>
    <p:extLst>
      <p:ext uri="{BB962C8B-B14F-4D97-AF65-F5344CB8AC3E}">
        <p14:creationId xmlns:p14="http://schemas.microsoft.com/office/powerpoint/2010/main" val="517137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026"/>
          <p:cNvSpPr>
            <a:spLocks noGrp="1" noChangeArrowheads="1"/>
          </p:cNvSpPr>
          <p:nvPr>
            <p:ph type="title"/>
          </p:nvPr>
        </p:nvSpPr>
        <p:spPr>
          <a:xfrm>
            <a:off x="0" y="304800"/>
            <a:ext cx="9296400" cy="1143000"/>
          </a:xfrm>
        </p:spPr>
        <p:txBody>
          <a:bodyPr/>
          <a:lstStyle/>
          <a:p>
            <a:pPr eaLnBrk="1" hangingPunct="1"/>
            <a:r>
              <a:rPr lang="en-US" sz="5400" b="1" u="sng"/>
              <a:t>ANTIDEPRESSANT</a:t>
            </a:r>
            <a:r>
              <a:rPr lang="en-US" sz="5400" b="1"/>
              <a:t> </a:t>
            </a:r>
            <a:r>
              <a:rPr lang="en-US" sz="5400" b="1" u="sng"/>
              <a:t>ALGORITHM</a:t>
            </a:r>
            <a:endParaRPr lang="en-US" sz="5400" b="1"/>
          </a:p>
        </p:txBody>
      </p:sp>
      <p:sp>
        <p:nvSpPr>
          <p:cNvPr id="759811" name="Rectangle 1027"/>
          <p:cNvSpPr>
            <a:spLocks noGrp="1" noChangeArrowheads="1"/>
          </p:cNvSpPr>
          <p:nvPr>
            <p:ph idx="1"/>
          </p:nvPr>
        </p:nvSpPr>
        <p:spPr>
          <a:xfrm>
            <a:off x="1143000" y="17526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u="sng" dirty="0"/>
              <a:t>With Anxiety or Agitation</a:t>
            </a:r>
            <a:r>
              <a:rPr lang="en-US" sz="4400" dirty="0"/>
              <a:t>:  </a:t>
            </a:r>
          </a:p>
          <a:p>
            <a:pPr marL="274320" indent="-274320" eaLnBrk="1" fontAlgn="auto" hangingPunct="1">
              <a:spcAft>
                <a:spcPts val="0"/>
              </a:spcAft>
              <a:buClr>
                <a:schemeClr val="accent3"/>
              </a:buClr>
              <a:buFont typeface="Wingdings 2"/>
              <a:buChar char=""/>
              <a:defRPr/>
            </a:pPr>
            <a:r>
              <a:rPr lang="en-US" sz="4400" b="1" u="sng" dirty="0" err="1"/>
              <a:t>Anergic</a:t>
            </a:r>
            <a:r>
              <a:rPr lang="en-US" sz="4400" dirty="0"/>
              <a:t>: </a:t>
            </a:r>
            <a:r>
              <a:rPr lang="en-US" sz="4400" dirty="0" err="1"/>
              <a:t>Wellbutrin</a:t>
            </a:r>
            <a:endParaRPr lang="en-US" sz="4400" dirty="0"/>
          </a:p>
          <a:p>
            <a:pPr marL="274320" indent="-274320" eaLnBrk="1" fontAlgn="auto" hangingPunct="1">
              <a:spcAft>
                <a:spcPts val="0"/>
              </a:spcAft>
              <a:buClr>
                <a:schemeClr val="accent3"/>
              </a:buClr>
              <a:buFont typeface="Wingdings 2"/>
              <a:buChar char=""/>
              <a:defRPr/>
            </a:pPr>
            <a:r>
              <a:rPr lang="en-US" sz="4400" u="sng" dirty="0"/>
              <a:t>Atypical</a:t>
            </a:r>
          </a:p>
          <a:p>
            <a:pPr marL="274320" indent="-274320" eaLnBrk="1" fontAlgn="auto" hangingPunct="1">
              <a:spcAft>
                <a:spcPts val="0"/>
              </a:spcAft>
              <a:buClr>
                <a:schemeClr val="accent3"/>
              </a:buClr>
              <a:buFont typeface="Wingdings 2"/>
              <a:buChar char=""/>
              <a:defRPr/>
            </a:pPr>
            <a:r>
              <a:rPr lang="en-US" sz="4400" u="sng" dirty="0"/>
              <a:t>PMDD</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43</a:t>
            </a:fld>
            <a:endParaRPr lang="en-US"/>
          </a:p>
        </p:txBody>
      </p:sp>
    </p:spTree>
    <p:extLst>
      <p:ext uri="{BB962C8B-B14F-4D97-AF65-F5344CB8AC3E}">
        <p14:creationId xmlns:p14="http://schemas.microsoft.com/office/powerpoint/2010/main" val="856980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rtlCol="0">
            <a:normAutofit fontScale="90000"/>
          </a:bodyPr>
          <a:lstStyle/>
          <a:p>
            <a:pPr eaLnBrk="1" fontAlgn="auto" hangingPunct="1">
              <a:spcAft>
                <a:spcPts val="0"/>
              </a:spcAft>
              <a:defRPr/>
            </a:pPr>
            <a:r>
              <a:rPr lang="en-US" sz="6000" b="1" dirty="0">
                <a:solidFill>
                  <a:schemeClr val="bg2">
                    <a:lumMod val="25000"/>
                  </a:schemeClr>
                </a:solidFill>
              </a:rPr>
              <a:t>Stimulant augmentation</a:t>
            </a:r>
            <a:br>
              <a:rPr lang="en-US" sz="6000" b="1" dirty="0">
                <a:solidFill>
                  <a:schemeClr val="bg2">
                    <a:lumMod val="25000"/>
                  </a:schemeClr>
                </a:solidFill>
              </a:rPr>
            </a:br>
            <a:r>
              <a:rPr lang="en-US" sz="6000" b="1" dirty="0">
                <a:solidFill>
                  <a:schemeClr val="bg2">
                    <a:lumMod val="25000"/>
                  </a:schemeClr>
                </a:solidFill>
              </a:rPr>
              <a:t>with anergic depressions</a:t>
            </a:r>
            <a:br>
              <a:rPr lang="en-US" sz="6000" dirty="0">
                <a:solidFill>
                  <a:schemeClr val="bg2">
                    <a:lumMod val="25000"/>
                  </a:schemeClr>
                </a:solidFill>
              </a:rPr>
            </a:br>
            <a:br>
              <a:rPr lang="en-US" sz="6700" dirty="0">
                <a:solidFill>
                  <a:schemeClr val="bg2">
                    <a:lumMod val="25000"/>
                  </a:schemeClr>
                </a:solidFill>
              </a:rPr>
            </a:br>
            <a:r>
              <a:rPr lang="en-US" sz="6700" b="1" dirty="0">
                <a:solidFill>
                  <a:schemeClr val="bg2">
                    <a:lumMod val="25000"/>
                  </a:schemeClr>
                </a:solidFill>
              </a:rPr>
              <a:t>Ritalin</a:t>
            </a:r>
            <a:br>
              <a:rPr lang="en-US" sz="6700" b="1" dirty="0">
                <a:solidFill>
                  <a:schemeClr val="bg2">
                    <a:lumMod val="25000"/>
                  </a:schemeClr>
                </a:solidFill>
              </a:rPr>
            </a:br>
            <a:r>
              <a:rPr lang="en-US" sz="6700" b="1" dirty="0">
                <a:solidFill>
                  <a:schemeClr val="bg2">
                    <a:lumMod val="25000"/>
                  </a:schemeClr>
                </a:solidFill>
              </a:rPr>
              <a:t>Adderall</a:t>
            </a:r>
            <a:br>
              <a:rPr lang="en-US" sz="6700" b="1" dirty="0">
                <a:solidFill>
                  <a:schemeClr val="bg2">
                    <a:lumMod val="25000"/>
                  </a:schemeClr>
                </a:solidFill>
              </a:rPr>
            </a:br>
            <a:r>
              <a:rPr lang="en-US" sz="6700" b="1" dirty="0">
                <a:solidFill>
                  <a:schemeClr val="bg2">
                    <a:lumMod val="25000"/>
                  </a:schemeClr>
                </a:solidFill>
              </a:rPr>
              <a:t>Dexedrine</a:t>
            </a:r>
            <a:br>
              <a:rPr lang="en-US" sz="6700" dirty="0">
                <a:solidFill>
                  <a:schemeClr val="bg2">
                    <a:lumMod val="25000"/>
                  </a:schemeClr>
                </a:solidFill>
              </a:rPr>
            </a:br>
            <a:r>
              <a:rPr lang="en-US" sz="6700" b="1" dirty="0">
                <a:solidFill>
                  <a:schemeClr val="bg2">
                    <a:lumMod val="25000"/>
                  </a:schemeClr>
                </a:solidFill>
              </a:rPr>
              <a:t>Provigil</a:t>
            </a:r>
          </a:p>
        </p:txBody>
      </p:sp>
      <p:sp>
        <p:nvSpPr>
          <p:cNvPr id="3" name="Slide Number Placeholder 2"/>
          <p:cNvSpPr>
            <a:spLocks noGrp="1"/>
          </p:cNvSpPr>
          <p:nvPr>
            <p:ph type="sldNum" sz="quarter" idx="12"/>
          </p:nvPr>
        </p:nvSpPr>
        <p:spPr/>
        <p:txBody>
          <a:bodyPr/>
          <a:lstStyle/>
          <a:p>
            <a:pPr>
              <a:defRPr/>
            </a:pPr>
            <a:fld id="{70799744-6DC4-4052-81B5-7238669E0163}" type="slidenum">
              <a:rPr lang="en-US"/>
              <a:pPr>
                <a:defRPr/>
              </a:pPr>
              <a:t>44</a:t>
            </a:fld>
            <a:endParaRPr lang="en-US" dirty="0"/>
          </a:p>
        </p:txBody>
      </p:sp>
    </p:spTree>
    <p:extLst>
      <p:ext uri="{BB962C8B-B14F-4D97-AF65-F5344CB8AC3E}">
        <p14:creationId xmlns:p14="http://schemas.microsoft.com/office/powerpoint/2010/main" val="3811123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0" y="304800"/>
            <a:ext cx="9296400" cy="1143000"/>
          </a:xfrm>
        </p:spPr>
        <p:txBody>
          <a:bodyPr/>
          <a:lstStyle/>
          <a:p>
            <a:pPr eaLnBrk="1" hangingPunct="1"/>
            <a:r>
              <a:rPr lang="en-US" sz="5400" b="1" u="sng"/>
              <a:t>ANTIDEPRESSANT</a:t>
            </a:r>
            <a:r>
              <a:rPr lang="en-US" sz="5400" b="1"/>
              <a:t> </a:t>
            </a:r>
            <a:r>
              <a:rPr lang="en-US" sz="5400" b="1" u="sng"/>
              <a:t>ALGORITHM</a:t>
            </a:r>
            <a:endParaRPr lang="en-US" sz="5400" b="1"/>
          </a:p>
        </p:txBody>
      </p:sp>
      <p:sp>
        <p:nvSpPr>
          <p:cNvPr id="759811" name="Rectangle 1027"/>
          <p:cNvSpPr>
            <a:spLocks noGrp="1" noChangeArrowheads="1"/>
          </p:cNvSpPr>
          <p:nvPr>
            <p:ph idx="1"/>
          </p:nvPr>
        </p:nvSpPr>
        <p:spPr>
          <a:xfrm>
            <a:off x="1143000" y="17526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u="sng" dirty="0"/>
              <a:t>With Anxiety or Agitation</a:t>
            </a:r>
            <a:r>
              <a:rPr lang="en-US" sz="4400" dirty="0"/>
              <a:t>:  </a:t>
            </a:r>
          </a:p>
          <a:p>
            <a:pPr marL="274320" indent="-274320" eaLnBrk="1" fontAlgn="auto" hangingPunct="1">
              <a:spcAft>
                <a:spcPts val="0"/>
              </a:spcAft>
              <a:buClr>
                <a:schemeClr val="accent3"/>
              </a:buClr>
              <a:buFont typeface="Wingdings 2"/>
              <a:buChar char=""/>
              <a:defRPr/>
            </a:pPr>
            <a:r>
              <a:rPr lang="en-US" sz="4400" u="sng" dirty="0" err="1"/>
              <a:t>Anergic</a:t>
            </a:r>
            <a:endParaRPr lang="en-US" sz="4400" dirty="0"/>
          </a:p>
          <a:p>
            <a:pPr marL="274320" indent="-274320" eaLnBrk="1" fontAlgn="auto" hangingPunct="1">
              <a:spcAft>
                <a:spcPts val="0"/>
              </a:spcAft>
              <a:buClr>
                <a:schemeClr val="accent3"/>
              </a:buClr>
              <a:buFont typeface="Wingdings 2"/>
              <a:buChar char=""/>
              <a:defRPr/>
            </a:pPr>
            <a:r>
              <a:rPr lang="en-US" sz="4400" b="1" u="sng" dirty="0"/>
              <a:t>Atypical</a:t>
            </a:r>
            <a:r>
              <a:rPr lang="en-US" sz="4400" dirty="0"/>
              <a:t>: watch for bipolar</a:t>
            </a:r>
          </a:p>
          <a:p>
            <a:pPr marL="274320" indent="-274320" eaLnBrk="1" fontAlgn="auto" hangingPunct="1">
              <a:spcAft>
                <a:spcPts val="0"/>
              </a:spcAft>
              <a:buClr>
                <a:schemeClr val="accent3"/>
              </a:buClr>
              <a:buFont typeface="Wingdings 2"/>
              <a:buChar char=""/>
              <a:defRPr/>
            </a:pPr>
            <a:r>
              <a:rPr lang="en-US" sz="4400" u="sng" dirty="0"/>
              <a:t>PMDD</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45</a:t>
            </a:fld>
            <a:endParaRPr lang="en-US"/>
          </a:p>
        </p:txBody>
      </p:sp>
    </p:spTree>
    <p:extLst>
      <p:ext uri="{BB962C8B-B14F-4D97-AF65-F5344CB8AC3E}">
        <p14:creationId xmlns:p14="http://schemas.microsoft.com/office/powerpoint/2010/main" val="9713776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304800"/>
            <a:ext cx="9144000" cy="1143000"/>
          </a:xfrm>
        </p:spPr>
        <p:txBody>
          <a:bodyPr/>
          <a:lstStyle/>
          <a:p>
            <a:pPr eaLnBrk="1" hangingPunct="1"/>
            <a:r>
              <a:rPr lang="en-US" sz="3600" b="1" u="sng"/>
              <a:t>ANTIDEPRESSANT</a:t>
            </a:r>
            <a:r>
              <a:rPr lang="en-US" sz="3600" b="1"/>
              <a:t> </a:t>
            </a:r>
            <a:r>
              <a:rPr lang="en-US" sz="3600" b="1" u="sng"/>
              <a:t>ALGORITHM</a:t>
            </a:r>
            <a:endParaRPr lang="en-US" sz="3600" b="1"/>
          </a:p>
        </p:txBody>
      </p:sp>
      <p:sp>
        <p:nvSpPr>
          <p:cNvPr id="932867" name="Rectangle 3"/>
          <p:cNvSpPr>
            <a:spLocks noGrp="1" noChangeArrowheads="1"/>
          </p:cNvSpPr>
          <p:nvPr>
            <p:ph idx="1"/>
          </p:nvPr>
        </p:nvSpPr>
        <p:spPr>
          <a:xfrm>
            <a:off x="533400" y="762000"/>
            <a:ext cx="8839200" cy="4114800"/>
          </a:xfrm>
        </p:spPr>
        <p:txBody>
          <a:bodyPr rtlCol="0">
            <a:normAutofit/>
          </a:bodyPr>
          <a:lstStyle/>
          <a:p>
            <a:pPr marL="274320" indent="-274320" eaLnBrk="1" fontAlgn="auto" hangingPunct="1">
              <a:spcAft>
                <a:spcPts val="0"/>
              </a:spcAft>
              <a:buClr>
                <a:schemeClr val="accent3"/>
              </a:buClr>
              <a:buFont typeface="Wingdings" pitchFamily="2" charset="2"/>
              <a:buNone/>
              <a:defRPr/>
            </a:pPr>
            <a:endParaRPr lang="en-US" sz="3600" dirty="0">
              <a:effectLst>
                <a:outerShdw blurRad="38100" dist="38100" dir="2700000" algn="tl">
                  <a:srgbClr val="000000"/>
                </a:outerShdw>
              </a:effectLst>
            </a:endParaRPr>
          </a:p>
          <a:p>
            <a:pPr marL="274320" indent="-274320" eaLnBrk="1" fontAlgn="auto" hangingPunct="1">
              <a:spcAft>
                <a:spcPts val="0"/>
              </a:spcAft>
              <a:buClr>
                <a:schemeClr val="accent3"/>
              </a:buClr>
              <a:buFont typeface="Wingdings" pitchFamily="2" charset="2"/>
              <a:buNone/>
              <a:defRPr/>
            </a:pPr>
            <a:r>
              <a:rPr lang="en-US" sz="4400" dirty="0"/>
              <a:t>        </a:t>
            </a:r>
          </a:p>
          <a:p>
            <a:pPr marL="274320" indent="-274320" eaLnBrk="1" fontAlgn="auto" hangingPunct="1">
              <a:spcAft>
                <a:spcPts val="0"/>
              </a:spcAft>
              <a:buClr>
                <a:schemeClr val="accent3"/>
              </a:buClr>
              <a:buFont typeface="Wingdings 2"/>
              <a:buChar char=""/>
              <a:defRPr/>
            </a:pPr>
            <a:r>
              <a:rPr lang="en-US" sz="5400" b="1" u="sng" dirty="0"/>
              <a:t>Pre-Menstrual </a:t>
            </a:r>
            <a:r>
              <a:rPr lang="en-US" sz="5400" b="1" u="sng" dirty="0" err="1"/>
              <a:t>Dysphoria</a:t>
            </a:r>
            <a:r>
              <a:rPr lang="en-US" sz="5400" dirty="0"/>
              <a:t>: </a:t>
            </a:r>
          </a:p>
          <a:p>
            <a:pPr marL="274320" indent="-274320" eaLnBrk="1" fontAlgn="auto" hangingPunct="1">
              <a:spcAft>
                <a:spcPts val="0"/>
              </a:spcAft>
              <a:buClr>
                <a:schemeClr val="accent3"/>
              </a:buClr>
              <a:buFont typeface="Wingdings" pitchFamily="2" charset="2"/>
              <a:buNone/>
              <a:defRPr/>
            </a:pPr>
            <a:r>
              <a:rPr lang="en-US" sz="5400" dirty="0"/>
              <a:t>                   SSRIs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46</a:t>
            </a:fld>
            <a:endParaRPr lang="en-US"/>
          </a:p>
        </p:txBody>
      </p:sp>
    </p:spTree>
    <p:extLst>
      <p:ext uri="{BB962C8B-B14F-4D97-AF65-F5344CB8AC3E}">
        <p14:creationId xmlns:p14="http://schemas.microsoft.com/office/powerpoint/2010/main" val="1015953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152400" y="228600"/>
            <a:ext cx="9144000" cy="1143000"/>
          </a:xfrm>
        </p:spPr>
        <p:txBody>
          <a:bodyPr/>
          <a:lstStyle/>
          <a:p>
            <a:pPr eaLnBrk="1" hangingPunct="1"/>
            <a:r>
              <a:rPr lang="en-US" sz="3600" b="1" u="sng"/>
              <a:t>ANTIDEPRESSANT</a:t>
            </a:r>
            <a:r>
              <a:rPr lang="en-US" sz="3600" b="1"/>
              <a:t> </a:t>
            </a:r>
            <a:r>
              <a:rPr lang="en-US" sz="3600" b="1" u="sng"/>
              <a:t>ALGORITHM</a:t>
            </a:r>
            <a:endParaRPr lang="en-US" sz="3600" b="1"/>
          </a:p>
        </p:txBody>
      </p:sp>
      <p:sp>
        <p:nvSpPr>
          <p:cNvPr id="933891" name="Rectangle 3"/>
          <p:cNvSpPr>
            <a:spLocks noGrp="1" noChangeArrowheads="1"/>
          </p:cNvSpPr>
          <p:nvPr>
            <p:ph idx="1"/>
          </p:nvPr>
        </p:nvSpPr>
        <p:spPr>
          <a:xfrm>
            <a:off x="609600" y="1676400"/>
            <a:ext cx="8534400" cy="5029200"/>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4300" b="1" u="sng" dirty="0"/>
              <a:t>Very Severe</a:t>
            </a:r>
            <a:r>
              <a:rPr lang="en-US" sz="4300" dirty="0"/>
              <a:t> and/or </a:t>
            </a:r>
            <a:r>
              <a:rPr lang="en-US" sz="4300" b="1" u="sng" dirty="0"/>
              <a:t>Recurrent</a:t>
            </a:r>
            <a:r>
              <a:rPr lang="en-US" sz="4300" dirty="0"/>
              <a:t>: </a:t>
            </a:r>
          </a:p>
          <a:p>
            <a:pPr marL="274320" indent="-274320" eaLnBrk="1" fontAlgn="auto" hangingPunct="1">
              <a:lnSpc>
                <a:spcPct val="90000"/>
              </a:lnSpc>
              <a:spcAft>
                <a:spcPts val="0"/>
              </a:spcAft>
              <a:buClr>
                <a:schemeClr val="accent3"/>
              </a:buClr>
              <a:buFont typeface="Wingdings" pitchFamily="2" charset="2"/>
              <a:buNone/>
              <a:defRPr/>
            </a:pPr>
            <a:r>
              <a:rPr lang="en-US" sz="4300" dirty="0"/>
              <a:t>      </a:t>
            </a:r>
            <a:r>
              <a:rPr lang="en-US" sz="4300" b="1" i="1" u="sng" dirty="0"/>
              <a:t>Dual Action</a:t>
            </a:r>
            <a:r>
              <a:rPr lang="en-US" sz="4300" dirty="0"/>
              <a:t>:</a:t>
            </a:r>
          </a:p>
          <a:p>
            <a:pPr marL="274320" indent="-274320" eaLnBrk="1" fontAlgn="auto" hangingPunct="1">
              <a:lnSpc>
                <a:spcPct val="90000"/>
              </a:lnSpc>
              <a:spcAft>
                <a:spcPts val="0"/>
              </a:spcAft>
              <a:buClr>
                <a:schemeClr val="accent3"/>
              </a:buClr>
              <a:buFont typeface="Wingdings" pitchFamily="2" charset="2"/>
              <a:buNone/>
              <a:defRPr/>
            </a:pPr>
            <a:r>
              <a:rPr lang="en-US" sz="4300" dirty="0"/>
              <a:t>       </a:t>
            </a:r>
            <a:r>
              <a:rPr lang="en-US" sz="4300" dirty="0" err="1"/>
              <a:t>Effexor</a:t>
            </a:r>
            <a:r>
              <a:rPr lang="en-US" sz="4300" dirty="0"/>
              <a:t>, </a:t>
            </a:r>
            <a:r>
              <a:rPr lang="en-US" sz="4300" dirty="0" err="1"/>
              <a:t>Pristiq</a:t>
            </a:r>
            <a:r>
              <a:rPr lang="en-US" sz="4300" dirty="0"/>
              <a:t>, </a:t>
            </a:r>
            <a:r>
              <a:rPr lang="en-US" sz="4300" dirty="0" err="1"/>
              <a:t>Cymbalta</a:t>
            </a:r>
            <a:r>
              <a:rPr lang="en-US" sz="4300" dirty="0"/>
              <a:t>, </a:t>
            </a:r>
          </a:p>
          <a:p>
            <a:pPr marL="274320" indent="-274320" eaLnBrk="1" fontAlgn="auto" hangingPunct="1">
              <a:lnSpc>
                <a:spcPct val="90000"/>
              </a:lnSpc>
              <a:spcAft>
                <a:spcPts val="0"/>
              </a:spcAft>
              <a:buClr>
                <a:schemeClr val="accent3"/>
              </a:buClr>
              <a:buFont typeface="Wingdings" pitchFamily="2" charset="2"/>
              <a:buNone/>
              <a:defRPr/>
            </a:pPr>
            <a:r>
              <a:rPr lang="en-US" sz="4300" dirty="0"/>
              <a:t>          Remeron, Wellbutrin,</a:t>
            </a:r>
          </a:p>
          <a:p>
            <a:pPr marL="274320" indent="-274320" eaLnBrk="1" fontAlgn="auto" hangingPunct="1">
              <a:lnSpc>
                <a:spcPct val="90000"/>
              </a:lnSpc>
              <a:spcAft>
                <a:spcPts val="0"/>
              </a:spcAft>
              <a:buClr>
                <a:schemeClr val="accent3"/>
              </a:buClr>
              <a:buFont typeface="Wingdings" pitchFamily="2" charset="2"/>
              <a:buNone/>
              <a:defRPr/>
            </a:pPr>
            <a:r>
              <a:rPr lang="en-US" sz="4300" dirty="0"/>
              <a:t>          Fetzima (?), Brintellix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47</a:t>
            </a:fld>
            <a:endParaRPr lang="en-US"/>
          </a:p>
        </p:txBody>
      </p:sp>
    </p:spTree>
    <p:extLst>
      <p:ext uri="{BB962C8B-B14F-4D97-AF65-F5344CB8AC3E}">
        <p14:creationId xmlns:p14="http://schemas.microsoft.com/office/powerpoint/2010/main" val="546579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1447800" y="6324600"/>
            <a:ext cx="1346200" cy="304800"/>
          </a:xfrm>
          <a:prstGeom prst="rect">
            <a:avLst/>
          </a:prstGeom>
          <a:noFill/>
          <a:ln w="12700">
            <a:noFill/>
            <a:miter lim="800000"/>
            <a:headEnd type="none" w="sm" len="sm"/>
            <a:tailEnd type="none" w="sm" len="sm"/>
          </a:ln>
        </p:spPr>
        <p:txBody>
          <a:bodyPr wrap="none" anchor="b">
            <a:spAutoFit/>
          </a:bodyPr>
          <a:lstStyle/>
          <a:p>
            <a:pPr algn="l">
              <a:spcBef>
                <a:spcPct val="50000"/>
              </a:spcBef>
            </a:pPr>
            <a:r>
              <a:rPr lang="en-US" sz="1400" b="1" i="0"/>
              <a:t>Metzner, 2000</a:t>
            </a:r>
          </a:p>
        </p:txBody>
      </p:sp>
      <p:sp>
        <p:nvSpPr>
          <p:cNvPr id="1028" name="Rectangle 3"/>
          <p:cNvSpPr>
            <a:spLocks noGrp="1" noChangeArrowheads="1"/>
          </p:cNvSpPr>
          <p:nvPr>
            <p:ph type="title"/>
          </p:nvPr>
        </p:nvSpPr>
        <p:spPr>
          <a:xfrm>
            <a:off x="533400" y="381000"/>
            <a:ext cx="7772400" cy="1143000"/>
          </a:xfrm>
        </p:spPr>
        <p:txBody>
          <a:bodyPr rtlCol="0">
            <a:normAutofit fontScale="90000"/>
          </a:bodyPr>
          <a:lstStyle/>
          <a:p>
            <a:pPr eaLnBrk="1" fontAlgn="auto" hangingPunct="1">
              <a:spcAft>
                <a:spcPts val="0"/>
              </a:spcAft>
              <a:defRPr/>
            </a:pPr>
            <a:r>
              <a:rPr lang="en-US" sz="4000" dirty="0"/>
              <a:t>Standard  vs. Targeted </a:t>
            </a:r>
            <a:r>
              <a:rPr lang="en-US" dirty="0"/>
              <a:t> Treatment</a:t>
            </a:r>
            <a:br>
              <a:rPr lang="en-US" dirty="0"/>
            </a:br>
            <a:r>
              <a:rPr lang="en-US" dirty="0"/>
              <a:t>% of Patients Improved </a:t>
            </a:r>
          </a:p>
        </p:txBody>
      </p:sp>
      <p:sp>
        <p:nvSpPr>
          <p:cNvPr id="1029" name="Rectangle 4"/>
          <p:cNvSpPr>
            <a:spLocks noGrp="1" noChangeArrowheads="1"/>
          </p:cNvSpPr>
          <p:nvPr>
            <p:ph type="body" sz="half" idx="1"/>
          </p:nvPr>
        </p:nvSpPr>
        <p:spPr>
          <a:xfrm flipV="1">
            <a:off x="0" y="6553200"/>
            <a:ext cx="228600" cy="76200"/>
          </a:xfrm>
        </p:spPr>
        <p:txBody>
          <a:bodyPr rtlCol="0">
            <a:normAutofit fontScale="25000" lnSpcReduction="20000"/>
          </a:bodyPr>
          <a:lstStyle/>
          <a:p>
            <a:pPr eaLnBrk="1" fontAlgn="auto" hangingPunct="1">
              <a:lnSpc>
                <a:spcPct val="90000"/>
              </a:lnSpc>
              <a:spcAft>
                <a:spcPts val="0"/>
              </a:spcAft>
              <a:defRPr/>
            </a:pPr>
            <a:r>
              <a:rPr lang="en-US"/>
              <a:t>Preliminary study of depressed patients sampled in outpatient private practice settingSTD: Standard Rx</a:t>
            </a:r>
          </a:p>
          <a:p>
            <a:pPr eaLnBrk="1" fontAlgn="auto" hangingPunct="1">
              <a:lnSpc>
                <a:spcPct val="90000"/>
              </a:lnSpc>
              <a:spcAft>
                <a:spcPts val="0"/>
              </a:spcAft>
              <a:defRPr/>
            </a:pPr>
            <a:r>
              <a:rPr lang="en-US"/>
              <a:t>TTD: Targeted : selective antidepressants only</a:t>
            </a:r>
          </a:p>
        </p:txBody>
      </p:sp>
      <p:graphicFrame>
        <p:nvGraphicFramePr>
          <p:cNvPr id="1026" name="Object 0"/>
          <p:cNvGraphicFramePr>
            <a:graphicFrameLocks noGrp="1" noChangeAspect="1"/>
          </p:cNvGraphicFramePr>
          <p:nvPr>
            <p:ph type="chart" sz="half" idx="2"/>
            <p:extLst>
              <p:ext uri="{D42A27DB-BD31-4B8C-83A1-F6EECF244321}">
                <p14:modId xmlns:p14="http://schemas.microsoft.com/office/powerpoint/2010/main" val="1065531848"/>
              </p:ext>
            </p:extLst>
          </p:nvPr>
        </p:nvGraphicFramePr>
        <p:xfrm>
          <a:off x="2438400" y="2057400"/>
          <a:ext cx="4403725" cy="4486275"/>
        </p:xfrm>
        <a:graphic>
          <a:graphicData uri="http://schemas.openxmlformats.org/presentationml/2006/ole">
            <mc:AlternateContent xmlns:mc="http://schemas.openxmlformats.org/markup-compatibility/2006">
              <mc:Choice xmlns:v="urn:schemas-microsoft-com:vml" Requires="v">
                <p:oleObj spid="_x0000_s1030" name="Chart" r:id="rId4" imgW="4038600" imgH="4114800" progId="MSGraph.Chart.8">
                  <p:embed followColorScheme="full"/>
                </p:oleObj>
              </mc:Choice>
              <mc:Fallback>
                <p:oleObj name="Chart" r:id="rId4" imgW="4038600" imgH="4114800" progId="MSGraph.Chart.8">
                  <p:embed followColorScheme="full"/>
                  <p:pic>
                    <p:nvPicPr>
                      <p:cNvPr id="0" name=""/>
                      <p:cNvPicPr>
                        <a:picLocks noGrp="1" noChangeAspect="1" noChangeArrowheads="1"/>
                      </p:cNvPicPr>
                      <p:nvPr/>
                    </p:nvPicPr>
                    <p:blipFill>
                      <a:blip r:embed="rId5"/>
                      <a:srcRect/>
                      <a:stretch>
                        <a:fillRect/>
                      </a:stretch>
                    </p:blipFill>
                    <p:spPr bwMode="auto">
                      <a:xfrm>
                        <a:off x="2438400" y="2057400"/>
                        <a:ext cx="4403725" cy="448627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 name="Slide Number Placeholder 5"/>
          <p:cNvSpPr>
            <a:spLocks noGrp="1"/>
          </p:cNvSpPr>
          <p:nvPr>
            <p:ph type="sldNum" sz="quarter" idx="12"/>
          </p:nvPr>
        </p:nvSpPr>
        <p:spPr/>
        <p:txBody>
          <a:bodyPr/>
          <a:lstStyle/>
          <a:p>
            <a:pPr>
              <a:defRPr/>
            </a:pPr>
            <a:fld id="{AC0E8048-D971-4426-B426-F0FF9D46AD18}" type="slidenum">
              <a:rPr lang="en-US" smtClean="0"/>
              <a:pPr>
                <a:defRPr/>
              </a:pPr>
              <a:t>48</a:t>
            </a:fld>
            <a:endParaRPr lang="en-US"/>
          </a:p>
        </p:txBody>
      </p:sp>
    </p:spTree>
    <p:extLst>
      <p:ext uri="{BB962C8B-B14F-4D97-AF65-F5344CB8AC3E}">
        <p14:creationId xmlns:p14="http://schemas.microsoft.com/office/powerpoint/2010/main" val="4053527472"/>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57200" y="609600"/>
            <a:ext cx="8229600" cy="1143000"/>
          </a:xfrm>
        </p:spPr>
        <p:txBody>
          <a:bodyPr>
            <a:noAutofit/>
          </a:bodyPr>
          <a:lstStyle/>
          <a:p>
            <a:pPr eaLnBrk="1" hangingPunct="1"/>
            <a:r>
              <a:rPr lang="en-US" sz="4800" b="1" dirty="0"/>
              <a:t>GUIDELINES for</a:t>
            </a:r>
            <a:br>
              <a:rPr lang="en-US" sz="4800" b="1" dirty="0"/>
            </a:br>
            <a:r>
              <a:rPr lang="en-US" sz="4800" b="1" dirty="0"/>
              <a:t>MEDICAL TREATMENT of</a:t>
            </a:r>
            <a:br>
              <a:rPr lang="en-US" sz="4800" b="1" dirty="0"/>
            </a:br>
            <a:r>
              <a:rPr lang="en-US" sz="4800" b="1" u="sng" dirty="0"/>
              <a:t>DYSTHYMIA</a:t>
            </a:r>
            <a:endParaRPr lang="en-US" sz="4800" b="1" dirty="0"/>
          </a:p>
        </p:txBody>
      </p:sp>
      <p:sp>
        <p:nvSpPr>
          <p:cNvPr id="708611" name="Rectangle 3"/>
          <p:cNvSpPr>
            <a:spLocks noGrp="1" noChangeArrowheads="1"/>
          </p:cNvSpPr>
          <p:nvPr>
            <p:ph idx="1"/>
          </p:nvPr>
        </p:nvSpPr>
        <p:spPr>
          <a:xfrm>
            <a:off x="914400" y="2590800"/>
            <a:ext cx="7772400" cy="4114800"/>
          </a:xfrm>
        </p:spPr>
        <p:txBody>
          <a:bodyPr/>
          <a:lstStyle/>
          <a:p>
            <a:pPr eaLnBrk="1" hangingPunct="1">
              <a:defRPr/>
            </a:pPr>
            <a:r>
              <a:rPr lang="en-US" sz="3600" b="1" dirty="0">
                <a:effectLst>
                  <a:outerShdw blurRad="38100" dist="38100" dir="2700000" algn="tl">
                    <a:srgbClr val="FFFFFF"/>
                  </a:outerShdw>
                </a:effectLst>
              </a:rPr>
              <a:t>IRRITABILITY: </a:t>
            </a:r>
            <a:r>
              <a:rPr lang="en-US" sz="3600" b="1" i="1" dirty="0">
                <a:effectLst>
                  <a:outerShdw blurRad="38100" dist="38100" dir="2700000" algn="tl">
                    <a:srgbClr val="FFFFFF"/>
                  </a:outerShdw>
                </a:effectLst>
              </a:rPr>
              <a:t>SSRIs</a:t>
            </a:r>
          </a:p>
          <a:p>
            <a:pPr eaLnBrk="1" hangingPunct="1">
              <a:defRPr/>
            </a:pPr>
            <a:r>
              <a:rPr lang="en-US" sz="3600" b="1" dirty="0">
                <a:effectLst>
                  <a:outerShdw blurRad="38100" dist="38100" dir="2700000" algn="tl">
                    <a:srgbClr val="FFFFFF"/>
                  </a:outerShdw>
                </a:effectLst>
              </a:rPr>
              <a:t>LOW ENERGY, APATHY, LOW-GRADE ANHEDONIA:  </a:t>
            </a:r>
            <a:r>
              <a:rPr lang="en-US" sz="3600" b="1" i="1" dirty="0">
                <a:effectLst>
                  <a:outerShdw blurRad="38100" dist="38100" dir="2700000" algn="tl">
                    <a:srgbClr val="FFFFFF"/>
                  </a:outerShdw>
                </a:effectLst>
              </a:rPr>
              <a:t>Wellbutrin</a:t>
            </a:r>
          </a:p>
          <a:p>
            <a:pPr eaLnBrk="1" hangingPunct="1">
              <a:defRPr/>
            </a:pPr>
            <a:endParaRPr lang="en-US" sz="3600" dirty="0">
              <a:effectLst>
                <a:outerShdw blurRad="38100" dist="38100" dir="2700000" algn="tl">
                  <a:srgbClr val="FFFFFF"/>
                </a:outerShdw>
              </a:effectLst>
            </a:endParaRPr>
          </a:p>
          <a:p>
            <a:pPr eaLnBrk="1" hangingPunct="1">
              <a:buFontTx/>
              <a:buNone/>
              <a:defRPr/>
            </a:pPr>
            <a:r>
              <a:rPr lang="en-US" sz="3600" dirty="0">
                <a:effectLst>
                  <a:outerShdw blurRad="38100" dist="38100" dir="2700000" algn="tl">
                    <a:srgbClr val="FFFFFF"/>
                  </a:outerShdw>
                </a:effectLst>
              </a:rPr>
              <a:t>                                  </a:t>
            </a:r>
            <a:r>
              <a:rPr lang="en-US" sz="2400" dirty="0">
                <a:effectLst>
                  <a:outerShdw blurRad="38100" dist="38100" dir="2700000" algn="tl">
                    <a:srgbClr val="FFFFFF"/>
                  </a:outerShdw>
                </a:effectLst>
              </a:rPr>
              <a:t>not based on empirical studies</a:t>
            </a:r>
            <a:endParaRPr lang="en-US" sz="3600" dirty="0">
              <a:effectLst>
                <a:outerShdw blurRad="38100" dist="38100" dir="2700000" algn="tl">
                  <a:srgbClr val="FFFFFF"/>
                </a:outerShdw>
              </a:effectLst>
            </a:endParaRPr>
          </a:p>
        </p:txBody>
      </p:sp>
    </p:spTree>
    <p:extLst>
      <p:ext uri="{BB962C8B-B14F-4D97-AF65-F5344CB8AC3E}">
        <p14:creationId xmlns:p14="http://schemas.microsoft.com/office/powerpoint/2010/main" val="31211635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p:txBody>
          <a:bodyPr>
            <a:normAutofit fontScale="90000"/>
          </a:bodyPr>
          <a:lstStyle/>
          <a:p>
            <a:pPr eaLnBrk="1" hangingPunct="1"/>
            <a:r>
              <a:rPr lang="en-US"/>
              <a:t>Additional Considerations</a:t>
            </a:r>
            <a:br>
              <a:rPr lang="en-US"/>
            </a:br>
            <a:r>
              <a:rPr lang="en-US" u="sng"/>
              <a:t>in Medication Choices</a:t>
            </a:r>
          </a:p>
        </p:txBody>
      </p:sp>
      <p:sp>
        <p:nvSpPr>
          <p:cNvPr id="709635" name="Rectangle 3"/>
          <p:cNvSpPr>
            <a:spLocks noGrp="1" noChangeArrowheads="1"/>
          </p:cNvSpPr>
          <p:nvPr>
            <p:ph idx="1"/>
          </p:nvPr>
        </p:nvSpPr>
        <p:spPr>
          <a:xfrm>
            <a:off x="1905000" y="2286000"/>
            <a:ext cx="7772400" cy="4114800"/>
          </a:xfrm>
        </p:spPr>
        <p:txBody>
          <a:bodyPr/>
          <a:lstStyle/>
          <a:p>
            <a:pPr eaLnBrk="1" hangingPunct="1">
              <a:defRPr/>
            </a:pPr>
            <a:r>
              <a:rPr lang="en-US" sz="4400" b="1" dirty="0"/>
              <a:t>Side Effects</a:t>
            </a:r>
          </a:p>
          <a:p>
            <a:pPr eaLnBrk="1" hangingPunct="1">
              <a:defRPr/>
            </a:pPr>
            <a:r>
              <a:rPr lang="en-US" sz="4400" b="1" dirty="0"/>
              <a:t>Patient Preferences</a:t>
            </a:r>
          </a:p>
          <a:p>
            <a:pPr eaLnBrk="1" hangingPunct="1">
              <a:defRPr/>
            </a:pPr>
            <a:r>
              <a:rPr lang="en-US" sz="4400" b="1" dirty="0"/>
              <a:t>Pharmacokinetics</a:t>
            </a:r>
          </a:p>
        </p:txBody>
      </p:sp>
    </p:spTree>
    <p:extLst>
      <p:ext uri="{BB962C8B-B14F-4D97-AF65-F5344CB8AC3E}">
        <p14:creationId xmlns:p14="http://schemas.microsoft.com/office/powerpoint/2010/main" val="28186117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685800" y="304800"/>
            <a:ext cx="7772400" cy="1143000"/>
          </a:xfrm>
        </p:spPr>
        <p:txBody>
          <a:bodyPr/>
          <a:lstStyle/>
          <a:p>
            <a:pPr eaLnBrk="1" hangingPunct="1"/>
            <a:r>
              <a:rPr lang="en-US" b="1" u="sng" dirty="0"/>
              <a:t>PHASES OF TREATMENT</a:t>
            </a:r>
          </a:p>
        </p:txBody>
      </p:sp>
      <p:sp>
        <p:nvSpPr>
          <p:cNvPr id="710659" name="Rectangle 3"/>
          <p:cNvSpPr>
            <a:spLocks noGrp="1" noChangeArrowheads="1"/>
          </p:cNvSpPr>
          <p:nvPr>
            <p:ph idx="1"/>
          </p:nvPr>
        </p:nvSpPr>
        <p:spPr>
          <a:xfrm>
            <a:off x="533400" y="1981200"/>
            <a:ext cx="8077200" cy="4876800"/>
          </a:xfrm>
        </p:spPr>
        <p:txBody>
          <a:bodyPr>
            <a:normAutofit fontScale="92500" lnSpcReduction="10000"/>
          </a:bodyPr>
          <a:lstStyle/>
          <a:p>
            <a:pPr eaLnBrk="1" hangingPunct="1">
              <a:lnSpc>
                <a:spcPct val="90000"/>
              </a:lnSpc>
              <a:defRPr/>
            </a:pPr>
            <a:r>
              <a:rPr lang="en-US" sz="4300" b="1" u="sng" dirty="0"/>
              <a:t>ACUTE</a:t>
            </a:r>
            <a:r>
              <a:rPr lang="en-US" sz="4300" dirty="0"/>
              <a:t>: Until Asymptomatic</a:t>
            </a:r>
          </a:p>
          <a:p>
            <a:pPr eaLnBrk="1" hangingPunct="1">
              <a:lnSpc>
                <a:spcPct val="90000"/>
              </a:lnSpc>
              <a:defRPr/>
            </a:pPr>
            <a:r>
              <a:rPr lang="en-US" sz="4300" b="1" u="sng" dirty="0"/>
              <a:t>CONTINUATION</a:t>
            </a:r>
            <a:r>
              <a:rPr lang="en-US" sz="4300" dirty="0"/>
              <a:t>: 6  months @     </a:t>
            </a:r>
          </a:p>
          <a:p>
            <a:pPr eaLnBrk="1" hangingPunct="1">
              <a:lnSpc>
                <a:spcPct val="90000"/>
              </a:lnSpc>
              <a:buFontTx/>
              <a:buNone/>
              <a:defRPr/>
            </a:pPr>
            <a:r>
              <a:rPr lang="en-US" sz="4300" dirty="0"/>
              <a:t>          Same Dose                                        </a:t>
            </a:r>
          </a:p>
          <a:p>
            <a:pPr eaLnBrk="1" hangingPunct="1">
              <a:lnSpc>
                <a:spcPct val="90000"/>
              </a:lnSpc>
              <a:defRPr/>
            </a:pPr>
            <a:r>
              <a:rPr lang="en-US" sz="4300" b="1" u="sng" dirty="0"/>
              <a:t>MAINTENANCE</a:t>
            </a:r>
            <a:r>
              <a:rPr lang="en-US" sz="4300" dirty="0"/>
              <a:t>: Third Episode: </a:t>
            </a:r>
          </a:p>
          <a:p>
            <a:pPr eaLnBrk="1" hangingPunct="1">
              <a:lnSpc>
                <a:spcPct val="90000"/>
              </a:lnSpc>
              <a:buFontTx/>
              <a:buNone/>
              <a:defRPr/>
            </a:pPr>
            <a:r>
              <a:rPr lang="en-US" sz="4300" dirty="0"/>
              <a:t>          Lifetime Treatment</a:t>
            </a:r>
          </a:p>
          <a:p>
            <a:pPr eaLnBrk="1" hangingPunct="1">
              <a:lnSpc>
                <a:spcPct val="90000"/>
              </a:lnSpc>
              <a:buFontTx/>
              <a:buNone/>
              <a:defRPr/>
            </a:pPr>
            <a:endParaRPr lang="en-US" dirty="0">
              <a:effectLst>
                <a:outerShdw blurRad="38100" dist="38100" dir="2700000" algn="tl">
                  <a:srgbClr val="FFFFFF"/>
                </a:outerShdw>
              </a:effectLst>
            </a:endParaRPr>
          </a:p>
          <a:p>
            <a:pPr eaLnBrk="1" hangingPunct="1">
              <a:lnSpc>
                <a:spcPct val="90000"/>
              </a:lnSpc>
              <a:buFontTx/>
              <a:buNone/>
              <a:defRPr/>
            </a:pPr>
            <a:endParaRPr lang="en-US" dirty="0">
              <a:effectLst>
                <a:outerShdw blurRad="38100" dist="38100" dir="2700000" algn="tl">
                  <a:srgbClr val="FFFFFF"/>
                </a:outerShdw>
              </a:effectLst>
            </a:endParaRPr>
          </a:p>
          <a:p>
            <a:pPr algn="ctr" eaLnBrk="1" hangingPunct="1">
              <a:lnSpc>
                <a:spcPct val="90000"/>
              </a:lnSpc>
              <a:buFontTx/>
              <a:buNone/>
              <a:defRPr/>
            </a:pPr>
            <a:endParaRPr lang="en-US" dirty="0">
              <a:effectLst>
                <a:outerShdw blurRad="38100" dist="38100" dir="2700000" algn="tl">
                  <a:srgbClr val="FFFFFF"/>
                </a:outerShdw>
              </a:effectLst>
            </a:endParaRPr>
          </a:p>
          <a:p>
            <a:pPr eaLnBrk="1" hangingPunct="1">
              <a:lnSpc>
                <a:spcPct val="90000"/>
              </a:lnSpc>
              <a:buFontTx/>
              <a:buNone/>
              <a:defRPr/>
            </a:pPr>
            <a:r>
              <a:rPr lang="en-US" u="sng" dirty="0">
                <a:effectLst>
                  <a:outerShdw blurRad="38100" dist="38100" dir="2700000" algn="tl">
                    <a:srgbClr val="FFFFFF"/>
                  </a:outerShdw>
                </a:effectLst>
              </a:rPr>
              <a:t>           </a:t>
            </a:r>
            <a:r>
              <a:rPr lang="en-US" dirty="0">
                <a:effectLst>
                  <a:outerShdw blurRad="38100" dist="38100" dir="2700000" algn="tl">
                    <a:srgbClr val="FFFFFF"/>
                  </a:outerShdw>
                </a:effectLst>
              </a:rPr>
              <a:t>    </a:t>
            </a:r>
            <a:endParaRPr lang="en-US" u="sng" dirty="0">
              <a:effectLst>
                <a:outerShdw blurRad="38100" dist="38100" dir="2700000" algn="tl">
                  <a:srgbClr val="FFFFFF"/>
                </a:outerShdw>
              </a:effectLst>
            </a:endParaRPr>
          </a:p>
        </p:txBody>
      </p:sp>
    </p:spTree>
    <p:extLst>
      <p:ext uri="{BB962C8B-B14F-4D97-AF65-F5344CB8AC3E}">
        <p14:creationId xmlns:p14="http://schemas.microsoft.com/office/powerpoint/2010/main" val="1324968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p:txBody>
          <a:bodyPr>
            <a:normAutofit fontScale="90000"/>
          </a:bodyPr>
          <a:lstStyle/>
          <a:p>
            <a:r>
              <a:rPr lang="en-US" sz="5400" b="1">
                <a:solidFill>
                  <a:srgbClr val="002060"/>
                </a:solidFill>
              </a:rPr>
              <a:t>Continuation Phase</a:t>
            </a:r>
            <a:br>
              <a:rPr lang="en-US" sz="5400" b="1">
                <a:solidFill>
                  <a:srgbClr val="002060"/>
                </a:solidFill>
              </a:rPr>
            </a:br>
            <a:r>
              <a:rPr lang="en-US" sz="5400" b="1" u="sng">
                <a:solidFill>
                  <a:srgbClr val="002060"/>
                </a:solidFill>
              </a:rPr>
              <a:t>of Treatment</a:t>
            </a:r>
          </a:p>
        </p:txBody>
      </p:sp>
      <p:sp>
        <p:nvSpPr>
          <p:cNvPr id="183299" name="Content Placeholder 2"/>
          <p:cNvSpPr>
            <a:spLocks noGrp="1"/>
          </p:cNvSpPr>
          <p:nvPr>
            <p:ph idx="1"/>
          </p:nvPr>
        </p:nvSpPr>
        <p:spPr>
          <a:xfrm>
            <a:off x="609600" y="2133600"/>
            <a:ext cx="8229600" cy="4525963"/>
          </a:xfrm>
        </p:spPr>
        <p:txBody>
          <a:bodyPr/>
          <a:lstStyle/>
          <a:p>
            <a:r>
              <a:rPr lang="en-US" sz="4000"/>
              <a:t>Minimum of six months…</a:t>
            </a:r>
            <a:r>
              <a:rPr lang="en-US" sz="4000">
                <a:solidFill>
                  <a:srgbClr val="FF0000"/>
                </a:solidFill>
              </a:rPr>
              <a:t>same dose</a:t>
            </a:r>
          </a:p>
          <a:p>
            <a:r>
              <a:rPr lang="en-US" sz="4000"/>
              <a:t>Patient-initiated discontinuation</a:t>
            </a:r>
          </a:p>
          <a:p>
            <a:r>
              <a:rPr lang="en-US" sz="4000"/>
              <a:t>High rates of acute relapse</a:t>
            </a:r>
          </a:p>
          <a:p>
            <a:r>
              <a:rPr lang="en-US" sz="4000"/>
              <a:t>Serotonin and emotional blunting</a:t>
            </a:r>
          </a:p>
          <a:p>
            <a:r>
              <a:rPr lang="en-US" sz="4000"/>
              <a:t>Dampens dopamine</a:t>
            </a:r>
          </a:p>
          <a:p>
            <a:pPr>
              <a:buFont typeface="Arial" pitchFamily="34" charset="0"/>
              <a:buNone/>
            </a:pPr>
            <a:endParaRPr lang="en-US"/>
          </a:p>
        </p:txBody>
      </p:sp>
    </p:spTree>
    <p:extLst>
      <p:ext uri="{BB962C8B-B14F-4D97-AF65-F5344CB8AC3E}">
        <p14:creationId xmlns:p14="http://schemas.microsoft.com/office/powerpoint/2010/main" val="1240803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6450" name="Rectangle 2"/>
          <p:cNvSpPr>
            <a:spLocks noGrp="1" noChangeArrowheads="1"/>
          </p:cNvSpPr>
          <p:nvPr>
            <p:ph type="title"/>
          </p:nvPr>
        </p:nvSpPr>
        <p:spPr>
          <a:xfrm>
            <a:off x="228600" y="609600"/>
            <a:ext cx="8686800" cy="1143000"/>
          </a:xfrm>
        </p:spPr>
        <p:txBody>
          <a:bodyPr>
            <a:normAutofit fontScale="90000"/>
          </a:bodyPr>
          <a:lstStyle/>
          <a:p>
            <a:pPr eaLnBrk="1" hangingPunct="1">
              <a:defRPr/>
            </a:pPr>
            <a:r>
              <a:rPr lang="en-US" b="1" dirty="0"/>
              <a:t>Antidepressant </a:t>
            </a:r>
            <a:br>
              <a:rPr lang="en-US" b="1" dirty="0"/>
            </a:br>
            <a:r>
              <a:rPr lang="en-US" b="1" u="sng" dirty="0"/>
              <a:t>Discontinuation Syndromes</a:t>
            </a:r>
          </a:p>
        </p:txBody>
      </p:sp>
      <p:sp>
        <p:nvSpPr>
          <p:cNvPr id="1256451" name="Rectangle 3"/>
          <p:cNvSpPr>
            <a:spLocks noGrp="1" noChangeArrowheads="1"/>
          </p:cNvSpPr>
          <p:nvPr>
            <p:ph idx="1"/>
          </p:nvPr>
        </p:nvSpPr>
        <p:spPr>
          <a:xfrm>
            <a:off x="1371600" y="2286000"/>
            <a:ext cx="7772400" cy="4114800"/>
          </a:xfrm>
        </p:spPr>
        <p:txBody>
          <a:bodyPr/>
          <a:lstStyle/>
          <a:p>
            <a:pPr eaLnBrk="1" hangingPunct="1">
              <a:lnSpc>
                <a:spcPct val="90000"/>
              </a:lnSpc>
              <a:defRPr/>
            </a:pPr>
            <a:r>
              <a:rPr lang="en-US" sz="4000" b="1" dirty="0"/>
              <a:t>Symptoms: nausea, dizziness, </a:t>
            </a:r>
          </a:p>
          <a:p>
            <a:pPr eaLnBrk="1" hangingPunct="1">
              <a:lnSpc>
                <a:spcPct val="90000"/>
              </a:lnSpc>
              <a:buFontTx/>
              <a:buNone/>
              <a:defRPr/>
            </a:pPr>
            <a:r>
              <a:rPr lang="en-US" sz="4000" b="1" dirty="0"/>
              <a:t>     malaise, electric shock-like </a:t>
            </a:r>
          </a:p>
          <a:p>
            <a:pPr eaLnBrk="1" hangingPunct="1">
              <a:lnSpc>
                <a:spcPct val="90000"/>
              </a:lnSpc>
              <a:buFontTx/>
              <a:buNone/>
              <a:defRPr/>
            </a:pPr>
            <a:r>
              <a:rPr lang="en-US" sz="4000" b="1" dirty="0"/>
              <a:t>       sensations</a:t>
            </a:r>
          </a:p>
          <a:p>
            <a:pPr eaLnBrk="1" hangingPunct="1">
              <a:lnSpc>
                <a:spcPct val="90000"/>
              </a:lnSpc>
              <a:defRPr/>
            </a:pPr>
            <a:r>
              <a:rPr lang="en-US" sz="4000" b="1" dirty="0"/>
              <a:t>Most likely:</a:t>
            </a:r>
          </a:p>
          <a:p>
            <a:pPr eaLnBrk="1" hangingPunct="1">
              <a:lnSpc>
                <a:spcPct val="90000"/>
              </a:lnSpc>
              <a:buFontTx/>
              <a:buNone/>
              <a:defRPr/>
            </a:pPr>
            <a:r>
              <a:rPr lang="en-US" sz="4000" b="1" dirty="0"/>
              <a:t>     Paxil, </a:t>
            </a:r>
            <a:r>
              <a:rPr lang="en-US" sz="4000" b="1" dirty="0" err="1"/>
              <a:t>Effexor</a:t>
            </a:r>
            <a:r>
              <a:rPr lang="en-US" sz="4000" b="1" dirty="0"/>
              <a:t>, </a:t>
            </a:r>
            <a:r>
              <a:rPr lang="en-US" sz="4000" b="1" dirty="0" err="1"/>
              <a:t>Cymbalta</a:t>
            </a:r>
            <a:r>
              <a:rPr lang="en-US" sz="4000" b="1" dirty="0"/>
              <a:t>, </a:t>
            </a:r>
            <a:r>
              <a:rPr lang="en-US" sz="4000" b="1" dirty="0" err="1"/>
              <a:t>Pristiq</a:t>
            </a:r>
            <a:endParaRPr lang="en-US" sz="4000" b="1" dirty="0"/>
          </a:p>
          <a:p>
            <a:pPr eaLnBrk="1" hangingPunct="1">
              <a:lnSpc>
                <a:spcPct val="90000"/>
              </a:lnSpc>
              <a:defRPr/>
            </a:pPr>
            <a:r>
              <a:rPr lang="en-US" sz="4000" b="1" dirty="0"/>
              <a:t>Least likely: Prozac</a:t>
            </a:r>
          </a:p>
        </p:txBody>
      </p:sp>
    </p:spTree>
    <p:extLst>
      <p:ext uri="{BB962C8B-B14F-4D97-AF65-F5344CB8AC3E}">
        <p14:creationId xmlns:p14="http://schemas.microsoft.com/office/powerpoint/2010/main" val="7250765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914400"/>
            <a:ext cx="8229600" cy="1143000"/>
          </a:xfrm>
        </p:spPr>
        <p:txBody>
          <a:bodyPr rtlCol="0">
            <a:normAutofit fontScale="90000"/>
          </a:bodyPr>
          <a:lstStyle/>
          <a:p>
            <a:pPr eaLnBrk="1" fontAlgn="auto" hangingPunct="1">
              <a:spcAft>
                <a:spcPts val="0"/>
              </a:spcAft>
              <a:defRPr/>
            </a:pPr>
            <a:r>
              <a:rPr lang="en-US" sz="6000" b="1" dirty="0"/>
              <a:t>Maintenance Phase</a:t>
            </a:r>
            <a:br>
              <a:rPr lang="en-US" sz="4800" b="1" dirty="0"/>
            </a:br>
            <a:r>
              <a:rPr lang="en-US" sz="4800" b="1" dirty="0"/>
              <a:t>Using antidepressants to</a:t>
            </a:r>
            <a:br>
              <a:rPr lang="en-US" sz="4800" b="1" dirty="0"/>
            </a:br>
            <a:r>
              <a:rPr lang="en-US" sz="4800" b="1" dirty="0"/>
              <a:t>Avoid Recurrence</a:t>
            </a:r>
            <a:br>
              <a:rPr lang="en-US" sz="3200" dirty="0"/>
            </a:br>
            <a:r>
              <a:rPr lang="en-US" sz="3200" dirty="0"/>
              <a:t>John Davis (1992); Bipolar Network (2010)</a:t>
            </a:r>
            <a:r>
              <a:rPr lang="en-US" sz="4800" b="1" dirty="0"/>
              <a:t> </a:t>
            </a:r>
          </a:p>
        </p:txBody>
      </p:sp>
      <p:sp>
        <p:nvSpPr>
          <p:cNvPr id="351235" name="Content Placeholder 2"/>
          <p:cNvSpPr>
            <a:spLocks noGrp="1"/>
          </p:cNvSpPr>
          <p:nvPr>
            <p:ph idx="1"/>
          </p:nvPr>
        </p:nvSpPr>
        <p:spPr>
          <a:xfrm>
            <a:off x="381000" y="3505200"/>
            <a:ext cx="8534400" cy="4114800"/>
          </a:xfrm>
        </p:spPr>
        <p:txBody>
          <a:bodyPr/>
          <a:lstStyle/>
          <a:p>
            <a:pPr eaLnBrk="1" hangingPunct="1"/>
            <a:r>
              <a:rPr lang="en-US" sz="4400"/>
              <a:t>Chronic treatment antidepressants</a:t>
            </a:r>
          </a:p>
          <a:p>
            <a:pPr eaLnBrk="1" hangingPunct="1">
              <a:buFontTx/>
              <a:buNone/>
            </a:pPr>
            <a:r>
              <a:rPr lang="en-US" sz="4400"/>
              <a:t>        50-70% of patients benefit</a:t>
            </a:r>
          </a:p>
          <a:p>
            <a:pPr eaLnBrk="1" hangingPunct="1"/>
            <a:endParaRPr lang="en-US"/>
          </a:p>
        </p:txBody>
      </p:sp>
    </p:spTree>
    <p:extLst>
      <p:ext uri="{BB962C8B-B14F-4D97-AF65-F5344CB8AC3E}">
        <p14:creationId xmlns:p14="http://schemas.microsoft.com/office/powerpoint/2010/main" val="16525802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xfrm>
            <a:off x="762000" y="228600"/>
            <a:ext cx="7772400" cy="1143000"/>
          </a:xfrm>
        </p:spPr>
        <p:txBody>
          <a:bodyPr/>
          <a:lstStyle/>
          <a:p>
            <a:pPr eaLnBrk="1" hangingPunct="1"/>
            <a:r>
              <a:rPr lang="en-US" sz="5400" b="1" u="sng"/>
              <a:t>ADEQUATE TRIAL</a:t>
            </a:r>
          </a:p>
        </p:txBody>
      </p:sp>
      <p:sp>
        <p:nvSpPr>
          <p:cNvPr id="712707" name="Rectangle 3"/>
          <p:cNvSpPr>
            <a:spLocks noGrp="1" noChangeArrowheads="1"/>
          </p:cNvSpPr>
          <p:nvPr>
            <p:ph idx="1"/>
          </p:nvPr>
        </p:nvSpPr>
        <p:spPr>
          <a:xfrm>
            <a:off x="1752600" y="1752600"/>
            <a:ext cx="7772400" cy="4114800"/>
          </a:xfrm>
        </p:spPr>
        <p:txBody>
          <a:bodyPr/>
          <a:lstStyle/>
          <a:p>
            <a:pPr eaLnBrk="1" hangingPunct="1">
              <a:defRPr/>
            </a:pPr>
            <a:r>
              <a:rPr lang="en-US" sz="4800">
                <a:effectLst>
                  <a:outerShdw blurRad="38100" dist="38100" dir="2700000" algn="tl">
                    <a:srgbClr val="FFFFFF"/>
                  </a:outerShdw>
                </a:effectLst>
              </a:rPr>
              <a:t>DOSE</a:t>
            </a:r>
          </a:p>
          <a:p>
            <a:pPr eaLnBrk="1" hangingPunct="1">
              <a:defRPr/>
            </a:pPr>
            <a:r>
              <a:rPr lang="en-US" sz="4800">
                <a:effectLst>
                  <a:outerShdw blurRad="38100" dist="38100" dir="2700000" algn="tl">
                    <a:srgbClr val="FFFFFF"/>
                  </a:outerShdw>
                </a:effectLst>
              </a:rPr>
              <a:t>COMPLIANCE</a:t>
            </a:r>
          </a:p>
          <a:p>
            <a:pPr eaLnBrk="1" hangingPunct="1">
              <a:defRPr/>
            </a:pPr>
            <a:r>
              <a:rPr lang="en-US" sz="4800">
                <a:effectLst>
                  <a:outerShdw blurRad="38100" dist="38100" dir="2700000" algn="tl">
                    <a:srgbClr val="FFFFFF"/>
                  </a:outerShdw>
                </a:effectLst>
              </a:rPr>
              <a:t>TIME</a:t>
            </a:r>
          </a:p>
          <a:p>
            <a:pPr eaLnBrk="1" hangingPunct="1">
              <a:defRPr/>
            </a:pPr>
            <a:r>
              <a:rPr lang="en-US" sz="4800">
                <a:effectLst>
                  <a:outerShdw blurRad="38100" dist="38100" dir="2700000" algn="tl">
                    <a:srgbClr val="FFFFFF"/>
                  </a:outerShdw>
                </a:effectLst>
              </a:rPr>
              <a:t>BLOOD LEVELS</a:t>
            </a:r>
          </a:p>
        </p:txBody>
      </p:sp>
    </p:spTree>
    <p:extLst>
      <p:ext uri="{BB962C8B-B14F-4D97-AF65-F5344CB8AC3E}">
        <p14:creationId xmlns:p14="http://schemas.microsoft.com/office/powerpoint/2010/main" val="60873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12707">
                                            <p:txEl>
                                              <p:pRg st="0" end="0"/>
                                            </p:txEl>
                                          </p:spTgt>
                                        </p:tgtEl>
                                        <p:attrNameLst>
                                          <p:attrName>style.visibility</p:attrName>
                                        </p:attrNameLst>
                                      </p:cBhvr>
                                      <p:to>
                                        <p:strVal val="visible"/>
                                      </p:to>
                                    </p:set>
                                    <p:animEffect transition="in" filter="box(out)">
                                      <p:cBhvr>
                                        <p:cTn id="7" dur="500"/>
                                        <p:tgtEl>
                                          <p:spTgt spid="71270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712707">
                                            <p:txEl>
                                              <p:pRg st="1" end="1"/>
                                            </p:txEl>
                                          </p:spTgt>
                                        </p:tgtEl>
                                        <p:attrNameLst>
                                          <p:attrName>style.visibility</p:attrName>
                                        </p:attrNameLst>
                                      </p:cBhvr>
                                      <p:to>
                                        <p:strVal val="visible"/>
                                      </p:to>
                                    </p:set>
                                    <p:animEffect transition="in" filter="box(out)">
                                      <p:cBhvr>
                                        <p:cTn id="12" dur="500"/>
                                        <p:tgtEl>
                                          <p:spTgt spid="71270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712707">
                                            <p:txEl>
                                              <p:pRg st="2" end="2"/>
                                            </p:txEl>
                                          </p:spTgt>
                                        </p:tgtEl>
                                        <p:attrNameLst>
                                          <p:attrName>style.visibility</p:attrName>
                                        </p:attrNameLst>
                                      </p:cBhvr>
                                      <p:to>
                                        <p:strVal val="visible"/>
                                      </p:to>
                                    </p:set>
                                    <p:animEffect transition="in" filter="box(out)">
                                      <p:cBhvr>
                                        <p:cTn id="17" dur="500"/>
                                        <p:tgtEl>
                                          <p:spTgt spid="71270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12707">
                                            <p:txEl>
                                              <p:pRg st="3" end="3"/>
                                            </p:txEl>
                                          </p:spTgt>
                                        </p:tgtEl>
                                        <p:attrNameLst>
                                          <p:attrName>style.visibility</p:attrName>
                                        </p:attrNameLst>
                                      </p:cBhvr>
                                      <p:to>
                                        <p:strVal val="visible"/>
                                      </p:to>
                                    </p:set>
                                    <p:animEffect transition="in" filter="box(out)">
                                      <p:cBhvr>
                                        <p:cTn id="22" dur="500"/>
                                        <p:tgtEl>
                                          <p:spTgt spid="71270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707"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u="sng" dirty="0"/>
              <a:t>Response</a:t>
            </a:r>
          </a:p>
        </p:txBody>
      </p:sp>
      <p:sp>
        <p:nvSpPr>
          <p:cNvPr id="3" name="Content Placeholder 2"/>
          <p:cNvSpPr>
            <a:spLocks noGrp="1"/>
          </p:cNvSpPr>
          <p:nvPr>
            <p:ph idx="1"/>
          </p:nvPr>
        </p:nvSpPr>
        <p:spPr>
          <a:xfrm>
            <a:off x="2438400" y="1752600"/>
            <a:ext cx="8229600" cy="4525963"/>
          </a:xfrm>
        </p:spPr>
        <p:txBody>
          <a:bodyPr>
            <a:normAutofit/>
          </a:bodyPr>
          <a:lstStyle/>
          <a:p>
            <a:r>
              <a:rPr lang="en-US" sz="5400" dirty="0"/>
              <a:t>Remission</a:t>
            </a:r>
          </a:p>
          <a:p>
            <a:r>
              <a:rPr lang="en-US" sz="5400" dirty="0"/>
              <a:t>Partial  25-50%</a:t>
            </a:r>
          </a:p>
          <a:p>
            <a:r>
              <a:rPr lang="en-US" sz="5400" dirty="0"/>
              <a:t>Poor  0-25%</a:t>
            </a:r>
          </a:p>
        </p:txBody>
      </p:sp>
    </p:spTree>
    <p:extLst>
      <p:ext uri="{BB962C8B-B14F-4D97-AF65-F5344CB8AC3E}">
        <p14:creationId xmlns:p14="http://schemas.microsoft.com/office/powerpoint/2010/main" val="39679285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5400">
                <a:effectLst>
                  <a:outerShdw blurRad="38100" dist="38100" dir="2700000" algn="tl">
                    <a:srgbClr val="FFFFFF"/>
                  </a:outerShdw>
                </a:effectLst>
              </a:rPr>
              <a:t>Overview: Options for </a:t>
            </a:r>
            <a:br>
              <a:rPr lang="en-US" sz="5400">
                <a:effectLst>
                  <a:outerShdw blurRad="38100" dist="38100" dir="2700000" algn="tl">
                    <a:srgbClr val="FFFFFF"/>
                  </a:outerShdw>
                </a:effectLst>
              </a:rPr>
            </a:br>
            <a:r>
              <a:rPr lang="en-US" sz="5400" u="sng">
                <a:effectLst>
                  <a:outerShdw blurRad="38100" dist="38100" dir="2700000" algn="tl">
                    <a:srgbClr val="FFFFFF"/>
                  </a:outerShdw>
                </a:effectLst>
              </a:rPr>
              <a:t>Inadequate Response</a:t>
            </a:r>
          </a:p>
        </p:txBody>
      </p:sp>
      <p:sp>
        <p:nvSpPr>
          <p:cNvPr id="762883" name="Rectangle 3"/>
          <p:cNvSpPr>
            <a:spLocks noGrp="1" noChangeArrowheads="1"/>
          </p:cNvSpPr>
          <p:nvPr>
            <p:ph idx="1"/>
          </p:nvPr>
        </p:nvSpPr>
        <p:spPr>
          <a:xfrm>
            <a:off x="1371600" y="23622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b="1" dirty="0"/>
              <a:t>Optimization</a:t>
            </a:r>
          </a:p>
          <a:p>
            <a:pPr marL="274320" indent="-274320" eaLnBrk="1" fontAlgn="auto" hangingPunct="1">
              <a:spcAft>
                <a:spcPts val="0"/>
              </a:spcAft>
              <a:buClr>
                <a:schemeClr val="accent3"/>
              </a:buClr>
              <a:buFont typeface="Wingdings 2"/>
              <a:buChar char=""/>
              <a:defRPr/>
            </a:pPr>
            <a:r>
              <a:rPr lang="en-US" sz="4400" b="1" dirty="0"/>
              <a:t>Augmenting</a:t>
            </a:r>
          </a:p>
          <a:p>
            <a:pPr marL="274320" indent="-274320" eaLnBrk="1" fontAlgn="auto" hangingPunct="1">
              <a:spcAft>
                <a:spcPts val="0"/>
              </a:spcAft>
              <a:buClr>
                <a:schemeClr val="accent3"/>
              </a:buClr>
              <a:buFont typeface="Wingdings" pitchFamily="2" charset="2"/>
              <a:buNone/>
              <a:defRPr/>
            </a:pPr>
            <a:r>
              <a:rPr lang="en-US" sz="4400" b="1" dirty="0"/>
              <a:t>    &gt; Combination Treatments</a:t>
            </a:r>
          </a:p>
          <a:p>
            <a:pPr marL="274320" indent="-274320" eaLnBrk="1" fontAlgn="auto" hangingPunct="1">
              <a:spcAft>
                <a:spcPts val="0"/>
              </a:spcAft>
              <a:buClr>
                <a:schemeClr val="accent3"/>
              </a:buClr>
              <a:buFont typeface="Wingdings 2"/>
              <a:buChar char=""/>
              <a:defRPr/>
            </a:pPr>
            <a:r>
              <a:rPr lang="en-US" sz="4400" b="1" dirty="0"/>
              <a:t>Switching Drug Classes</a:t>
            </a:r>
          </a:p>
        </p:txBody>
      </p:sp>
    </p:spTree>
    <p:extLst>
      <p:ext uri="{BB962C8B-B14F-4D97-AF65-F5344CB8AC3E}">
        <p14:creationId xmlns:p14="http://schemas.microsoft.com/office/powerpoint/2010/main" val="719360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186" name="Rectangle 2"/>
          <p:cNvSpPr>
            <a:spLocks noGrp="1" noChangeArrowheads="1"/>
          </p:cNvSpPr>
          <p:nvPr>
            <p:ph type="title"/>
          </p:nvPr>
        </p:nvSpPr>
        <p:spPr>
          <a:xfrm>
            <a:off x="685800" y="2971800"/>
            <a:ext cx="7772400" cy="1143000"/>
          </a:xfrm>
        </p:spPr>
        <p:txBody>
          <a:bodyPr>
            <a:normAutofit fontScale="90000"/>
          </a:bodyPr>
          <a:lstStyle/>
          <a:p>
            <a:pPr eaLnBrk="1" hangingPunct="1">
              <a:defRPr/>
            </a:pPr>
            <a:r>
              <a:rPr lang="en-US" sz="9600" b="1" u="sng">
                <a:effectLst>
                  <a:outerShdw blurRad="38100" dist="38100" dir="2700000" algn="tl">
                    <a:srgbClr val="FFFFFF"/>
                  </a:outerShdw>
                </a:effectLst>
              </a:rPr>
              <a:t>Optimization</a:t>
            </a:r>
            <a:br>
              <a:rPr lang="en-US" sz="8000" u="sng">
                <a:effectLst>
                  <a:outerShdw blurRad="38100" dist="38100" dir="2700000" algn="tl">
                    <a:srgbClr val="FFFFFF"/>
                  </a:outerShdw>
                </a:effectLst>
              </a:rPr>
            </a:br>
            <a:r>
              <a:rPr lang="en-US">
                <a:effectLst>
                  <a:outerShdw blurRad="38100" dist="38100" dir="2700000" algn="tl">
                    <a:srgbClr val="FFFFFF"/>
                  </a:outerShdw>
                </a:effectLst>
              </a:rPr>
              <a:t>  </a:t>
            </a:r>
            <a:br>
              <a:rPr lang="en-US" sz="1600">
                <a:effectLst>
                  <a:outerShdw blurRad="38100" dist="38100" dir="2700000" algn="tl">
                    <a:srgbClr val="FFFFFF"/>
                  </a:outerShdw>
                </a:effectLst>
              </a:rPr>
            </a:br>
            <a:r>
              <a:rPr lang="en-US" sz="1600">
                <a:effectLst>
                  <a:outerShdw blurRad="38100" dist="38100" dir="2700000" algn="tl">
                    <a:srgbClr val="FFFFFF"/>
                  </a:outerShdw>
                </a:effectLst>
              </a:rPr>
              <a:t>           </a:t>
            </a:r>
            <a:r>
              <a:rPr lang="en-US" sz="6600">
                <a:effectLst>
                  <a:outerShdw blurRad="38100" dist="38100" dir="2700000" algn="tl">
                    <a:srgbClr val="FFFFFF"/>
                  </a:outerShdw>
                </a:effectLst>
                <a:sym typeface="Symbol" pitchFamily="18" charset="2"/>
              </a:rPr>
              <a:t> dose;  time</a:t>
            </a:r>
            <a:br>
              <a:rPr lang="en-US" sz="6600">
                <a:effectLst>
                  <a:outerShdw blurRad="38100" dist="38100" dir="2700000" algn="tl">
                    <a:srgbClr val="FFFFFF"/>
                  </a:outerShdw>
                </a:effectLst>
                <a:sym typeface="Symbol" pitchFamily="18" charset="2"/>
              </a:rPr>
            </a:br>
            <a:br>
              <a:rPr lang="en-US">
                <a:effectLst>
                  <a:outerShdw blurRad="38100" dist="38100" dir="2700000" algn="tl">
                    <a:srgbClr val="FFFFFF"/>
                  </a:outerShdw>
                </a:effectLst>
                <a:sym typeface="Symbol" pitchFamily="18" charset="2"/>
              </a:rPr>
            </a:br>
            <a:endParaRPr lang="en-US" sz="5400" u="sng">
              <a:effectLst>
                <a:outerShdw blurRad="38100" dist="38100" dir="2700000" algn="tl">
                  <a:srgbClr val="FFFFFF"/>
                </a:outerShdw>
              </a:effectLst>
            </a:endParaRPr>
          </a:p>
        </p:txBody>
      </p:sp>
    </p:spTree>
    <p:extLst>
      <p:ext uri="{BB962C8B-B14F-4D97-AF65-F5344CB8AC3E}">
        <p14:creationId xmlns:p14="http://schemas.microsoft.com/office/powerpoint/2010/main" val="3292581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6210" name="Rectangle 2"/>
          <p:cNvSpPr>
            <a:spLocks noGrp="1" noChangeArrowheads="1"/>
          </p:cNvSpPr>
          <p:nvPr>
            <p:ph type="title"/>
          </p:nvPr>
        </p:nvSpPr>
        <p:spPr>
          <a:xfrm>
            <a:off x="838200" y="2133600"/>
            <a:ext cx="7772400" cy="1143000"/>
          </a:xfrm>
        </p:spPr>
        <p:txBody>
          <a:bodyPr>
            <a:normAutofit fontScale="90000"/>
          </a:bodyPr>
          <a:lstStyle/>
          <a:p>
            <a:pPr eaLnBrk="1" hangingPunct="1">
              <a:defRPr/>
            </a:pPr>
            <a:br>
              <a:rPr lang="en-US">
                <a:effectLst>
                  <a:outerShdw blurRad="38100" dist="38100" dir="2700000" algn="tl">
                    <a:srgbClr val="FFFFFF"/>
                  </a:outerShdw>
                </a:effectLst>
                <a:sym typeface="Symbol" pitchFamily="18" charset="2"/>
              </a:rPr>
            </a:br>
            <a:r>
              <a:rPr lang="en-US" sz="8000" b="1" u="sng">
                <a:effectLst>
                  <a:outerShdw blurRad="38100" dist="38100" dir="2700000" algn="tl">
                    <a:srgbClr val="FFFFFF"/>
                  </a:outerShdw>
                </a:effectLst>
              </a:rPr>
              <a:t>Augmenting:</a:t>
            </a:r>
            <a:br>
              <a:rPr lang="en-US" sz="8000" b="1" u="sng">
                <a:effectLst>
                  <a:outerShdw blurRad="38100" dist="38100" dir="2700000" algn="tl">
                    <a:srgbClr val="FFFFFF"/>
                  </a:outerShdw>
                </a:effectLst>
              </a:rPr>
            </a:br>
            <a:r>
              <a:rPr lang="en-US" sz="6600" u="sng">
                <a:effectLst>
                  <a:outerShdw blurRad="38100" dist="38100" dir="2700000" algn="tl">
                    <a:srgbClr val="FFFFFF"/>
                  </a:outerShdw>
                </a:effectLst>
              </a:rPr>
              <a:t>Combination</a:t>
            </a:r>
            <a:br>
              <a:rPr lang="en-US">
                <a:effectLst>
                  <a:outerShdw blurRad="38100" dist="38100" dir="2700000" algn="tl">
                    <a:srgbClr val="FFFFFF"/>
                  </a:outerShdw>
                </a:effectLst>
              </a:rPr>
            </a:br>
            <a:br>
              <a:rPr lang="en-US" sz="1600">
                <a:effectLst>
                  <a:outerShdw blurRad="38100" dist="38100" dir="2700000" algn="tl">
                    <a:srgbClr val="FFFFFF"/>
                  </a:outerShdw>
                </a:effectLst>
              </a:rPr>
            </a:br>
            <a:endParaRPr lang="en-US" sz="5400" u="sng">
              <a:effectLst>
                <a:outerShdw blurRad="38100" dist="38100" dir="2700000" algn="tl">
                  <a:srgbClr val="FFFFFF"/>
                </a:outerShdw>
              </a:effectLst>
            </a:endParaRPr>
          </a:p>
        </p:txBody>
      </p:sp>
    </p:spTree>
    <p:extLst>
      <p:ext uri="{BB962C8B-B14F-4D97-AF65-F5344CB8AC3E}">
        <p14:creationId xmlns:p14="http://schemas.microsoft.com/office/powerpoint/2010/main" val="277551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234" name="Rectangle 2"/>
          <p:cNvSpPr>
            <a:spLocks noGrp="1" noChangeArrowheads="1"/>
          </p:cNvSpPr>
          <p:nvPr>
            <p:ph type="title"/>
          </p:nvPr>
        </p:nvSpPr>
        <p:spPr>
          <a:xfrm>
            <a:off x="457200" y="3200400"/>
            <a:ext cx="8458200" cy="1143000"/>
          </a:xfrm>
        </p:spPr>
        <p:txBody>
          <a:bodyPr>
            <a:normAutofit fontScale="90000"/>
          </a:bodyPr>
          <a:lstStyle/>
          <a:p>
            <a:pPr eaLnBrk="1" hangingPunct="1">
              <a:defRPr/>
            </a:pPr>
            <a:br>
              <a:rPr lang="en-US" sz="2400">
                <a:effectLst>
                  <a:outerShdw blurRad="38100" dist="38100" dir="2700000" algn="tl">
                    <a:srgbClr val="FFFFFF"/>
                  </a:outerShdw>
                </a:effectLst>
              </a:rPr>
            </a:br>
            <a:r>
              <a:rPr lang="en-US" sz="8000" b="1">
                <a:effectLst>
                  <a:outerShdw blurRad="38100" dist="38100" dir="2700000" algn="tl">
                    <a:srgbClr val="FFFFFF"/>
                  </a:outerShdw>
                </a:effectLst>
              </a:rPr>
              <a:t>Switching</a:t>
            </a:r>
            <a:r>
              <a:rPr lang="en-US" sz="8000" b="1" u="sng">
                <a:effectLst>
                  <a:outerShdw blurRad="38100" dist="38100" dir="2700000" algn="tl">
                    <a:srgbClr val="FFFFFF"/>
                  </a:outerShdw>
                </a:effectLst>
              </a:rPr>
              <a:t> </a:t>
            </a:r>
            <a:br>
              <a:rPr lang="en-US" sz="8000" b="1" u="sng">
                <a:effectLst>
                  <a:outerShdw blurRad="38100" dist="38100" dir="2700000" algn="tl">
                    <a:srgbClr val="FFFFFF"/>
                  </a:outerShdw>
                </a:effectLst>
              </a:rPr>
            </a:br>
            <a:r>
              <a:rPr lang="en-US" sz="8000" b="1" u="sng">
                <a:effectLst>
                  <a:outerShdw blurRad="38100" dist="38100" dir="2700000" algn="tl">
                    <a:srgbClr val="FFFFFF"/>
                  </a:outerShdw>
                </a:effectLst>
              </a:rPr>
              <a:t>Classes</a:t>
            </a:r>
            <a:br>
              <a:rPr lang="en-US" sz="6600">
                <a:effectLst>
                  <a:outerShdw blurRad="38100" dist="38100" dir="2700000" algn="tl">
                    <a:srgbClr val="FFFFFF"/>
                  </a:outerShdw>
                </a:effectLst>
              </a:rPr>
            </a:br>
            <a:br>
              <a:rPr lang="en-US" sz="6600">
                <a:effectLst>
                  <a:outerShdw blurRad="38100" dist="38100" dir="2700000" algn="tl">
                    <a:srgbClr val="FFFFFF"/>
                  </a:outerShdw>
                </a:effectLst>
              </a:rPr>
            </a:br>
            <a:r>
              <a:rPr lang="en-US" sz="4000">
                <a:effectLst>
                  <a:outerShdw blurRad="38100" dist="38100" dir="2700000" algn="tl">
                    <a:srgbClr val="FFFFFF"/>
                  </a:outerShdw>
                </a:effectLst>
              </a:rPr>
              <a:t>e.g  serotonin </a:t>
            </a:r>
            <a:r>
              <a:rPr lang="en-US" sz="4000">
                <a:effectLst>
                  <a:outerShdw blurRad="38100" dist="38100" dir="2700000" algn="tl">
                    <a:srgbClr val="FFFFFF"/>
                  </a:outerShdw>
                </a:effectLst>
                <a:sym typeface="Symbol" pitchFamily="18" charset="2"/>
              </a:rPr>
              <a:t> norepinephrine</a:t>
            </a:r>
            <a:br>
              <a:rPr lang="en-US" sz="4000">
                <a:effectLst>
                  <a:outerShdw blurRad="38100" dist="38100" dir="2700000" algn="tl">
                    <a:srgbClr val="FFFFFF"/>
                  </a:outerShdw>
                </a:effectLst>
                <a:sym typeface="Symbol" pitchFamily="18" charset="2"/>
              </a:rPr>
            </a:br>
            <a:r>
              <a:rPr lang="en-US" sz="4000">
                <a:effectLst>
                  <a:outerShdw blurRad="38100" dist="38100" dir="2700000" algn="tl">
                    <a:srgbClr val="FFFFFF"/>
                  </a:outerShdw>
                </a:effectLst>
                <a:sym typeface="Symbol" pitchFamily="18" charset="2"/>
              </a:rPr>
              <a:t>reuptake inhibitor</a:t>
            </a:r>
            <a:br>
              <a:rPr lang="en-US" sz="4000" u="sng">
                <a:effectLst>
                  <a:outerShdw blurRad="38100" dist="38100" dir="2700000" algn="tl">
                    <a:srgbClr val="FFFFFF"/>
                  </a:outerShdw>
                </a:effectLst>
              </a:rPr>
            </a:br>
            <a:br>
              <a:rPr lang="en-US" sz="6000" u="sng">
                <a:effectLst>
                  <a:outerShdw blurRad="38100" dist="38100" dir="2700000" algn="tl">
                    <a:srgbClr val="FFFFFF"/>
                  </a:outerShdw>
                </a:effectLst>
              </a:rPr>
            </a:br>
            <a:endParaRPr lang="en-US" sz="6000" u="sng">
              <a:effectLst>
                <a:outerShdw blurRad="38100" dist="38100" dir="2700000" algn="tl">
                  <a:srgbClr val="FFFFFF"/>
                </a:outerShdw>
              </a:effectLst>
            </a:endParaRPr>
          </a:p>
        </p:txBody>
      </p:sp>
    </p:spTree>
    <p:extLst>
      <p:ext uri="{BB962C8B-B14F-4D97-AF65-F5344CB8AC3E}">
        <p14:creationId xmlns:p14="http://schemas.microsoft.com/office/powerpoint/2010/main" val="7785858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1026"/>
          <p:cNvSpPr>
            <a:spLocks noGrp="1" noChangeArrowheads="1"/>
          </p:cNvSpPr>
          <p:nvPr>
            <p:ph type="title"/>
          </p:nvPr>
        </p:nvSpPr>
        <p:spPr/>
        <p:txBody>
          <a:bodyPr rtlCol="0">
            <a:normAutofit fontScale="90000"/>
          </a:bodyPr>
          <a:lstStyle/>
          <a:p>
            <a:pPr eaLnBrk="1" fontAlgn="auto" hangingPunct="1">
              <a:spcAft>
                <a:spcPts val="0"/>
              </a:spcAft>
              <a:defRPr/>
            </a:pPr>
            <a:r>
              <a:rPr lang="en-US" sz="6000" u="sng" dirty="0"/>
              <a:t>STAR-D</a:t>
            </a:r>
            <a:br>
              <a:rPr lang="en-US" sz="2400" dirty="0">
                <a:effectLst>
                  <a:outerShdw blurRad="38100" dist="38100" dir="2700000" algn="tl">
                    <a:srgbClr val="FFFFFF"/>
                  </a:outerShdw>
                </a:effectLst>
              </a:rPr>
            </a:br>
            <a:r>
              <a:rPr lang="en-US" sz="2400" dirty="0">
                <a:effectLst>
                  <a:outerShdw blurRad="38100" dist="38100" dir="2700000" algn="tl">
                    <a:srgbClr val="FFFFFF"/>
                  </a:outerShdw>
                </a:effectLst>
              </a:rPr>
              <a:t>(2007)</a:t>
            </a:r>
            <a:endParaRPr lang="en-US" sz="6000" u="sng" dirty="0">
              <a:effectLst>
                <a:outerShdw blurRad="38100" dist="38100" dir="2700000" algn="tl">
                  <a:srgbClr val="FFFFFF"/>
                </a:outerShdw>
              </a:effectLst>
            </a:endParaRPr>
          </a:p>
        </p:txBody>
      </p:sp>
      <p:sp>
        <p:nvSpPr>
          <p:cNvPr id="845827" name="Rectangle 1027"/>
          <p:cNvSpPr>
            <a:spLocks noGrp="1" noChangeArrowheads="1"/>
          </p:cNvSpPr>
          <p:nvPr>
            <p:ph idx="1"/>
          </p:nvPr>
        </p:nvSpPr>
        <p:spPr>
          <a:xfrm>
            <a:off x="1371600" y="1905000"/>
            <a:ext cx="7772400" cy="4114800"/>
          </a:xfrm>
        </p:spPr>
        <p:txBody>
          <a:bodyPr rtlCol="0">
            <a:normAutofit fontScale="92500" lnSpcReduction="10000"/>
          </a:bodyPr>
          <a:lstStyle/>
          <a:p>
            <a:pPr eaLnBrk="1" fontAlgn="auto" hangingPunct="1">
              <a:spcAft>
                <a:spcPts val="0"/>
              </a:spcAft>
              <a:defRPr/>
            </a:pPr>
            <a:r>
              <a:rPr lang="en-US" sz="4400" dirty="0"/>
              <a:t>N= 2876   (loss of 1/3)</a:t>
            </a:r>
          </a:p>
          <a:p>
            <a:pPr eaLnBrk="1" fontAlgn="auto" hangingPunct="1">
              <a:spcAft>
                <a:spcPts val="0"/>
              </a:spcAft>
              <a:defRPr/>
            </a:pPr>
            <a:r>
              <a:rPr lang="en-US" sz="4400" dirty="0"/>
              <a:t>Ages 18-75</a:t>
            </a:r>
          </a:p>
          <a:p>
            <a:pPr eaLnBrk="1" fontAlgn="auto" hangingPunct="1">
              <a:spcAft>
                <a:spcPts val="0"/>
              </a:spcAft>
              <a:defRPr/>
            </a:pPr>
            <a:r>
              <a:rPr lang="en-US" sz="4400" dirty="0"/>
              <a:t>Average patient: </a:t>
            </a:r>
          </a:p>
          <a:p>
            <a:pPr eaLnBrk="1" fontAlgn="auto" hangingPunct="1">
              <a:spcAft>
                <a:spcPts val="0"/>
              </a:spcAft>
              <a:buFont typeface="Arial" pitchFamily="34" charset="0"/>
              <a:buNone/>
              <a:defRPr/>
            </a:pPr>
            <a:r>
              <a:rPr lang="en-US" sz="4400" dirty="0"/>
              <a:t>        3 medical illnesses</a:t>
            </a:r>
          </a:p>
          <a:p>
            <a:pPr eaLnBrk="1" fontAlgn="auto" hangingPunct="1">
              <a:spcAft>
                <a:spcPts val="0"/>
              </a:spcAft>
              <a:defRPr/>
            </a:pPr>
            <a:r>
              <a:rPr lang="en-US" sz="4400" dirty="0"/>
              <a:t>65%: psychiatric co-morbidity </a:t>
            </a:r>
          </a:p>
          <a:p>
            <a:pPr eaLnBrk="1" fontAlgn="auto" hangingPunct="1">
              <a:spcAft>
                <a:spcPts val="0"/>
              </a:spcAft>
              <a:buFont typeface="Arial" pitchFamily="34" charset="0"/>
              <a:buNone/>
              <a:defRPr/>
            </a:pPr>
            <a:r>
              <a:rPr lang="en-US" sz="4400" dirty="0">
                <a:effectLst>
                  <a:outerShdw blurRad="38100" dist="38100" dir="2700000" algn="tl">
                    <a:srgbClr val="000000"/>
                  </a:outerShdw>
                </a:effectLst>
              </a:rPr>
              <a:t>        </a:t>
            </a:r>
          </a:p>
        </p:txBody>
      </p:sp>
    </p:spTree>
    <p:extLst>
      <p:ext uri="{BB962C8B-B14F-4D97-AF65-F5344CB8AC3E}">
        <p14:creationId xmlns:p14="http://schemas.microsoft.com/office/powerpoint/2010/main" val="885730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Title 1"/>
          <p:cNvSpPr>
            <a:spLocks noGrp="1"/>
          </p:cNvSpPr>
          <p:nvPr>
            <p:ph type="title"/>
          </p:nvPr>
        </p:nvSpPr>
        <p:spPr/>
        <p:txBody>
          <a:bodyPr/>
          <a:lstStyle/>
          <a:p>
            <a:pPr eaLnBrk="1" hangingPunct="1"/>
            <a:r>
              <a:rPr lang="en-US" sz="5400" u="sng"/>
              <a:t>STAR-D</a:t>
            </a:r>
          </a:p>
        </p:txBody>
      </p:sp>
      <p:sp>
        <p:nvSpPr>
          <p:cNvPr id="362499" name="Content Placeholder 2"/>
          <p:cNvSpPr>
            <a:spLocks noGrp="1"/>
          </p:cNvSpPr>
          <p:nvPr>
            <p:ph idx="1"/>
          </p:nvPr>
        </p:nvSpPr>
        <p:spPr>
          <a:xfrm>
            <a:off x="914400" y="1600200"/>
            <a:ext cx="8229600" cy="4525963"/>
          </a:xfrm>
        </p:spPr>
        <p:txBody>
          <a:bodyPr/>
          <a:lstStyle/>
          <a:p>
            <a:pPr eaLnBrk="1" hangingPunct="1"/>
            <a:r>
              <a:rPr lang="en-US" sz="4400"/>
              <a:t>80%: chronic or recurrent</a:t>
            </a:r>
          </a:p>
          <a:p>
            <a:pPr eaLnBrk="1" hangingPunct="1"/>
            <a:r>
              <a:rPr lang="en-US" sz="4400"/>
              <a:t>25%: have been depressed </a:t>
            </a:r>
          </a:p>
          <a:p>
            <a:pPr eaLnBrk="1" hangingPunct="1">
              <a:buFont typeface="Arial" pitchFamily="34" charset="0"/>
              <a:buNone/>
            </a:pPr>
            <a:r>
              <a:rPr lang="en-US" sz="4400"/>
              <a:t>           for 2+ years</a:t>
            </a:r>
          </a:p>
          <a:p>
            <a:pPr eaLnBrk="1" hangingPunct="1"/>
            <a:r>
              <a:rPr lang="en-US" sz="4400"/>
              <a:t>53%: anxious depressions</a:t>
            </a:r>
          </a:p>
        </p:txBody>
      </p:sp>
    </p:spTree>
    <p:extLst>
      <p:ext uri="{BB962C8B-B14F-4D97-AF65-F5344CB8AC3E}">
        <p14:creationId xmlns:p14="http://schemas.microsoft.com/office/powerpoint/2010/main" val="18182179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6000" u="sng" dirty="0">
                <a:effectLst>
                  <a:outerShdw blurRad="38100" dist="38100" dir="2700000" algn="tl">
                    <a:srgbClr val="FFFFFF"/>
                  </a:outerShdw>
                </a:effectLst>
              </a:rPr>
              <a:t>STAR-D</a:t>
            </a:r>
            <a:br>
              <a:rPr lang="en-US" sz="2400" dirty="0">
                <a:effectLst>
                  <a:outerShdw blurRad="38100" dist="38100" dir="2700000" algn="tl">
                    <a:srgbClr val="FFFFFF"/>
                  </a:outerShdw>
                </a:effectLst>
              </a:rPr>
            </a:br>
            <a:r>
              <a:rPr lang="en-US" sz="2400" dirty="0">
                <a:effectLst>
                  <a:outerShdw blurRad="38100" dist="38100" dir="2700000" algn="tl">
                    <a:srgbClr val="FFFFFF"/>
                  </a:outerShdw>
                </a:effectLst>
              </a:rPr>
              <a:t>(2006)</a:t>
            </a:r>
            <a:endParaRPr lang="en-US" sz="6000" u="sng" dirty="0">
              <a:effectLst>
                <a:outerShdw blurRad="38100" dist="38100" dir="2700000" algn="tl">
                  <a:srgbClr val="FFFFFF"/>
                </a:outerShdw>
              </a:effectLst>
            </a:endParaRPr>
          </a:p>
        </p:txBody>
      </p:sp>
      <p:sp>
        <p:nvSpPr>
          <p:cNvPr id="1025027" name="Rectangle 3"/>
          <p:cNvSpPr>
            <a:spLocks noGrp="1" noChangeArrowheads="1"/>
          </p:cNvSpPr>
          <p:nvPr>
            <p:ph idx="1"/>
          </p:nvPr>
        </p:nvSpPr>
        <p:spPr>
          <a:xfrm>
            <a:off x="457200" y="1676400"/>
            <a:ext cx="8686800" cy="4648200"/>
          </a:xfrm>
        </p:spPr>
        <p:txBody>
          <a:bodyPr rtlCol="0">
            <a:normAutofit lnSpcReduction="10000"/>
          </a:bodyPr>
          <a:lstStyle/>
          <a:p>
            <a:pPr marL="274320" indent="-274320" eaLnBrk="1" fontAlgn="auto" hangingPunct="1">
              <a:spcAft>
                <a:spcPts val="0"/>
              </a:spcAft>
              <a:buClr>
                <a:schemeClr val="accent3"/>
              </a:buClr>
              <a:buFont typeface="Wingdings 2"/>
              <a:buChar char=""/>
              <a:defRPr/>
            </a:pPr>
            <a:r>
              <a:rPr lang="en-US" sz="4400" b="1" dirty="0"/>
              <a:t>PHASE ONE:</a:t>
            </a:r>
          </a:p>
          <a:p>
            <a:pPr marL="274320" indent="-274320" eaLnBrk="1" fontAlgn="auto" hangingPunct="1">
              <a:spcAft>
                <a:spcPts val="0"/>
              </a:spcAft>
              <a:buClr>
                <a:schemeClr val="accent3"/>
              </a:buClr>
              <a:buFont typeface="Wingdings 2"/>
              <a:buChar char=""/>
              <a:defRPr/>
            </a:pPr>
            <a:r>
              <a:rPr lang="en-US" sz="4400" dirty="0" err="1"/>
              <a:t>Celexa</a:t>
            </a:r>
            <a:r>
              <a:rPr lang="en-US" sz="4400" dirty="0"/>
              <a:t>: average doses 40 mg</a:t>
            </a:r>
          </a:p>
          <a:p>
            <a:pPr marL="274320" indent="-274320" eaLnBrk="1" fontAlgn="auto" hangingPunct="1">
              <a:spcAft>
                <a:spcPts val="0"/>
              </a:spcAft>
              <a:buClr>
                <a:schemeClr val="accent3"/>
              </a:buClr>
              <a:buFont typeface="Wingdings 2"/>
              <a:buChar char=""/>
              <a:defRPr/>
            </a:pPr>
            <a:r>
              <a:rPr lang="en-US" sz="4400" dirty="0"/>
              <a:t>Response rates: 60%</a:t>
            </a:r>
          </a:p>
          <a:p>
            <a:pPr marL="274320" indent="-274320" eaLnBrk="1" fontAlgn="auto" hangingPunct="1">
              <a:spcAft>
                <a:spcPts val="0"/>
              </a:spcAft>
              <a:buClr>
                <a:schemeClr val="accent3"/>
              </a:buClr>
              <a:buFont typeface="Wingdings 2"/>
              <a:buChar char=""/>
              <a:defRPr/>
            </a:pPr>
            <a:r>
              <a:rPr lang="en-US" sz="4400" dirty="0"/>
              <a:t>Remission rates: 30%</a:t>
            </a:r>
          </a:p>
          <a:p>
            <a:pPr marL="274320" indent="-274320" eaLnBrk="1" fontAlgn="auto" hangingPunct="1">
              <a:spcAft>
                <a:spcPts val="0"/>
              </a:spcAft>
              <a:buClr>
                <a:schemeClr val="accent3"/>
              </a:buClr>
              <a:buFont typeface="Wingdings 2"/>
              <a:buChar char=""/>
              <a:defRPr/>
            </a:pPr>
            <a:r>
              <a:rPr lang="en-US" sz="4400" dirty="0"/>
              <a:t>Average time to remission:  7 weeks</a:t>
            </a:r>
          </a:p>
          <a:p>
            <a:pPr marL="274320" indent="-274320" eaLnBrk="1" fontAlgn="auto" hangingPunct="1">
              <a:spcAft>
                <a:spcPts val="0"/>
              </a:spcAft>
              <a:buClr>
                <a:schemeClr val="accent3"/>
              </a:buClr>
              <a:buFont typeface="Wingdings 2"/>
              <a:buChar char=""/>
              <a:defRPr/>
            </a:pPr>
            <a:r>
              <a:rPr lang="en-US" sz="4400" dirty="0"/>
              <a:t>KEY: aggressive dosing    </a:t>
            </a:r>
          </a:p>
        </p:txBody>
      </p:sp>
      <p:sp>
        <p:nvSpPr>
          <p:cNvPr id="4" name="Slide Number Placeholder 3"/>
          <p:cNvSpPr>
            <a:spLocks noGrp="1"/>
          </p:cNvSpPr>
          <p:nvPr>
            <p:ph type="sldNum" sz="quarter" idx="12"/>
          </p:nvPr>
        </p:nvSpPr>
        <p:spPr/>
        <p:txBody>
          <a:bodyPr/>
          <a:lstStyle/>
          <a:p>
            <a:pPr>
              <a:defRPr/>
            </a:pPr>
            <a:fld id="{C3397CAC-9C65-439E-B600-A170A8C726AA}" type="slidenum">
              <a:rPr lang="en-US"/>
              <a:pPr>
                <a:defRPr/>
              </a:pPr>
              <a:t>63</a:t>
            </a:fld>
            <a:endParaRPr lang="en-US"/>
          </a:p>
        </p:txBody>
      </p:sp>
    </p:spTree>
    <p:extLst>
      <p:ext uri="{BB962C8B-B14F-4D97-AF65-F5344CB8AC3E}">
        <p14:creationId xmlns:p14="http://schemas.microsoft.com/office/powerpoint/2010/main" val="32852154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sz="5400" dirty="0">
                <a:effectLst>
                  <a:outerShdw blurRad="38100" dist="38100" dir="2700000" algn="tl">
                    <a:srgbClr val="000000">
                      <a:alpha val="43137"/>
                    </a:srgbClr>
                  </a:outerShdw>
                </a:effectLst>
              </a:rPr>
              <a:t>Aggressive Treatment</a:t>
            </a:r>
            <a:br>
              <a:rPr lang="en-US" sz="5400" dirty="0">
                <a:effectLst>
                  <a:outerShdw blurRad="38100" dist="38100" dir="2700000" algn="tl">
                    <a:srgbClr val="000000">
                      <a:alpha val="43137"/>
                    </a:srgbClr>
                  </a:outerShdw>
                </a:effectLst>
              </a:rPr>
            </a:br>
            <a:r>
              <a:rPr lang="en-US" sz="5400" u="sng" dirty="0">
                <a:effectLst>
                  <a:outerShdw blurRad="38100" dist="38100" dir="2700000" algn="tl">
                    <a:srgbClr val="000000">
                      <a:alpha val="43137"/>
                    </a:srgbClr>
                  </a:outerShdw>
                </a:effectLst>
              </a:rPr>
              <a:t>Phase One</a:t>
            </a:r>
          </a:p>
        </p:txBody>
      </p:sp>
      <p:sp>
        <p:nvSpPr>
          <p:cNvPr id="3" name="Content Placeholder 2"/>
          <p:cNvSpPr>
            <a:spLocks noGrp="1"/>
          </p:cNvSpPr>
          <p:nvPr>
            <p:ph idx="1"/>
          </p:nvPr>
        </p:nvSpPr>
        <p:spPr>
          <a:xfrm>
            <a:off x="533400" y="1981200"/>
            <a:ext cx="8229600" cy="4525963"/>
          </a:xfrm>
        </p:spPr>
        <p:txBody>
          <a:bodyPr rtlCol="0">
            <a:normAutofit/>
          </a:bodyPr>
          <a:lstStyle/>
          <a:p>
            <a:pPr eaLnBrk="1" fontAlgn="auto" hangingPunct="1">
              <a:spcAft>
                <a:spcPts val="0"/>
              </a:spcAft>
              <a:defRPr/>
            </a:pPr>
            <a:r>
              <a:rPr lang="en-US" sz="4400" dirty="0" err="1">
                <a:effectLst>
                  <a:outerShdw blurRad="38100" dist="38100" dir="2700000" algn="tl">
                    <a:srgbClr val="000000">
                      <a:alpha val="43137"/>
                    </a:srgbClr>
                  </a:outerShdw>
                </a:effectLst>
              </a:rPr>
              <a:t>Celexa</a:t>
            </a:r>
            <a:r>
              <a:rPr lang="en-US" sz="4400" dirty="0">
                <a:effectLst>
                  <a:outerShdw blurRad="38100" dist="38100" dir="2700000" algn="tl">
                    <a:srgbClr val="000000">
                      <a:alpha val="43137"/>
                    </a:srgbClr>
                  </a:outerShdw>
                </a:effectLst>
              </a:rPr>
              <a:t>:</a:t>
            </a:r>
          </a:p>
          <a:p>
            <a:pPr eaLnBrk="1" fontAlgn="auto" hangingPunct="1">
              <a:spcAft>
                <a:spcPts val="0"/>
              </a:spcAft>
              <a:buFont typeface="Arial" pitchFamily="34" charset="0"/>
              <a:buNone/>
              <a:defRPr/>
            </a:pPr>
            <a:r>
              <a:rPr lang="en-US" sz="4400" dirty="0">
                <a:effectLst>
                  <a:outerShdw blurRad="38100" dist="38100" dir="2700000" algn="tl">
                    <a:srgbClr val="000000">
                      <a:alpha val="43137"/>
                    </a:srgbClr>
                  </a:outerShdw>
                </a:effectLst>
              </a:rPr>
              <a:t>        1.  Starting dose:    20 mg </a:t>
            </a:r>
            <a:r>
              <a:rPr lang="en-US" sz="4400" dirty="0" err="1">
                <a:effectLst>
                  <a:outerShdw blurRad="38100" dist="38100" dir="2700000" algn="tl">
                    <a:srgbClr val="000000">
                      <a:alpha val="43137"/>
                    </a:srgbClr>
                  </a:outerShdw>
                </a:effectLst>
              </a:rPr>
              <a:t>qd</a:t>
            </a:r>
            <a:endParaRPr lang="en-US" sz="4400" dirty="0">
              <a:effectLst>
                <a:outerShdw blurRad="38100" dist="38100" dir="2700000" algn="tl">
                  <a:srgbClr val="000000">
                    <a:alpha val="43137"/>
                  </a:srgbClr>
                </a:outerShdw>
              </a:effectLst>
            </a:endParaRPr>
          </a:p>
          <a:p>
            <a:pPr eaLnBrk="1" fontAlgn="auto" hangingPunct="1">
              <a:spcAft>
                <a:spcPts val="0"/>
              </a:spcAft>
              <a:buFont typeface="Arial" pitchFamily="34" charset="0"/>
              <a:buNone/>
              <a:defRPr/>
            </a:pPr>
            <a:r>
              <a:rPr lang="en-US" sz="4400" dirty="0">
                <a:effectLst>
                  <a:outerShdw blurRad="38100" dist="38100" dir="2700000" algn="tl">
                    <a:srgbClr val="000000">
                      <a:alpha val="43137"/>
                    </a:srgbClr>
                  </a:outerShdw>
                </a:effectLst>
              </a:rPr>
              <a:t>        2.  Day 28:                40 mg </a:t>
            </a:r>
            <a:r>
              <a:rPr lang="en-US" sz="4400" dirty="0" err="1">
                <a:effectLst>
                  <a:outerShdw blurRad="38100" dist="38100" dir="2700000" algn="tl">
                    <a:srgbClr val="000000">
                      <a:alpha val="43137"/>
                    </a:srgbClr>
                  </a:outerShdw>
                </a:effectLst>
              </a:rPr>
              <a:t>qd</a:t>
            </a:r>
            <a:endParaRPr lang="en-US" sz="4400" dirty="0">
              <a:effectLst>
                <a:outerShdw blurRad="38100" dist="38100" dir="2700000" algn="tl">
                  <a:srgbClr val="000000">
                    <a:alpha val="43137"/>
                  </a:srgbClr>
                </a:outerShdw>
              </a:effectLst>
            </a:endParaRPr>
          </a:p>
          <a:p>
            <a:pPr eaLnBrk="1" fontAlgn="auto" hangingPunct="1">
              <a:spcAft>
                <a:spcPts val="0"/>
              </a:spcAft>
              <a:buFont typeface="Arial" pitchFamily="34" charset="0"/>
              <a:buNone/>
              <a:defRPr/>
            </a:pPr>
            <a:r>
              <a:rPr lang="en-US" sz="4400" dirty="0">
                <a:effectLst>
                  <a:outerShdw blurRad="38100" dist="38100" dir="2700000" algn="tl">
                    <a:srgbClr val="000000">
                      <a:alpha val="43137"/>
                    </a:srgbClr>
                  </a:outerShdw>
                </a:effectLst>
              </a:rPr>
              <a:t>        3.  Day 42:                60 mg </a:t>
            </a:r>
            <a:r>
              <a:rPr lang="en-US" sz="4400" dirty="0" err="1">
                <a:effectLst>
                  <a:outerShdw blurRad="38100" dist="38100" dir="2700000" algn="tl">
                    <a:srgbClr val="000000">
                      <a:alpha val="43137"/>
                    </a:srgbClr>
                  </a:outerShdw>
                </a:effectLst>
              </a:rPr>
              <a:t>qd</a:t>
            </a:r>
            <a:endParaRPr lang="en-US" sz="4400" dirty="0">
              <a:effectLst>
                <a:outerShdw blurRad="38100" dist="38100" dir="2700000" algn="tl">
                  <a:srgbClr val="000000">
                    <a:alpha val="43137"/>
                  </a:srgbClr>
                </a:outerShdw>
              </a:effectLst>
            </a:endParaRPr>
          </a:p>
          <a:p>
            <a:pPr eaLnBrk="1" fontAlgn="auto" hangingPunct="1">
              <a:spcAft>
                <a:spcPts val="0"/>
              </a:spcAft>
              <a:buFont typeface="Arial" pitchFamily="34" charset="0"/>
              <a:buNone/>
              <a:defRPr/>
            </a:pPr>
            <a:endParaRPr lang="en-US" dirty="0">
              <a:effectLst>
                <a:outerShdw blurRad="38100" dist="38100" dir="2700000" algn="tl">
                  <a:srgbClr val="000000">
                    <a:alpha val="43137"/>
                  </a:srgbClr>
                </a:outerShdw>
              </a:effectLst>
            </a:endParaRPr>
          </a:p>
          <a:p>
            <a:pPr eaLnBrk="1" fontAlgn="auto" hangingPunct="1">
              <a:spcAft>
                <a:spcPts val="0"/>
              </a:spcAft>
              <a:buFont typeface="Arial" pitchFamily="34" charset="0"/>
              <a:buNone/>
              <a:defRPr/>
            </a:pPr>
            <a:r>
              <a:rPr lang="en-US" dirty="0">
                <a:effectLst>
                  <a:outerShdw blurRad="38100" dist="38100" dir="2700000" algn="tl">
                    <a:srgbClr val="000000">
                      <a:alpha val="43137"/>
                    </a:srgbClr>
                  </a:outerShdw>
                </a:effectLst>
              </a:rPr>
              <a:t>     * As tolerated</a:t>
            </a:r>
          </a:p>
        </p:txBody>
      </p:sp>
    </p:spTree>
    <p:extLst>
      <p:ext uri="{BB962C8B-B14F-4D97-AF65-F5344CB8AC3E}">
        <p14:creationId xmlns:p14="http://schemas.microsoft.com/office/powerpoint/2010/main" val="23013694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6000" u="sng" dirty="0"/>
              <a:t>STAR-D</a:t>
            </a:r>
            <a:br>
              <a:rPr lang="en-US" sz="2400" dirty="0"/>
            </a:br>
            <a:r>
              <a:rPr lang="en-US" sz="2400" dirty="0"/>
              <a:t>(2006)</a:t>
            </a:r>
            <a:endParaRPr lang="en-US" sz="6000" u="sng" dirty="0"/>
          </a:p>
        </p:txBody>
      </p:sp>
      <p:sp>
        <p:nvSpPr>
          <p:cNvPr id="846851" name="Rectangle 3"/>
          <p:cNvSpPr>
            <a:spLocks noGrp="1" noChangeArrowheads="1"/>
          </p:cNvSpPr>
          <p:nvPr>
            <p:ph idx="1"/>
          </p:nvPr>
        </p:nvSpPr>
        <p:spPr>
          <a:xfrm>
            <a:off x="1371600" y="21336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000" dirty="0"/>
              <a:t>Time to response:    6 weeks</a:t>
            </a:r>
          </a:p>
          <a:p>
            <a:pPr marL="274320" indent="-274320" eaLnBrk="1" fontAlgn="auto" hangingPunct="1">
              <a:spcAft>
                <a:spcPts val="0"/>
              </a:spcAft>
              <a:buClr>
                <a:schemeClr val="accent3"/>
              </a:buClr>
              <a:buFont typeface="Wingdings 2"/>
              <a:buChar char=""/>
              <a:defRPr/>
            </a:pPr>
            <a:r>
              <a:rPr lang="en-US" sz="4000" dirty="0"/>
              <a:t>Time to remission:    7 weeks</a:t>
            </a:r>
          </a:p>
          <a:p>
            <a:pPr marL="274320" indent="-274320" eaLnBrk="1" fontAlgn="auto" hangingPunct="1">
              <a:spcAft>
                <a:spcPts val="0"/>
              </a:spcAft>
              <a:buClr>
                <a:schemeClr val="accent3"/>
              </a:buClr>
              <a:buFont typeface="Wingdings 2"/>
              <a:buChar char=""/>
              <a:defRPr/>
            </a:pPr>
            <a:r>
              <a:rPr lang="en-US" sz="4000" dirty="0"/>
              <a:t>50% of remitters: 6-12 weeks </a:t>
            </a:r>
          </a:p>
          <a:p>
            <a:pPr marL="274320" indent="-274320" eaLnBrk="1" fontAlgn="auto" hangingPunct="1">
              <a:spcAft>
                <a:spcPts val="0"/>
              </a:spcAft>
              <a:buClr>
                <a:schemeClr val="accent3"/>
              </a:buClr>
              <a:buFont typeface="Wingdings 2"/>
              <a:buChar char=""/>
              <a:defRPr/>
            </a:pPr>
            <a:r>
              <a:rPr lang="en-US" sz="4000" dirty="0"/>
              <a:t>Non-remitters: switch</a:t>
            </a:r>
          </a:p>
          <a:p>
            <a:pPr marL="274320" indent="-274320" eaLnBrk="1" fontAlgn="auto" hangingPunct="1">
              <a:spcAft>
                <a:spcPts val="0"/>
              </a:spcAft>
              <a:buClr>
                <a:schemeClr val="accent3"/>
              </a:buClr>
              <a:buFont typeface="Arial" pitchFamily="34" charset="0"/>
              <a:buNone/>
              <a:defRPr/>
            </a:pPr>
            <a:r>
              <a:rPr lang="en-US" sz="4000" dirty="0"/>
              <a:t>             or augment </a:t>
            </a:r>
          </a:p>
        </p:txBody>
      </p:sp>
    </p:spTree>
    <p:extLst>
      <p:ext uri="{BB962C8B-B14F-4D97-AF65-F5344CB8AC3E}">
        <p14:creationId xmlns:p14="http://schemas.microsoft.com/office/powerpoint/2010/main" val="1682020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8229600" cy="1143000"/>
          </a:xfrm>
        </p:spPr>
        <p:txBody>
          <a:bodyPr rtlCol="0">
            <a:normAutofit fontScale="90000"/>
          </a:bodyPr>
          <a:lstStyle/>
          <a:p>
            <a:pPr eaLnBrk="1" fontAlgn="auto" hangingPunct="1">
              <a:spcAft>
                <a:spcPts val="0"/>
              </a:spcAft>
              <a:defRPr/>
            </a:pPr>
            <a:r>
              <a:rPr lang="en-US" sz="8900" dirty="0"/>
              <a:t>Phase One</a:t>
            </a:r>
            <a:br>
              <a:rPr lang="en-US" dirty="0"/>
            </a:br>
            <a:br>
              <a:rPr lang="en-US" dirty="0"/>
            </a:br>
            <a:r>
              <a:rPr lang="en-US" sz="6700" dirty="0"/>
              <a:t>30% remission</a:t>
            </a:r>
          </a:p>
        </p:txBody>
      </p:sp>
    </p:spTree>
    <p:extLst>
      <p:ext uri="{BB962C8B-B14F-4D97-AF65-F5344CB8AC3E}">
        <p14:creationId xmlns:p14="http://schemas.microsoft.com/office/powerpoint/2010/main" val="42578241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6000" u="sng" dirty="0"/>
              <a:t>STAR-D</a:t>
            </a:r>
            <a:br>
              <a:rPr lang="en-US" sz="2400" dirty="0"/>
            </a:br>
            <a:r>
              <a:rPr lang="en-US" sz="2400" dirty="0"/>
              <a:t>(2006)</a:t>
            </a:r>
            <a:endParaRPr lang="en-US" sz="6000" u="sng" dirty="0"/>
          </a:p>
        </p:txBody>
      </p:sp>
      <p:sp>
        <p:nvSpPr>
          <p:cNvPr id="367619" name="Rectangle 3"/>
          <p:cNvSpPr>
            <a:spLocks noGrp="1" noChangeArrowheads="1"/>
          </p:cNvSpPr>
          <p:nvPr>
            <p:ph idx="1"/>
          </p:nvPr>
        </p:nvSpPr>
        <p:spPr>
          <a:xfrm>
            <a:off x="1371600" y="1371600"/>
            <a:ext cx="7772400" cy="4114800"/>
          </a:xfrm>
        </p:spPr>
        <p:txBody>
          <a:bodyPr/>
          <a:lstStyle/>
          <a:p>
            <a:pPr eaLnBrk="1" hangingPunct="1">
              <a:buFont typeface="Wingdings" pitchFamily="2" charset="2"/>
              <a:buNone/>
            </a:pPr>
            <a:endParaRPr lang="en-US" sz="4000"/>
          </a:p>
          <a:p>
            <a:pPr eaLnBrk="1" hangingPunct="1"/>
            <a:r>
              <a:rPr lang="en-US" sz="4400" b="1"/>
              <a:t>PHASE TWO</a:t>
            </a:r>
          </a:p>
          <a:p>
            <a:pPr eaLnBrk="1" hangingPunct="1"/>
            <a:r>
              <a:rPr lang="en-US" sz="4400"/>
              <a:t>Non-remitters: randomized:</a:t>
            </a:r>
          </a:p>
          <a:p>
            <a:pPr eaLnBrk="1" hangingPunct="1">
              <a:buFont typeface="Wingdings" pitchFamily="2" charset="2"/>
              <a:buNone/>
            </a:pPr>
            <a:r>
              <a:rPr lang="en-US" sz="4400"/>
              <a:t>     &gt; Switch (meds or CBT)</a:t>
            </a:r>
          </a:p>
          <a:p>
            <a:pPr eaLnBrk="1" hangingPunct="1">
              <a:buFont typeface="Wingdings" pitchFamily="2" charset="2"/>
              <a:buNone/>
            </a:pPr>
            <a:r>
              <a:rPr lang="en-US" sz="4400"/>
              <a:t>     &gt; Augmentation</a:t>
            </a:r>
          </a:p>
        </p:txBody>
      </p:sp>
    </p:spTree>
    <p:extLst>
      <p:ext uri="{BB962C8B-B14F-4D97-AF65-F5344CB8AC3E}">
        <p14:creationId xmlns:p14="http://schemas.microsoft.com/office/powerpoint/2010/main" val="29514180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Title 1"/>
          <p:cNvSpPr>
            <a:spLocks noGrp="1"/>
          </p:cNvSpPr>
          <p:nvPr>
            <p:ph type="title"/>
          </p:nvPr>
        </p:nvSpPr>
        <p:spPr/>
        <p:txBody>
          <a:bodyPr rtlCol="0">
            <a:normAutofit fontScale="90000"/>
          </a:bodyPr>
          <a:lstStyle/>
          <a:p>
            <a:pPr eaLnBrk="1" fontAlgn="auto" hangingPunct="1">
              <a:spcAft>
                <a:spcPts val="0"/>
              </a:spcAft>
              <a:defRPr/>
            </a:pPr>
            <a:r>
              <a:rPr lang="en-US" sz="8800"/>
              <a:t>After Phase 2</a:t>
            </a:r>
          </a:p>
        </p:txBody>
      </p:sp>
      <p:sp>
        <p:nvSpPr>
          <p:cNvPr id="371715" name="Content Placeholder 2"/>
          <p:cNvSpPr>
            <a:spLocks noGrp="1"/>
          </p:cNvSpPr>
          <p:nvPr>
            <p:ph idx="1"/>
          </p:nvPr>
        </p:nvSpPr>
        <p:spPr>
          <a:xfrm>
            <a:off x="1447800" y="2332038"/>
            <a:ext cx="8229600" cy="4525962"/>
          </a:xfrm>
        </p:spPr>
        <p:txBody>
          <a:bodyPr/>
          <a:lstStyle/>
          <a:p>
            <a:pPr eaLnBrk="1" hangingPunct="1">
              <a:buFont typeface="Arial" pitchFamily="34" charset="0"/>
              <a:buNone/>
            </a:pPr>
            <a:r>
              <a:rPr lang="en-US" sz="5400"/>
              <a:t>55% reach remission</a:t>
            </a:r>
          </a:p>
        </p:txBody>
      </p:sp>
    </p:spTree>
    <p:extLst>
      <p:ext uri="{BB962C8B-B14F-4D97-AF65-F5344CB8AC3E}">
        <p14:creationId xmlns:p14="http://schemas.microsoft.com/office/powerpoint/2010/main" val="3480842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1026"/>
          <p:cNvSpPr>
            <a:spLocks noGrp="1" noChangeArrowheads="1"/>
          </p:cNvSpPr>
          <p:nvPr>
            <p:ph type="ctrTitle"/>
          </p:nvPr>
        </p:nvSpPr>
        <p:spPr>
          <a:xfrm>
            <a:off x="533400" y="1066800"/>
            <a:ext cx="7772400" cy="1143000"/>
          </a:xfrm>
        </p:spPr>
        <p:txBody>
          <a:bodyPr rtlCol="0">
            <a:normAutofit fontScale="90000"/>
          </a:bodyPr>
          <a:lstStyle/>
          <a:p>
            <a:pPr eaLnBrk="1" fontAlgn="auto" hangingPunct="1">
              <a:spcAft>
                <a:spcPts val="0"/>
              </a:spcAft>
              <a:defRPr/>
            </a:pPr>
            <a:r>
              <a:rPr lang="en-US" sz="6000" dirty="0"/>
              <a:t>STAR*D </a:t>
            </a:r>
            <a:br>
              <a:rPr lang="en-US" sz="6000" dirty="0"/>
            </a:br>
            <a:r>
              <a:rPr lang="en-US" sz="6000" dirty="0"/>
              <a:t>Final Outcomes</a:t>
            </a:r>
          </a:p>
        </p:txBody>
      </p:sp>
      <p:sp>
        <p:nvSpPr>
          <p:cNvPr id="1020931" name="Rectangle 1027"/>
          <p:cNvSpPr>
            <a:spLocks noGrp="1" noChangeArrowheads="1"/>
          </p:cNvSpPr>
          <p:nvPr>
            <p:ph type="subTitle" idx="1"/>
          </p:nvPr>
        </p:nvSpPr>
        <p:spPr>
          <a:xfrm>
            <a:off x="1143000" y="2895600"/>
            <a:ext cx="6400800" cy="1752600"/>
          </a:xfrm>
        </p:spPr>
        <p:txBody>
          <a:bodyPr rtlCol="0">
            <a:noAutofit/>
          </a:bodyPr>
          <a:lstStyle/>
          <a:p>
            <a:pPr eaLnBrk="1" fontAlgn="auto" hangingPunct="1">
              <a:spcAft>
                <a:spcPts val="0"/>
              </a:spcAft>
              <a:defRPr/>
            </a:pPr>
            <a:r>
              <a:rPr lang="en-US" sz="6600" b="1" dirty="0"/>
              <a:t>67% </a:t>
            </a:r>
          </a:p>
          <a:p>
            <a:pPr eaLnBrk="1" fontAlgn="auto" hangingPunct="1">
              <a:spcAft>
                <a:spcPts val="0"/>
              </a:spcAft>
              <a:defRPr/>
            </a:pPr>
            <a:r>
              <a:rPr lang="en-US" sz="6600" b="1" dirty="0"/>
              <a:t>Complete remission</a:t>
            </a:r>
          </a:p>
        </p:txBody>
      </p:sp>
    </p:spTree>
    <p:extLst>
      <p:ext uri="{BB962C8B-B14F-4D97-AF65-F5344CB8AC3E}">
        <p14:creationId xmlns:p14="http://schemas.microsoft.com/office/powerpoint/2010/main" val="3199083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Title 1"/>
          <p:cNvSpPr>
            <a:spLocks noGrp="1"/>
          </p:cNvSpPr>
          <p:nvPr>
            <p:ph type="ctrTitle"/>
          </p:nvPr>
        </p:nvSpPr>
        <p:spPr>
          <a:xfrm>
            <a:off x="685800" y="609600"/>
            <a:ext cx="7772400" cy="2990850"/>
          </a:xfrm>
        </p:spPr>
        <p:txBody>
          <a:bodyPr/>
          <a:lstStyle/>
          <a:p>
            <a:pPr eaLnBrk="1" hangingPunct="1"/>
            <a:r>
              <a:rPr lang="en-US" sz="6000"/>
              <a:t>STAR-D</a:t>
            </a:r>
            <a:br>
              <a:rPr lang="en-US" sz="6000"/>
            </a:br>
            <a:r>
              <a:rPr lang="en-US" sz="6000"/>
              <a:t>Cumulative Sustained </a:t>
            </a:r>
            <a:br>
              <a:rPr lang="en-US" sz="6000"/>
            </a:br>
            <a:r>
              <a:rPr lang="en-US" sz="6000" u="sng"/>
              <a:t>Recovery Rate</a:t>
            </a:r>
          </a:p>
        </p:txBody>
      </p:sp>
      <p:sp>
        <p:nvSpPr>
          <p:cNvPr id="3" name="Subtitle 2"/>
          <p:cNvSpPr>
            <a:spLocks noGrp="1"/>
          </p:cNvSpPr>
          <p:nvPr>
            <p:ph type="subTitle" idx="1"/>
          </p:nvPr>
        </p:nvSpPr>
        <p:spPr>
          <a:xfrm>
            <a:off x="1371600" y="3886200"/>
            <a:ext cx="6400800" cy="2057400"/>
          </a:xfrm>
        </p:spPr>
        <p:txBody>
          <a:bodyPr rtlCol="0">
            <a:normAutofit fontScale="70000" lnSpcReduction="20000"/>
          </a:bodyPr>
          <a:lstStyle/>
          <a:p>
            <a:pPr eaLnBrk="1" fontAlgn="auto" hangingPunct="1">
              <a:spcAft>
                <a:spcPts val="0"/>
              </a:spcAft>
              <a:defRPr/>
            </a:pPr>
            <a:r>
              <a:rPr lang="en-US" sz="11400" dirty="0"/>
              <a:t>43%</a:t>
            </a:r>
          </a:p>
          <a:p>
            <a:pPr eaLnBrk="1" fontAlgn="auto" hangingPunct="1">
              <a:spcAft>
                <a:spcPts val="0"/>
              </a:spcAft>
              <a:defRPr/>
            </a:pPr>
            <a:endParaRPr lang="en-US" sz="5400" dirty="0"/>
          </a:p>
          <a:p>
            <a:pPr eaLnBrk="1" fontAlgn="auto" hangingPunct="1">
              <a:spcAft>
                <a:spcPts val="0"/>
              </a:spcAft>
              <a:defRPr/>
            </a:pPr>
            <a:r>
              <a:rPr lang="en-US" dirty="0"/>
              <a:t>                        </a:t>
            </a:r>
          </a:p>
        </p:txBody>
      </p:sp>
    </p:spTree>
    <p:extLst>
      <p:ext uri="{BB962C8B-B14F-4D97-AF65-F5344CB8AC3E}">
        <p14:creationId xmlns:p14="http://schemas.microsoft.com/office/powerpoint/2010/main" val="42449108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Title 1"/>
          <p:cNvSpPr>
            <a:spLocks noGrp="1"/>
          </p:cNvSpPr>
          <p:nvPr>
            <p:ph type="title"/>
          </p:nvPr>
        </p:nvSpPr>
        <p:spPr>
          <a:xfrm>
            <a:off x="381000" y="2743200"/>
            <a:ext cx="8229600" cy="1143000"/>
          </a:xfrm>
        </p:spPr>
        <p:txBody>
          <a:bodyPr rtlCol="0">
            <a:normAutofit fontScale="90000"/>
          </a:bodyPr>
          <a:lstStyle/>
          <a:p>
            <a:pPr eaLnBrk="1" fontAlgn="auto" hangingPunct="1">
              <a:spcAft>
                <a:spcPts val="0"/>
              </a:spcAft>
              <a:defRPr/>
            </a:pPr>
            <a:r>
              <a:rPr lang="en-US" sz="7200" b="1" dirty="0"/>
              <a:t>Dropouts associated </a:t>
            </a:r>
            <a:r>
              <a:rPr lang="en-US" sz="7200" b="1" u="sng" dirty="0"/>
              <a:t>with each new step </a:t>
            </a:r>
            <a:br>
              <a:rPr lang="en-US" sz="6000" dirty="0"/>
            </a:br>
            <a:r>
              <a:rPr lang="en-US" sz="6700" b="1" dirty="0"/>
              <a:t>10-20% per step</a:t>
            </a:r>
            <a:br>
              <a:rPr lang="en-US" sz="6000" dirty="0"/>
            </a:br>
            <a:r>
              <a:rPr lang="en-US" sz="6000" dirty="0">
                <a:solidFill>
                  <a:srgbClr val="0070C0"/>
                </a:solidFill>
              </a:rPr>
              <a:t>Why? </a:t>
            </a:r>
            <a:br>
              <a:rPr lang="en-US" sz="6000" dirty="0"/>
            </a:br>
            <a:r>
              <a:rPr lang="en-US" sz="6000" dirty="0"/>
              <a:t>More </a:t>
            </a:r>
            <a:r>
              <a:rPr lang="en-US" sz="6000" dirty="0" err="1"/>
              <a:t>tx</a:t>
            </a:r>
            <a:r>
              <a:rPr lang="en-US" sz="6000" dirty="0"/>
              <a:t> resistance</a:t>
            </a:r>
            <a:br>
              <a:rPr lang="en-US" sz="6000" dirty="0"/>
            </a:br>
            <a:r>
              <a:rPr lang="en-US" sz="6000" dirty="0"/>
              <a:t>Demoralization</a:t>
            </a:r>
            <a:br>
              <a:rPr lang="en-US" sz="6000" dirty="0"/>
            </a:br>
            <a:r>
              <a:rPr lang="en-US" sz="6000" b="1" dirty="0"/>
              <a:t>Final Number</a:t>
            </a:r>
            <a:r>
              <a:rPr lang="en-US" sz="6000" dirty="0"/>
              <a:t>: 1214</a:t>
            </a:r>
            <a:br>
              <a:rPr lang="en-US" sz="6000" dirty="0"/>
            </a:br>
            <a:r>
              <a:rPr lang="en-US" dirty="0"/>
              <a:t>(2876)</a:t>
            </a:r>
          </a:p>
        </p:txBody>
      </p:sp>
    </p:spTree>
    <p:extLst>
      <p:ext uri="{BB962C8B-B14F-4D97-AF65-F5344CB8AC3E}">
        <p14:creationId xmlns:p14="http://schemas.microsoft.com/office/powerpoint/2010/main" val="1723629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Title 1"/>
          <p:cNvSpPr>
            <a:spLocks noGrp="1"/>
          </p:cNvSpPr>
          <p:nvPr>
            <p:ph type="title"/>
          </p:nvPr>
        </p:nvSpPr>
        <p:spPr/>
        <p:txBody>
          <a:bodyPr/>
          <a:lstStyle/>
          <a:p>
            <a:pPr eaLnBrk="1" hangingPunct="1"/>
            <a:r>
              <a:rPr lang="en-US" sz="5400" u="sng"/>
              <a:t>STAR-D:  Short Comings</a:t>
            </a:r>
          </a:p>
        </p:txBody>
      </p:sp>
      <p:sp>
        <p:nvSpPr>
          <p:cNvPr id="414723" name="Content Placeholder 2"/>
          <p:cNvSpPr>
            <a:spLocks noGrp="1"/>
          </p:cNvSpPr>
          <p:nvPr>
            <p:ph idx="1"/>
          </p:nvPr>
        </p:nvSpPr>
        <p:spPr/>
        <p:txBody>
          <a:bodyPr/>
          <a:lstStyle/>
          <a:p>
            <a:pPr eaLnBrk="1" hangingPunct="1">
              <a:defRPr/>
            </a:pPr>
            <a:r>
              <a:rPr lang="en-US" sz="4800" dirty="0"/>
              <a:t>Subtype of depression </a:t>
            </a:r>
          </a:p>
          <a:p>
            <a:pPr marL="0" indent="0" eaLnBrk="1" hangingPunct="1">
              <a:buFont typeface="Arial" pitchFamily="34" charset="0"/>
              <a:buNone/>
              <a:defRPr/>
            </a:pPr>
            <a:r>
              <a:rPr lang="en-US" sz="4800" dirty="0"/>
              <a:t>        not addressed:</a:t>
            </a:r>
          </a:p>
          <a:p>
            <a:pPr eaLnBrk="1" hangingPunct="1">
              <a:buFont typeface="Arial" pitchFamily="34" charset="0"/>
              <a:buNone/>
              <a:defRPr/>
            </a:pPr>
            <a:r>
              <a:rPr lang="en-US" sz="4800" dirty="0"/>
              <a:t>        e.g.  Anxious versus </a:t>
            </a:r>
            <a:r>
              <a:rPr lang="en-US" sz="4800" dirty="0" err="1"/>
              <a:t>anergic</a:t>
            </a:r>
            <a:endParaRPr lang="en-US" sz="4800" dirty="0"/>
          </a:p>
          <a:p>
            <a:pPr eaLnBrk="1" hangingPunct="1">
              <a:defRPr/>
            </a:pPr>
            <a:r>
              <a:rPr lang="en-US" sz="4800" dirty="0"/>
              <a:t>No screening for thyroid</a:t>
            </a:r>
          </a:p>
        </p:txBody>
      </p:sp>
    </p:spTree>
    <p:extLst>
      <p:ext uri="{BB962C8B-B14F-4D97-AF65-F5344CB8AC3E}">
        <p14:creationId xmlns:p14="http://schemas.microsoft.com/office/powerpoint/2010/main" val="23088412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a:xfrm>
            <a:off x="838200" y="152400"/>
            <a:ext cx="7772400" cy="1143000"/>
          </a:xfrm>
        </p:spPr>
        <p:txBody>
          <a:bodyPr/>
          <a:lstStyle/>
          <a:p>
            <a:pPr eaLnBrk="1" hangingPunct="1"/>
            <a:r>
              <a:rPr lang="en-US" u="sng"/>
              <a:t>STAR-D Monotherapy</a:t>
            </a:r>
          </a:p>
        </p:txBody>
      </p:sp>
      <p:pic>
        <p:nvPicPr>
          <p:cNvPr id="379907" name="Picture 3" descr="C:\DOCUME~1\HP_ADM~1\LOCALS~1\Temp\\msotw9_temp0.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685800" y="1371600"/>
            <a:ext cx="7824788" cy="4267200"/>
          </a:xfrm>
        </p:spPr>
      </p:pic>
    </p:spTree>
    <p:extLst>
      <p:ext uri="{BB962C8B-B14F-4D97-AF65-F5344CB8AC3E}">
        <p14:creationId xmlns:p14="http://schemas.microsoft.com/office/powerpoint/2010/main" val="34883209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1026"/>
          <p:cNvSpPr>
            <a:spLocks noGrp="1" noChangeArrowheads="1"/>
          </p:cNvSpPr>
          <p:nvPr>
            <p:ph type="title"/>
          </p:nvPr>
        </p:nvSpPr>
        <p:spPr>
          <a:xfrm>
            <a:off x="914400" y="152400"/>
            <a:ext cx="7772400" cy="1143000"/>
          </a:xfrm>
        </p:spPr>
        <p:txBody>
          <a:bodyPr/>
          <a:lstStyle/>
          <a:p>
            <a:pPr eaLnBrk="1" hangingPunct="1"/>
            <a:r>
              <a:rPr lang="en-US" u="sng"/>
              <a:t>STAR-D Monotherapy</a:t>
            </a:r>
          </a:p>
        </p:txBody>
      </p:sp>
      <p:pic>
        <p:nvPicPr>
          <p:cNvPr id="380931" name="Picture 1027" descr="C:\DOCUME~1\HP_ADM~1\LOCALS~1\Temp\\msotw9_temp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1600200"/>
            <a:ext cx="9144000" cy="4038600"/>
          </a:xfrm>
        </p:spPr>
      </p:pic>
    </p:spTree>
    <p:extLst>
      <p:ext uri="{BB962C8B-B14F-4D97-AF65-F5344CB8AC3E}">
        <p14:creationId xmlns:p14="http://schemas.microsoft.com/office/powerpoint/2010/main" val="19863338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1026"/>
          <p:cNvSpPr>
            <a:spLocks noGrp="1" noChangeArrowheads="1"/>
          </p:cNvSpPr>
          <p:nvPr>
            <p:ph type="title"/>
          </p:nvPr>
        </p:nvSpPr>
        <p:spPr>
          <a:xfrm>
            <a:off x="838200" y="304800"/>
            <a:ext cx="7772400" cy="1143000"/>
          </a:xfrm>
        </p:spPr>
        <p:txBody>
          <a:bodyPr rtlCol="0">
            <a:normAutofit fontScale="90000"/>
          </a:bodyPr>
          <a:lstStyle/>
          <a:p>
            <a:pPr eaLnBrk="1" fontAlgn="auto" hangingPunct="1">
              <a:spcAft>
                <a:spcPts val="0"/>
              </a:spcAft>
              <a:defRPr/>
            </a:pPr>
            <a:r>
              <a:rPr lang="en-US" dirty="0"/>
              <a:t>STAR-D Augmentation</a:t>
            </a:r>
            <a:br>
              <a:rPr lang="en-US" dirty="0"/>
            </a:br>
            <a:r>
              <a:rPr lang="en-US" u="sng" dirty="0"/>
              <a:t>Guidelines</a:t>
            </a:r>
          </a:p>
        </p:txBody>
      </p:sp>
      <p:pic>
        <p:nvPicPr>
          <p:cNvPr id="381955" name="Picture 1027" descr="C:\DOCUME~1\HP_ADM~1\LOCALS~1\Temp\\msotw9_temp0.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374650" y="1676400"/>
            <a:ext cx="8339138" cy="3276600"/>
          </a:xfrm>
        </p:spPr>
      </p:pic>
    </p:spTree>
    <p:extLst>
      <p:ext uri="{BB962C8B-B14F-4D97-AF65-F5344CB8AC3E}">
        <p14:creationId xmlns:p14="http://schemas.microsoft.com/office/powerpoint/2010/main" val="4002837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p:txBody>
          <a:bodyPr>
            <a:normAutofit fontScale="90000"/>
          </a:bodyPr>
          <a:lstStyle/>
          <a:p>
            <a:r>
              <a:rPr lang="en-US"/>
              <a:t>What Can Be Learned from</a:t>
            </a:r>
            <a:br>
              <a:rPr lang="en-US"/>
            </a:br>
            <a:r>
              <a:rPr lang="en-US" b="1"/>
              <a:t>STAR-D</a:t>
            </a:r>
          </a:p>
        </p:txBody>
      </p:sp>
      <p:sp>
        <p:nvSpPr>
          <p:cNvPr id="158723" name="Content Placeholder 2"/>
          <p:cNvSpPr>
            <a:spLocks noGrp="1"/>
          </p:cNvSpPr>
          <p:nvPr>
            <p:ph idx="1"/>
          </p:nvPr>
        </p:nvSpPr>
        <p:spPr>
          <a:xfrm>
            <a:off x="457200" y="1905000"/>
            <a:ext cx="8229600" cy="4525963"/>
          </a:xfrm>
        </p:spPr>
        <p:txBody>
          <a:bodyPr>
            <a:normAutofit/>
          </a:bodyPr>
          <a:lstStyle/>
          <a:p>
            <a:r>
              <a:rPr lang="en-US" sz="4000" dirty="0"/>
              <a:t>Use of rating scales</a:t>
            </a:r>
          </a:p>
          <a:p>
            <a:r>
              <a:rPr lang="en-US" sz="4000" dirty="0"/>
              <a:t>Aggressive dosing</a:t>
            </a:r>
          </a:p>
          <a:p>
            <a:r>
              <a:rPr lang="en-US" sz="4000" dirty="0"/>
              <a:t>Some suggestions: next steps</a:t>
            </a:r>
          </a:p>
          <a:p>
            <a:r>
              <a:rPr lang="en-US" sz="4000" dirty="0"/>
              <a:t>Testament to the difficulties in</a:t>
            </a:r>
          </a:p>
          <a:p>
            <a:pPr>
              <a:buFont typeface="Arial" pitchFamily="34" charset="0"/>
              <a:buNone/>
            </a:pPr>
            <a:r>
              <a:rPr lang="en-US" sz="4000" dirty="0"/>
              <a:t>        treating very severe depression</a:t>
            </a:r>
          </a:p>
        </p:txBody>
      </p:sp>
    </p:spTree>
    <p:extLst>
      <p:ext uri="{BB962C8B-B14F-4D97-AF65-F5344CB8AC3E}">
        <p14:creationId xmlns:p14="http://schemas.microsoft.com/office/powerpoint/2010/main" val="41734301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Title 1"/>
          <p:cNvSpPr>
            <a:spLocks noGrp="1"/>
          </p:cNvSpPr>
          <p:nvPr>
            <p:ph type="title"/>
          </p:nvPr>
        </p:nvSpPr>
        <p:spPr/>
        <p:txBody>
          <a:bodyPr/>
          <a:lstStyle/>
          <a:p>
            <a:pPr eaLnBrk="1" hangingPunct="1"/>
            <a:r>
              <a:rPr lang="en-US" sz="6000" u="sng"/>
              <a:t>TMAP Outcomes</a:t>
            </a:r>
          </a:p>
        </p:txBody>
      </p:sp>
      <p:sp>
        <p:nvSpPr>
          <p:cNvPr id="382979" name="Content Placeholder 2"/>
          <p:cNvSpPr>
            <a:spLocks noGrp="1"/>
          </p:cNvSpPr>
          <p:nvPr>
            <p:ph idx="1"/>
          </p:nvPr>
        </p:nvSpPr>
        <p:spPr>
          <a:xfrm>
            <a:off x="228600" y="1600200"/>
            <a:ext cx="8763000" cy="4525963"/>
          </a:xfrm>
        </p:spPr>
        <p:txBody>
          <a:bodyPr/>
          <a:lstStyle/>
          <a:p>
            <a:pPr eaLnBrk="1" hangingPunct="1"/>
            <a:r>
              <a:rPr lang="en-US" sz="4800"/>
              <a:t>Personalized medical treatment: </a:t>
            </a:r>
          </a:p>
          <a:p>
            <a:pPr eaLnBrk="1" hangingPunct="1">
              <a:buFont typeface="Arial" pitchFamily="34" charset="0"/>
              <a:buNone/>
            </a:pPr>
            <a:r>
              <a:rPr lang="en-US" sz="4800"/>
              <a:t>         identify subtypes</a:t>
            </a:r>
          </a:p>
          <a:p>
            <a:pPr eaLnBrk="1" hangingPunct="1"/>
            <a:r>
              <a:rPr lang="en-US" sz="4800"/>
              <a:t>Aggressive, sequential treatment</a:t>
            </a:r>
          </a:p>
          <a:p>
            <a:pPr eaLnBrk="1" hangingPunct="1"/>
            <a:r>
              <a:rPr lang="en-US" sz="4800"/>
              <a:t>Measurement-based treatment</a:t>
            </a:r>
          </a:p>
          <a:p>
            <a:pPr eaLnBrk="1" hangingPunct="1">
              <a:buFont typeface="Arial" pitchFamily="34" charset="0"/>
              <a:buNone/>
            </a:pPr>
            <a:endParaRPr lang="en-US" sz="4800"/>
          </a:p>
        </p:txBody>
      </p:sp>
    </p:spTree>
    <p:extLst>
      <p:ext uri="{BB962C8B-B14F-4D97-AF65-F5344CB8AC3E}">
        <p14:creationId xmlns:p14="http://schemas.microsoft.com/office/powerpoint/2010/main" val="32503138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Title 1"/>
          <p:cNvSpPr>
            <a:spLocks noGrp="1"/>
          </p:cNvSpPr>
          <p:nvPr>
            <p:ph type="title"/>
          </p:nvPr>
        </p:nvSpPr>
        <p:spPr>
          <a:xfrm>
            <a:off x="457200" y="0"/>
            <a:ext cx="8229600" cy="1143000"/>
          </a:xfrm>
        </p:spPr>
        <p:txBody>
          <a:bodyPr/>
          <a:lstStyle/>
          <a:p>
            <a:pPr eaLnBrk="1" hangingPunct="1"/>
            <a:r>
              <a:rPr lang="en-US" u="sng"/>
              <a:t>STAR-D and TMAP:  Conclusions</a:t>
            </a:r>
          </a:p>
        </p:txBody>
      </p:sp>
      <p:sp>
        <p:nvSpPr>
          <p:cNvPr id="384003" name="Content Placeholder 2"/>
          <p:cNvSpPr>
            <a:spLocks noGrp="1"/>
          </p:cNvSpPr>
          <p:nvPr>
            <p:ph idx="1"/>
          </p:nvPr>
        </p:nvSpPr>
        <p:spPr>
          <a:xfrm>
            <a:off x="457200" y="1371600"/>
            <a:ext cx="8229600" cy="5105400"/>
          </a:xfrm>
        </p:spPr>
        <p:txBody>
          <a:bodyPr/>
          <a:lstStyle/>
          <a:p>
            <a:pPr eaLnBrk="1" hangingPunct="1"/>
            <a:r>
              <a:rPr lang="en-US" sz="4000" dirty="0"/>
              <a:t>If little response (0-25%): switch</a:t>
            </a:r>
          </a:p>
          <a:p>
            <a:pPr eaLnBrk="1" hangingPunct="1"/>
            <a:r>
              <a:rPr lang="en-US" sz="4000" dirty="0"/>
              <a:t>If partial response (25%+): augment</a:t>
            </a:r>
          </a:p>
          <a:p>
            <a:pPr eaLnBrk="1" hangingPunct="1"/>
            <a:r>
              <a:rPr lang="en-US" sz="4000" dirty="0"/>
              <a:t>76% remission</a:t>
            </a:r>
          </a:p>
          <a:p>
            <a:pPr eaLnBrk="1" hangingPunct="1"/>
            <a:r>
              <a:rPr lang="en-US" sz="4000" dirty="0"/>
              <a:t>Highest yield augmenters:</a:t>
            </a:r>
          </a:p>
          <a:p>
            <a:pPr eaLnBrk="1" hangingPunct="1">
              <a:buFont typeface="Arial" pitchFamily="34" charset="0"/>
              <a:buNone/>
            </a:pPr>
            <a:r>
              <a:rPr lang="en-US" sz="4000" dirty="0"/>
              <a:t>      &gt;  Anxious depression: BuSpar</a:t>
            </a:r>
          </a:p>
          <a:p>
            <a:pPr eaLnBrk="1" hangingPunct="1">
              <a:buFont typeface="Arial" pitchFamily="34" charset="0"/>
              <a:buNone/>
            </a:pPr>
            <a:r>
              <a:rPr lang="en-US" sz="4000" dirty="0"/>
              <a:t>      &gt;  Anergic depressions: Wellbutrin</a:t>
            </a:r>
          </a:p>
          <a:p>
            <a:pPr eaLnBrk="1" hangingPunct="1">
              <a:buFont typeface="Arial" pitchFamily="34" charset="0"/>
              <a:buNone/>
            </a:pPr>
            <a:r>
              <a:rPr lang="en-US" sz="4000" dirty="0"/>
              <a:t>      &gt;  T</a:t>
            </a:r>
            <a:r>
              <a:rPr lang="en-US" dirty="0"/>
              <a:t>3</a:t>
            </a:r>
            <a:endParaRPr lang="en-US" sz="4000" dirty="0"/>
          </a:p>
        </p:txBody>
      </p:sp>
      <p:sp>
        <p:nvSpPr>
          <p:cNvPr id="4" name="Slide Number Placeholder 3"/>
          <p:cNvSpPr>
            <a:spLocks noGrp="1"/>
          </p:cNvSpPr>
          <p:nvPr>
            <p:ph type="sldNum" sz="quarter" idx="12"/>
          </p:nvPr>
        </p:nvSpPr>
        <p:spPr/>
        <p:txBody>
          <a:bodyPr/>
          <a:lstStyle/>
          <a:p>
            <a:pPr>
              <a:defRPr/>
            </a:pPr>
            <a:fld id="{AE2B20CC-E12A-4202-ADE9-3EBEF718932D}" type="slidenum">
              <a:rPr lang="en-US"/>
              <a:pPr>
                <a:defRPr/>
              </a:pPr>
              <a:t>78</a:t>
            </a:fld>
            <a:endParaRPr lang="en-US"/>
          </a:p>
        </p:txBody>
      </p:sp>
    </p:spTree>
    <p:extLst>
      <p:ext uri="{BB962C8B-B14F-4D97-AF65-F5344CB8AC3E}">
        <p14:creationId xmlns:p14="http://schemas.microsoft.com/office/powerpoint/2010/main" val="41176175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a:xfrm>
            <a:off x="762000" y="304800"/>
            <a:ext cx="7772400" cy="1143000"/>
          </a:xfrm>
        </p:spPr>
        <p:txBody>
          <a:bodyPr>
            <a:normAutofit fontScale="90000"/>
          </a:bodyPr>
          <a:lstStyle/>
          <a:p>
            <a:pPr eaLnBrk="1" hangingPunct="1"/>
            <a:r>
              <a:rPr lang="en-US"/>
              <a:t>PARTIAL RESPONSE</a:t>
            </a:r>
            <a:br>
              <a:rPr lang="en-US"/>
            </a:br>
            <a:r>
              <a:rPr lang="en-US" u="sng"/>
              <a:t>STRATEGIES</a:t>
            </a:r>
          </a:p>
        </p:txBody>
      </p:sp>
      <p:sp>
        <p:nvSpPr>
          <p:cNvPr id="714755" name="Rectangle 3"/>
          <p:cNvSpPr>
            <a:spLocks noGrp="1" noChangeArrowheads="1"/>
          </p:cNvSpPr>
          <p:nvPr>
            <p:ph idx="1"/>
          </p:nvPr>
        </p:nvSpPr>
        <p:spPr>
          <a:xfrm>
            <a:off x="762000" y="1828800"/>
            <a:ext cx="7772400" cy="4114800"/>
          </a:xfrm>
        </p:spPr>
        <p:txBody>
          <a:bodyPr>
            <a:normAutofit/>
          </a:bodyPr>
          <a:lstStyle/>
          <a:p>
            <a:pPr eaLnBrk="1" hangingPunct="1">
              <a:defRPr/>
            </a:pPr>
            <a:r>
              <a:rPr lang="en-US" sz="4800" b="1" u="sng" dirty="0">
                <a:effectLst>
                  <a:outerShdw blurRad="38100" dist="38100" dir="2700000" algn="tl">
                    <a:srgbClr val="FFFFFF"/>
                  </a:outerShdw>
                </a:effectLst>
              </a:rPr>
              <a:t>FIRST</a:t>
            </a:r>
            <a:r>
              <a:rPr lang="en-US" sz="4800" b="1" dirty="0">
                <a:effectLst>
                  <a:outerShdw blurRad="38100" dist="38100" dir="2700000" algn="tl">
                    <a:srgbClr val="FFFFFF"/>
                  </a:outerShdw>
                </a:effectLst>
              </a:rPr>
              <a:t>: Check Compliance &amp; </a:t>
            </a:r>
          </a:p>
          <a:p>
            <a:pPr eaLnBrk="1" hangingPunct="1">
              <a:buFontTx/>
              <a:buNone/>
              <a:defRPr/>
            </a:pPr>
            <a:r>
              <a:rPr lang="en-US" sz="4800" b="1" dirty="0">
                <a:effectLst>
                  <a:outerShdw blurRad="38100" dist="38100" dir="2700000" algn="tl">
                    <a:srgbClr val="FFFFFF"/>
                  </a:outerShdw>
                </a:effectLst>
              </a:rPr>
              <a:t>             Substance Abuse</a:t>
            </a:r>
          </a:p>
          <a:p>
            <a:pPr eaLnBrk="1" hangingPunct="1">
              <a:defRPr/>
            </a:pPr>
            <a:r>
              <a:rPr lang="en-US" sz="4800" b="1" u="sng" dirty="0">
                <a:effectLst>
                  <a:outerShdw blurRad="38100" dist="38100" dir="2700000" algn="tl">
                    <a:srgbClr val="FFFFFF"/>
                  </a:outerShdw>
                </a:effectLst>
              </a:rPr>
              <a:t>INCREASE DOSE</a:t>
            </a:r>
          </a:p>
          <a:p>
            <a:pPr eaLnBrk="1" hangingPunct="1">
              <a:defRPr/>
            </a:pPr>
            <a:r>
              <a:rPr lang="en-US" sz="4800" b="1" u="sng" dirty="0">
                <a:effectLst>
                  <a:outerShdw blurRad="38100" dist="38100" dir="2700000" algn="tl">
                    <a:srgbClr val="FFFFFF"/>
                  </a:outerShdw>
                </a:effectLst>
              </a:rPr>
              <a:t>AUGMENT</a:t>
            </a:r>
          </a:p>
        </p:txBody>
      </p:sp>
    </p:spTree>
    <p:extLst>
      <p:ext uri="{BB962C8B-B14F-4D97-AF65-F5344CB8AC3E}">
        <p14:creationId xmlns:p14="http://schemas.microsoft.com/office/powerpoint/2010/main" val="2370762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7474" name="Rectangle 1026"/>
          <p:cNvSpPr>
            <a:spLocks noGrp="1" noChangeArrowheads="1"/>
          </p:cNvSpPr>
          <p:nvPr>
            <p:ph type="title"/>
          </p:nvPr>
        </p:nvSpPr>
        <p:spPr>
          <a:xfrm>
            <a:off x="609600" y="1524000"/>
            <a:ext cx="7772400" cy="1143000"/>
          </a:xfrm>
        </p:spPr>
        <p:txBody>
          <a:bodyPr>
            <a:normAutofit fontScale="90000"/>
          </a:bodyPr>
          <a:lstStyle/>
          <a:p>
            <a:pPr eaLnBrk="1" hangingPunct="1">
              <a:defRPr/>
            </a:pPr>
            <a:r>
              <a:rPr lang="en-US" sz="6000">
                <a:effectLst>
                  <a:outerShdw blurRad="38100" dist="38100" dir="2700000" algn="tl">
                    <a:srgbClr val="FFFFFF"/>
                  </a:outerShdw>
                </a:effectLst>
              </a:rPr>
              <a:t>Other augmentation</a:t>
            </a:r>
            <a:br>
              <a:rPr lang="en-US" sz="6000">
                <a:effectLst>
                  <a:outerShdw blurRad="38100" dist="38100" dir="2700000" algn="tl">
                    <a:srgbClr val="FFFFFF"/>
                  </a:outerShdw>
                </a:effectLst>
              </a:rPr>
            </a:br>
            <a:r>
              <a:rPr lang="en-US" sz="6000">
                <a:effectLst>
                  <a:outerShdw blurRad="38100" dist="38100" dir="2700000" algn="tl">
                    <a:srgbClr val="FFFFFF"/>
                  </a:outerShdw>
                </a:effectLst>
              </a:rPr>
              <a:t>Strategies</a:t>
            </a:r>
          </a:p>
        </p:txBody>
      </p:sp>
    </p:spTree>
    <p:extLst>
      <p:ext uri="{BB962C8B-B14F-4D97-AF65-F5344CB8AC3E}">
        <p14:creationId xmlns:p14="http://schemas.microsoft.com/office/powerpoint/2010/main" val="3973310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a:xfrm>
            <a:off x="533400" y="457200"/>
            <a:ext cx="8885238" cy="1155700"/>
          </a:xfrm>
        </p:spPr>
        <p:txBody>
          <a:bodyPr/>
          <a:lstStyle/>
          <a:p>
            <a:pPr eaLnBrk="1" hangingPunct="1"/>
            <a:r>
              <a:rPr lang="en-US" sz="4800" b="1" u="sng"/>
              <a:t>Augmentation Strategies</a:t>
            </a:r>
            <a:endParaRPr lang="en-US" sz="4800" b="1" i="1" u="sng"/>
          </a:p>
        </p:txBody>
      </p:sp>
      <p:sp>
        <p:nvSpPr>
          <p:cNvPr id="658435" name="Rectangle 3"/>
          <p:cNvSpPr>
            <a:spLocks noGrp="1" noChangeArrowheads="1"/>
          </p:cNvSpPr>
          <p:nvPr>
            <p:ph idx="1"/>
          </p:nvPr>
        </p:nvSpPr>
        <p:spPr>
          <a:xfrm>
            <a:off x="1295400" y="1828800"/>
            <a:ext cx="8896350" cy="4135438"/>
          </a:xfrm>
        </p:spPr>
        <p:txBody>
          <a:bodyPr/>
          <a:lstStyle/>
          <a:p>
            <a:pPr eaLnBrk="1" hangingPunct="1">
              <a:buFontTx/>
              <a:buNone/>
            </a:pPr>
            <a:endParaRPr lang="en-US" sz="4400" dirty="0"/>
          </a:p>
          <a:p>
            <a:pPr eaLnBrk="1" hangingPunct="1"/>
            <a:r>
              <a:rPr lang="en-US" sz="4400" dirty="0"/>
              <a:t>Lithium: 0.3-0.6 </a:t>
            </a:r>
            <a:r>
              <a:rPr lang="en-US" sz="4400" dirty="0" err="1"/>
              <a:t>mEq</a:t>
            </a:r>
            <a:r>
              <a:rPr lang="en-US" sz="4400" dirty="0"/>
              <a:t>/l  </a:t>
            </a:r>
          </a:p>
          <a:p>
            <a:pPr eaLnBrk="1" hangingPunct="1">
              <a:buFontTx/>
              <a:buNone/>
            </a:pPr>
            <a:r>
              <a:rPr lang="en-US" sz="4400" dirty="0"/>
              <a:t>           &gt;  </a:t>
            </a:r>
            <a:r>
              <a:rPr lang="en-US" sz="3600" dirty="0">
                <a:sym typeface="Symbol" pitchFamily="18" charset="2"/>
              </a:rPr>
              <a:t> relapse x 3</a:t>
            </a:r>
          </a:p>
          <a:p>
            <a:pPr eaLnBrk="1" hangingPunct="1">
              <a:buFontTx/>
              <a:buNone/>
            </a:pPr>
            <a:r>
              <a:rPr lang="en-US" sz="3600" dirty="0">
                <a:sym typeface="Symbol" pitchFamily="18" charset="2"/>
              </a:rPr>
              <a:t>             &gt;   7 fold   suicides </a:t>
            </a:r>
            <a:r>
              <a:rPr lang="en-US" sz="4400" dirty="0"/>
              <a:t> </a:t>
            </a:r>
          </a:p>
          <a:p>
            <a:pPr eaLnBrk="1" hangingPunct="1">
              <a:buFontTx/>
              <a:buNone/>
            </a:pPr>
            <a:r>
              <a:rPr lang="en-US" sz="4400" dirty="0"/>
              <a:t>                                                                                                                                           </a:t>
            </a:r>
          </a:p>
        </p:txBody>
      </p:sp>
    </p:spTree>
    <p:extLst>
      <p:ext uri="{BB962C8B-B14F-4D97-AF65-F5344CB8AC3E}">
        <p14:creationId xmlns:p14="http://schemas.microsoft.com/office/powerpoint/2010/main" val="7713891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p:txBody>
          <a:bodyPr/>
          <a:lstStyle/>
          <a:p>
            <a:pPr eaLnBrk="1" hangingPunct="1">
              <a:defRPr/>
            </a:pPr>
            <a:r>
              <a:rPr lang="en-US" sz="5400" u="sng">
                <a:effectLst>
                  <a:outerShdw blurRad="38100" dist="38100" dir="2700000" algn="tl">
                    <a:srgbClr val="FFFFFF"/>
                  </a:outerShdw>
                </a:effectLst>
              </a:rPr>
              <a:t>THYROID</a:t>
            </a:r>
          </a:p>
        </p:txBody>
      </p:sp>
      <p:sp>
        <p:nvSpPr>
          <p:cNvPr id="512003" name="Rectangle 3"/>
          <p:cNvSpPr>
            <a:spLocks noGrp="1" noChangeArrowheads="1"/>
          </p:cNvSpPr>
          <p:nvPr>
            <p:ph idx="1"/>
          </p:nvPr>
        </p:nvSpPr>
        <p:spPr/>
        <p:txBody>
          <a:bodyPr/>
          <a:lstStyle/>
          <a:p>
            <a:pPr eaLnBrk="1" hangingPunct="1">
              <a:defRPr/>
            </a:pPr>
            <a:r>
              <a:rPr lang="en-US" sz="4000">
                <a:effectLst>
                  <a:outerShdw blurRad="38100" dist="38100" dir="2700000" algn="tl">
                    <a:srgbClr val="FFFFFF"/>
                  </a:outerShdw>
                </a:effectLst>
              </a:rPr>
              <a:t>Adding T</a:t>
            </a:r>
            <a:r>
              <a:rPr lang="en-US" sz="3600">
                <a:effectLst>
                  <a:outerShdw blurRad="38100" dist="38100" dir="2700000" algn="tl">
                    <a:srgbClr val="FFFFFF"/>
                  </a:outerShdw>
                </a:effectLst>
              </a:rPr>
              <a:t>3 or </a:t>
            </a:r>
            <a:r>
              <a:rPr lang="en-US" sz="4000">
                <a:effectLst>
                  <a:outerShdw blurRad="38100" dist="38100" dir="2700000" algn="tl">
                    <a:srgbClr val="FFFFFF"/>
                  </a:outerShdw>
                </a:effectLst>
              </a:rPr>
              <a:t>T</a:t>
            </a:r>
            <a:r>
              <a:rPr lang="en-US" sz="3600">
                <a:effectLst>
                  <a:outerShdw blurRad="38100" dist="38100" dir="2700000" algn="tl">
                    <a:srgbClr val="FFFFFF"/>
                  </a:outerShdw>
                </a:effectLst>
              </a:rPr>
              <a:t>4: augmentation</a:t>
            </a:r>
            <a:endParaRPr lang="en-US" sz="4000">
              <a:effectLst>
                <a:outerShdw blurRad="38100" dist="38100" dir="2700000" algn="tl">
                  <a:srgbClr val="FFFFFF"/>
                </a:outerShdw>
              </a:effectLst>
            </a:endParaRPr>
          </a:p>
          <a:p>
            <a:pPr eaLnBrk="1" hangingPunct="1">
              <a:defRPr/>
            </a:pPr>
            <a:r>
              <a:rPr lang="en-US" sz="4000">
                <a:effectLst>
                  <a:outerShdw blurRad="38100" dist="38100" dir="2700000" algn="tl">
                    <a:srgbClr val="FFFFFF"/>
                  </a:outerShdw>
                </a:effectLst>
              </a:rPr>
              <a:t>T</a:t>
            </a:r>
            <a:r>
              <a:rPr lang="en-US" sz="3600">
                <a:effectLst>
                  <a:outerShdw blurRad="38100" dist="38100" dir="2700000" algn="tl">
                    <a:srgbClr val="FFFFFF"/>
                  </a:outerShdw>
                </a:effectLst>
              </a:rPr>
              <a:t>4 </a:t>
            </a:r>
            <a:r>
              <a:rPr lang="en-US" sz="4000">
                <a:effectLst>
                  <a:outerShdw blurRad="38100" dist="38100" dir="2700000" algn="tl">
                    <a:srgbClr val="FFFFFF"/>
                  </a:outerShdw>
                </a:effectLst>
              </a:rPr>
              <a:t>for rapid cycling</a:t>
            </a:r>
          </a:p>
          <a:p>
            <a:pPr eaLnBrk="1" hangingPunct="1">
              <a:defRPr/>
            </a:pPr>
            <a:r>
              <a:rPr lang="en-US" sz="4000">
                <a:effectLst>
                  <a:outerShdw blurRad="38100" dist="38100" dir="2700000" algn="tl">
                    <a:srgbClr val="FFFFFF"/>
                  </a:outerShdw>
                </a:effectLst>
              </a:rPr>
              <a:t>Hypothyroid in Lithium therapy</a:t>
            </a:r>
            <a:endParaRPr lang="en-US" sz="3600">
              <a:effectLst>
                <a:outerShdw blurRad="38100" dist="38100" dir="2700000" algn="tl">
                  <a:srgbClr val="FFFFFF"/>
                </a:outerShdw>
              </a:effectLst>
            </a:endParaRPr>
          </a:p>
          <a:p>
            <a:pPr eaLnBrk="1" hangingPunct="1">
              <a:buFontTx/>
              <a:buNone/>
              <a:defRPr/>
            </a:pPr>
            <a:endParaRPr lang="en-US" sz="4000">
              <a:effectLst>
                <a:outerShdw blurRad="38100" dist="38100" dir="2700000" algn="tl">
                  <a:srgbClr val="FFFFFF"/>
                </a:outerShdw>
              </a:effectLst>
            </a:endParaRPr>
          </a:p>
        </p:txBody>
      </p:sp>
    </p:spTree>
    <p:extLst>
      <p:ext uri="{BB962C8B-B14F-4D97-AF65-F5344CB8AC3E}">
        <p14:creationId xmlns:p14="http://schemas.microsoft.com/office/powerpoint/2010/main" val="34637915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ChangeArrowheads="1"/>
          </p:cNvSpPr>
          <p:nvPr>
            <p:ph type="title"/>
          </p:nvPr>
        </p:nvSpPr>
        <p:spPr>
          <a:xfrm>
            <a:off x="533400" y="2514600"/>
            <a:ext cx="7772400" cy="1143000"/>
          </a:xfrm>
        </p:spPr>
        <p:txBody>
          <a:bodyPr rtlCol="0">
            <a:noAutofit/>
          </a:bodyPr>
          <a:lstStyle/>
          <a:p>
            <a:pPr eaLnBrk="1" fontAlgn="auto" hangingPunct="1">
              <a:spcAft>
                <a:spcPts val="0"/>
              </a:spcAft>
              <a:defRPr/>
            </a:pPr>
            <a:r>
              <a:rPr lang="en-US" sz="4000" b="1" dirty="0">
                <a:effectLst>
                  <a:outerShdw blurRad="38100" dist="38100" dir="2700000" algn="tl">
                    <a:srgbClr val="FFFFFF"/>
                  </a:outerShdw>
                </a:effectLst>
              </a:rPr>
              <a:t>Hypothalamus</a:t>
            </a:r>
            <a:br>
              <a:rPr lang="en-US" sz="4000" dirty="0">
                <a:effectLst>
                  <a:outerShdw blurRad="38100" dist="38100" dir="2700000" algn="tl">
                    <a:srgbClr val="FFFFFF"/>
                  </a:outerShdw>
                </a:effectLst>
              </a:rPr>
            </a:br>
            <a:r>
              <a:rPr lang="en-US" sz="4000" dirty="0">
                <a:effectLst>
                  <a:outerShdw blurRad="38100" dist="38100" dir="2700000" algn="tl">
                    <a:srgbClr val="FFFFFF"/>
                  </a:outerShdw>
                </a:effectLst>
                <a:sym typeface="Symbol" pitchFamily="18" charset="2"/>
              </a:rPr>
              <a:t></a:t>
            </a:r>
            <a:br>
              <a:rPr lang="en-US" sz="4000" dirty="0">
                <a:effectLst>
                  <a:outerShdw blurRad="38100" dist="38100" dir="2700000" algn="tl">
                    <a:srgbClr val="FFFFFF"/>
                  </a:outerShdw>
                </a:effectLst>
                <a:sym typeface="Symbol" pitchFamily="18" charset="2"/>
              </a:rPr>
            </a:br>
            <a:r>
              <a:rPr lang="en-US" sz="4000" dirty="0">
                <a:effectLst>
                  <a:outerShdw blurRad="38100" dist="38100" dir="2700000" algn="tl">
                    <a:srgbClr val="FFFFFF"/>
                  </a:outerShdw>
                </a:effectLst>
                <a:sym typeface="Symbol" pitchFamily="18" charset="2"/>
              </a:rPr>
              <a:t>TRH</a:t>
            </a:r>
            <a:br>
              <a:rPr lang="en-US" sz="4000" dirty="0">
                <a:effectLst>
                  <a:outerShdw blurRad="38100" dist="38100" dir="2700000" algn="tl">
                    <a:srgbClr val="FFFFFF"/>
                  </a:outerShdw>
                </a:effectLst>
                <a:sym typeface="Symbol" pitchFamily="18" charset="2"/>
              </a:rPr>
            </a:br>
            <a:r>
              <a:rPr lang="en-US" sz="4000" dirty="0">
                <a:effectLst>
                  <a:outerShdw blurRad="38100" dist="38100" dir="2700000" algn="tl">
                    <a:srgbClr val="FFFFFF"/>
                  </a:outerShdw>
                </a:effectLst>
                <a:sym typeface="Symbol" pitchFamily="18" charset="2"/>
              </a:rPr>
              <a:t></a:t>
            </a:r>
            <a:br>
              <a:rPr lang="en-US" sz="4000" dirty="0">
                <a:effectLst>
                  <a:outerShdw blurRad="38100" dist="38100" dir="2700000" algn="tl">
                    <a:srgbClr val="FFFFFF"/>
                  </a:outerShdw>
                </a:effectLst>
                <a:sym typeface="Symbol" pitchFamily="18" charset="2"/>
              </a:rPr>
            </a:br>
            <a:r>
              <a:rPr lang="en-US" sz="4000" b="1" dirty="0">
                <a:effectLst>
                  <a:outerShdw blurRad="38100" dist="38100" dir="2700000" algn="tl">
                    <a:srgbClr val="FFFFFF"/>
                  </a:outerShdw>
                </a:effectLst>
                <a:sym typeface="Symbol" pitchFamily="18" charset="2"/>
              </a:rPr>
              <a:t>Pituitary</a:t>
            </a:r>
            <a:br>
              <a:rPr lang="en-US" sz="4000" b="1" dirty="0">
                <a:effectLst>
                  <a:outerShdw blurRad="38100" dist="38100" dir="2700000" algn="tl">
                    <a:srgbClr val="FFFFFF"/>
                  </a:outerShdw>
                </a:effectLst>
                <a:sym typeface="Symbol" pitchFamily="18" charset="2"/>
              </a:rPr>
            </a:br>
            <a:r>
              <a:rPr lang="en-US" sz="4000" dirty="0">
                <a:effectLst>
                  <a:outerShdw blurRad="38100" dist="38100" dir="2700000" algn="tl">
                    <a:srgbClr val="FFFFFF"/>
                  </a:outerShdw>
                </a:effectLst>
                <a:sym typeface="Symbol" pitchFamily="18" charset="2"/>
              </a:rPr>
              <a:t></a:t>
            </a:r>
            <a:br>
              <a:rPr lang="en-US" sz="4000" dirty="0">
                <a:effectLst>
                  <a:outerShdw blurRad="38100" dist="38100" dir="2700000" algn="tl">
                    <a:srgbClr val="FFFFFF"/>
                  </a:outerShdw>
                </a:effectLst>
                <a:sym typeface="Symbol" pitchFamily="18" charset="2"/>
              </a:rPr>
            </a:br>
            <a:r>
              <a:rPr lang="en-US" sz="4000" i="1" dirty="0">
                <a:effectLst>
                  <a:outerShdw blurRad="38100" dist="38100" dir="2700000" algn="tl">
                    <a:srgbClr val="FFFFFF"/>
                  </a:outerShdw>
                </a:effectLst>
                <a:sym typeface="Symbol" pitchFamily="18" charset="2"/>
              </a:rPr>
              <a:t>TSH</a:t>
            </a:r>
            <a:br>
              <a:rPr lang="en-US" sz="4000" i="1" dirty="0">
                <a:effectLst>
                  <a:outerShdw blurRad="38100" dist="38100" dir="2700000" algn="tl">
                    <a:srgbClr val="FFFFFF"/>
                  </a:outerShdw>
                </a:effectLst>
                <a:sym typeface="Symbol" pitchFamily="18" charset="2"/>
              </a:rPr>
            </a:br>
            <a:r>
              <a:rPr lang="en-US" sz="4000" dirty="0">
                <a:effectLst>
                  <a:outerShdw blurRad="38100" dist="38100" dir="2700000" algn="tl">
                    <a:srgbClr val="FFFFFF"/>
                  </a:outerShdw>
                </a:effectLst>
                <a:sym typeface="Symbol" pitchFamily="18" charset="2"/>
              </a:rPr>
              <a:t></a:t>
            </a:r>
            <a:br>
              <a:rPr lang="en-US" sz="4000" dirty="0">
                <a:effectLst>
                  <a:outerShdw blurRad="38100" dist="38100" dir="2700000" algn="tl">
                    <a:srgbClr val="FFFFFF"/>
                  </a:outerShdw>
                </a:effectLst>
                <a:sym typeface="Symbol" pitchFamily="18" charset="2"/>
              </a:rPr>
            </a:br>
            <a:r>
              <a:rPr lang="en-US" sz="4000" b="1" dirty="0">
                <a:effectLst>
                  <a:outerShdw blurRad="38100" dist="38100" dir="2700000" algn="tl">
                    <a:srgbClr val="FFFFFF"/>
                  </a:outerShdw>
                </a:effectLst>
                <a:sym typeface="Symbol" pitchFamily="18" charset="2"/>
              </a:rPr>
              <a:t>Thyroid</a:t>
            </a:r>
            <a:br>
              <a:rPr lang="en-US" sz="4000" b="1" dirty="0">
                <a:effectLst>
                  <a:outerShdw blurRad="38100" dist="38100" dir="2700000" algn="tl">
                    <a:srgbClr val="FFFFFF"/>
                  </a:outerShdw>
                </a:effectLst>
                <a:sym typeface="Symbol" pitchFamily="18" charset="2"/>
              </a:rPr>
            </a:br>
            <a:r>
              <a:rPr lang="en-US" sz="4000" dirty="0">
                <a:effectLst>
                  <a:outerShdw blurRad="38100" dist="38100" dir="2700000" algn="tl">
                    <a:srgbClr val="FFFFFF"/>
                  </a:outerShdw>
                </a:effectLst>
                <a:sym typeface="Symbol" pitchFamily="18" charset="2"/>
              </a:rPr>
              <a:t>T3   </a:t>
            </a:r>
            <a:r>
              <a:rPr lang="en-US" sz="4000" b="1" dirty="0">
                <a:effectLst>
                  <a:outerShdw blurRad="38100" dist="38100" dir="2700000" algn="tl">
                    <a:srgbClr val="FFFFFF"/>
                  </a:outerShdw>
                </a:effectLst>
                <a:sym typeface="Symbol" pitchFamily="18" charset="2"/>
              </a:rPr>
              <a:t>Gland  </a:t>
            </a:r>
            <a:r>
              <a:rPr lang="en-US" sz="4000" dirty="0">
                <a:effectLst>
                  <a:outerShdw blurRad="38100" dist="38100" dir="2700000" algn="tl">
                    <a:srgbClr val="FFFFFF"/>
                  </a:outerShdw>
                </a:effectLst>
                <a:sym typeface="Symbol" pitchFamily="18" charset="2"/>
              </a:rPr>
              <a:t>T4</a:t>
            </a:r>
            <a:endParaRPr lang="en-US" sz="4000" dirty="0">
              <a:effectLst>
                <a:outerShdw blurRad="38100" dist="38100" dir="2700000" algn="tl">
                  <a:srgbClr val="FFFFFF"/>
                </a:outerShdw>
              </a:effectLst>
            </a:endParaRPr>
          </a:p>
        </p:txBody>
      </p:sp>
    </p:spTree>
    <p:extLst>
      <p:ext uri="{BB962C8B-B14F-4D97-AF65-F5344CB8AC3E}">
        <p14:creationId xmlns:p14="http://schemas.microsoft.com/office/powerpoint/2010/main" val="41456067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1026"/>
          <p:cNvSpPr>
            <a:spLocks noGrp="1" noChangeArrowheads="1"/>
          </p:cNvSpPr>
          <p:nvPr>
            <p:ph type="title"/>
          </p:nvPr>
        </p:nvSpPr>
        <p:spPr>
          <a:xfrm>
            <a:off x="-18288" y="1828800"/>
            <a:ext cx="9144000" cy="1143000"/>
          </a:xfrm>
        </p:spPr>
        <p:txBody>
          <a:bodyPr rtlCol="0">
            <a:normAutofit fontScale="90000"/>
          </a:bodyPr>
          <a:lstStyle/>
          <a:p>
            <a:pPr eaLnBrk="1" fontAlgn="auto" hangingPunct="1">
              <a:spcAft>
                <a:spcPts val="0"/>
              </a:spcAft>
              <a:defRPr/>
            </a:pPr>
            <a:r>
              <a:rPr lang="en-US" sz="9800" b="1" dirty="0">
                <a:effectLst>
                  <a:outerShdw blurRad="38100" dist="38100" dir="2700000" algn="tl">
                    <a:srgbClr val="FFFFFF"/>
                  </a:outerShdw>
                </a:effectLst>
              </a:rPr>
              <a:t>TSH</a:t>
            </a:r>
            <a:br>
              <a:rPr lang="en-US" sz="7200" b="1" dirty="0">
                <a:effectLst>
                  <a:outerShdw blurRad="38100" dist="38100" dir="2700000" algn="tl">
                    <a:srgbClr val="FFFFFF"/>
                  </a:outerShdw>
                </a:effectLst>
              </a:rPr>
            </a:br>
            <a:r>
              <a:rPr lang="en-US" sz="6000" b="1" dirty="0">
                <a:effectLst>
                  <a:outerShdw blurRad="38100" dist="38100" dir="2700000" algn="tl">
                    <a:srgbClr val="FFFFFF"/>
                  </a:outerShdw>
                </a:effectLst>
              </a:rPr>
              <a:t>Thyroid Stimulating</a:t>
            </a:r>
            <a:br>
              <a:rPr lang="en-US" sz="6000" b="1" dirty="0">
                <a:effectLst>
                  <a:outerShdw blurRad="38100" dist="38100" dir="2700000" algn="tl">
                    <a:srgbClr val="FFFFFF"/>
                  </a:outerShdw>
                </a:effectLst>
              </a:rPr>
            </a:br>
            <a:r>
              <a:rPr lang="en-US" sz="6000" b="1" dirty="0">
                <a:effectLst>
                  <a:outerShdw blurRad="38100" dist="38100" dir="2700000" algn="tl">
                    <a:srgbClr val="FFFFFF"/>
                  </a:outerShdw>
                </a:effectLst>
              </a:rPr>
              <a:t>Hormone</a:t>
            </a:r>
            <a:br>
              <a:rPr lang="en-US" sz="6700" b="1" dirty="0">
                <a:effectLst>
                  <a:outerShdw blurRad="38100" dist="38100" dir="2700000" algn="tl">
                    <a:srgbClr val="FFFFFF"/>
                  </a:outerShdw>
                </a:effectLst>
              </a:rPr>
            </a:br>
            <a:r>
              <a:rPr lang="en-US" sz="5300" b="1" dirty="0">
                <a:effectLst>
                  <a:outerShdw blurRad="38100" dist="38100" dir="2700000" algn="tl">
                    <a:srgbClr val="FFFFFF"/>
                  </a:outerShdw>
                </a:effectLst>
              </a:rPr>
              <a:t>Elevations can</a:t>
            </a:r>
            <a:br>
              <a:rPr lang="en-US" sz="5300" b="1" dirty="0">
                <a:effectLst>
                  <a:outerShdw blurRad="38100" dist="38100" dir="2700000" algn="tl">
                    <a:srgbClr val="FFFFFF"/>
                  </a:outerShdw>
                </a:effectLst>
              </a:rPr>
            </a:br>
            <a:r>
              <a:rPr lang="en-US" sz="5300" b="1" dirty="0">
                <a:effectLst>
                  <a:outerShdw blurRad="38100" dist="38100" dir="2700000" algn="tl">
                    <a:srgbClr val="FFFFFF"/>
                  </a:outerShdw>
                </a:effectLst>
              </a:rPr>
              <a:t>cause depression and/or reduce</a:t>
            </a:r>
            <a:br>
              <a:rPr lang="en-US" sz="5300" b="1" dirty="0">
                <a:effectLst>
                  <a:outerShdw blurRad="38100" dist="38100" dir="2700000" algn="tl">
                    <a:srgbClr val="FFFFFF"/>
                  </a:outerShdw>
                </a:effectLst>
              </a:rPr>
            </a:br>
            <a:r>
              <a:rPr lang="en-US" sz="5300" b="1" dirty="0">
                <a:effectLst>
                  <a:outerShdw blurRad="38100" dist="38100" dir="2700000" algn="tl">
                    <a:srgbClr val="FFFFFF"/>
                  </a:outerShdw>
                </a:effectLst>
              </a:rPr>
              <a:t>effectiveness of antidepressants</a:t>
            </a:r>
          </a:p>
        </p:txBody>
      </p:sp>
      <p:sp>
        <p:nvSpPr>
          <p:cNvPr id="3" name="Slide Number Placeholder 2"/>
          <p:cNvSpPr>
            <a:spLocks noGrp="1"/>
          </p:cNvSpPr>
          <p:nvPr>
            <p:ph type="sldNum" sz="quarter" idx="12"/>
          </p:nvPr>
        </p:nvSpPr>
        <p:spPr>
          <a:xfrm>
            <a:off x="3581400" y="5410200"/>
            <a:ext cx="2133600" cy="365125"/>
          </a:xfrm>
        </p:spPr>
        <p:txBody>
          <a:bodyPr/>
          <a:lstStyle/>
          <a:p>
            <a:pPr>
              <a:defRPr/>
            </a:pPr>
            <a:fld id="{C2E492DC-F062-458A-9594-E92DA2F0562A}" type="slidenum">
              <a:rPr lang="en-US" smtClean="0"/>
              <a:pPr>
                <a:defRPr/>
              </a:pPr>
              <a:t>84</a:t>
            </a:fld>
            <a:endParaRPr lang="en-US"/>
          </a:p>
        </p:txBody>
      </p:sp>
      <p:sp>
        <p:nvSpPr>
          <p:cNvPr id="2" name="Rectangle 1"/>
          <p:cNvSpPr/>
          <p:nvPr/>
        </p:nvSpPr>
        <p:spPr>
          <a:xfrm>
            <a:off x="401628" y="5257800"/>
            <a:ext cx="8340745" cy="923330"/>
          </a:xfrm>
          <a:prstGeom prst="rect">
            <a:avLst/>
          </a:prstGeom>
          <a:noFill/>
        </p:spPr>
        <p:txBody>
          <a:bodyPr wrap="non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Sub-clinical Hypothyroid</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0465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a:xfrm>
            <a:off x="18288" y="304800"/>
            <a:ext cx="7772400" cy="1143000"/>
          </a:xfrm>
        </p:spPr>
        <p:txBody>
          <a:bodyPr rtlCol="0">
            <a:noAutofit/>
          </a:bodyPr>
          <a:lstStyle/>
          <a:p>
            <a:pPr eaLnBrk="1" fontAlgn="auto" hangingPunct="1">
              <a:spcAft>
                <a:spcPts val="0"/>
              </a:spcAft>
              <a:defRPr/>
            </a:pPr>
            <a:r>
              <a:rPr lang="en-US" sz="5400" b="1" dirty="0">
                <a:effectLst>
                  <a:outerShdw blurRad="38100" dist="38100" dir="2700000" algn="tl">
                    <a:srgbClr val="FFFFFF"/>
                  </a:outerShdw>
                </a:effectLst>
              </a:rPr>
              <a:t>Depression and</a:t>
            </a:r>
            <a:r>
              <a:rPr lang="en-US" sz="5400" b="1" u="sng" dirty="0">
                <a:effectLst>
                  <a:outerShdw blurRad="38100" dist="38100" dir="2700000" algn="tl">
                    <a:srgbClr val="FFFFFF"/>
                  </a:outerShdw>
                </a:effectLst>
              </a:rPr>
              <a:t> </a:t>
            </a:r>
            <a:br>
              <a:rPr lang="en-US" sz="5400" b="1" u="sng" dirty="0">
                <a:effectLst>
                  <a:outerShdw blurRad="38100" dist="38100" dir="2700000" algn="tl">
                    <a:srgbClr val="FFFFFF"/>
                  </a:outerShdw>
                </a:effectLst>
              </a:rPr>
            </a:br>
            <a:r>
              <a:rPr lang="en-US" sz="5400" b="1" u="sng" dirty="0">
                <a:effectLst>
                  <a:outerShdw blurRad="38100" dist="38100" dir="2700000" algn="tl">
                    <a:srgbClr val="FFFFFF"/>
                  </a:outerShdw>
                </a:effectLst>
              </a:rPr>
              <a:t>Hypo-Thyroid</a:t>
            </a:r>
          </a:p>
        </p:txBody>
      </p:sp>
      <p:sp>
        <p:nvSpPr>
          <p:cNvPr id="822275" name="Rectangle 3"/>
          <p:cNvSpPr>
            <a:spLocks noGrp="1" noChangeArrowheads="1"/>
          </p:cNvSpPr>
          <p:nvPr>
            <p:ph idx="1"/>
          </p:nvPr>
        </p:nvSpPr>
        <p:spPr>
          <a:xfrm>
            <a:off x="838200" y="2227943"/>
            <a:ext cx="8839200" cy="4648200"/>
          </a:xfrm>
        </p:spPr>
        <p:txBody>
          <a:bodyPr rtlCol="0">
            <a:normAutofit fontScale="70000" lnSpcReduction="20000"/>
          </a:bodyPr>
          <a:lstStyle/>
          <a:p>
            <a:pPr marL="274320" indent="-274320" eaLnBrk="1" fontAlgn="auto" hangingPunct="1">
              <a:lnSpc>
                <a:spcPct val="90000"/>
              </a:lnSpc>
              <a:spcAft>
                <a:spcPts val="0"/>
              </a:spcAft>
              <a:buClr>
                <a:schemeClr val="accent3"/>
              </a:buClr>
              <a:buFont typeface="Wingdings 2"/>
              <a:buChar char=""/>
              <a:defRPr/>
            </a:pPr>
            <a:r>
              <a:rPr lang="en-US" sz="6300" b="1" dirty="0">
                <a:solidFill>
                  <a:srgbClr val="FF0000"/>
                </a:solidFill>
              </a:rPr>
              <a:t>The most common medical </a:t>
            </a:r>
          </a:p>
          <a:p>
            <a:pPr marL="274320" indent="-274320" eaLnBrk="1" fontAlgn="auto" hangingPunct="1">
              <a:lnSpc>
                <a:spcPct val="90000"/>
              </a:lnSpc>
              <a:spcAft>
                <a:spcPts val="0"/>
              </a:spcAft>
              <a:buClr>
                <a:schemeClr val="accent3"/>
              </a:buClr>
              <a:buFont typeface="Wingdings" pitchFamily="2" charset="2"/>
              <a:buNone/>
              <a:defRPr/>
            </a:pPr>
            <a:r>
              <a:rPr lang="en-US" sz="6300" b="1" dirty="0">
                <a:solidFill>
                  <a:srgbClr val="FF0000"/>
                </a:solidFill>
              </a:rPr>
              <a:t>      cause of depression (10%)</a:t>
            </a:r>
          </a:p>
          <a:p>
            <a:pPr marL="274320" indent="-274320" eaLnBrk="1" fontAlgn="auto" hangingPunct="1">
              <a:lnSpc>
                <a:spcPct val="90000"/>
              </a:lnSpc>
              <a:spcAft>
                <a:spcPts val="0"/>
              </a:spcAft>
              <a:buClr>
                <a:schemeClr val="accent3"/>
              </a:buClr>
              <a:buFont typeface="Wingdings" pitchFamily="2" charset="2"/>
              <a:buNone/>
              <a:defRPr/>
            </a:pPr>
            <a:endParaRPr lang="en-US" sz="5700" dirty="0"/>
          </a:p>
          <a:p>
            <a:pPr marL="274320" indent="-274320" eaLnBrk="1" fontAlgn="auto" hangingPunct="1">
              <a:lnSpc>
                <a:spcPct val="90000"/>
              </a:lnSpc>
              <a:spcAft>
                <a:spcPts val="0"/>
              </a:spcAft>
              <a:buClr>
                <a:schemeClr val="accent3"/>
              </a:buClr>
              <a:buFont typeface="Wingdings 2"/>
              <a:buChar char=""/>
              <a:defRPr/>
            </a:pPr>
            <a:r>
              <a:rPr lang="en-US" sz="5700" b="1" dirty="0">
                <a:sym typeface="Symbol" pitchFamily="18" charset="2"/>
              </a:rPr>
              <a:t>Grade I</a:t>
            </a:r>
            <a:r>
              <a:rPr lang="en-US" sz="5700" dirty="0">
                <a:sym typeface="Symbol" pitchFamily="18" charset="2"/>
              </a:rPr>
              <a:t>:   T3 and T4:  TSH </a:t>
            </a:r>
          </a:p>
          <a:p>
            <a:pPr marL="274320" indent="-274320" eaLnBrk="1" fontAlgn="auto" hangingPunct="1">
              <a:lnSpc>
                <a:spcPct val="90000"/>
              </a:lnSpc>
              <a:spcAft>
                <a:spcPts val="0"/>
              </a:spcAft>
              <a:buClr>
                <a:schemeClr val="accent3"/>
              </a:buClr>
              <a:buFont typeface="Wingdings 2"/>
              <a:buChar char=""/>
              <a:defRPr/>
            </a:pPr>
            <a:r>
              <a:rPr lang="en-US" sz="5700" b="1" dirty="0">
                <a:sym typeface="Symbol" pitchFamily="18" charset="2"/>
              </a:rPr>
              <a:t>Grade II</a:t>
            </a:r>
            <a:r>
              <a:rPr lang="en-US" sz="5700" dirty="0">
                <a:sym typeface="Symbol" pitchFamily="18" charset="2"/>
              </a:rPr>
              <a:t>: Normal T3/T4, but  TSH</a:t>
            </a:r>
          </a:p>
          <a:p>
            <a:pPr marL="274320" indent="-274320" eaLnBrk="1" fontAlgn="auto" hangingPunct="1">
              <a:lnSpc>
                <a:spcPct val="90000"/>
              </a:lnSpc>
              <a:spcAft>
                <a:spcPts val="0"/>
              </a:spcAft>
              <a:buClr>
                <a:schemeClr val="accent3"/>
              </a:buClr>
              <a:buFont typeface="Wingdings 2"/>
              <a:buChar char=""/>
              <a:defRPr/>
            </a:pPr>
            <a:endParaRPr lang="en-US" sz="3600" dirty="0">
              <a:effectLst>
                <a:outerShdw blurRad="38100" dist="38100" dir="2700000" algn="tl">
                  <a:srgbClr val="000000"/>
                </a:outerShdw>
              </a:effectLst>
              <a:sym typeface="Symbol" pitchFamily="18" charset="2"/>
            </a:endParaRPr>
          </a:p>
          <a:p>
            <a:pPr marL="274320" indent="-274320" eaLnBrk="1" fontAlgn="auto" hangingPunct="1">
              <a:lnSpc>
                <a:spcPct val="90000"/>
              </a:lnSpc>
              <a:spcAft>
                <a:spcPts val="0"/>
              </a:spcAft>
              <a:buClr>
                <a:schemeClr val="accent3"/>
              </a:buClr>
              <a:buFont typeface="Wingdings" pitchFamily="2" charset="2"/>
              <a:buNone/>
              <a:defRPr/>
            </a:pPr>
            <a:endParaRPr lang="en-US" sz="3600" dirty="0">
              <a:sym typeface="Symbol" pitchFamily="18" charset="2"/>
            </a:endParaRPr>
          </a:p>
          <a:p>
            <a:pPr marL="274320" indent="-274320" eaLnBrk="1" fontAlgn="auto" hangingPunct="1">
              <a:lnSpc>
                <a:spcPct val="90000"/>
              </a:lnSpc>
              <a:spcAft>
                <a:spcPts val="0"/>
              </a:spcAft>
              <a:buClr>
                <a:schemeClr val="accent3"/>
              </a:buClr>
              <a:buFont typeface="Wingdings" pitchFamily="2" charset="2"/>
              <a:buNone/>
              <a:defRPr/>
            </a:pPr>
            <a:r>
              <a:rPr lang="en-US" sz="2400" dirty="0">
                <a:sym typeface="Symbol" pitchFamily="18" charset="2"/>
              </a:rPr>
              <a:t>                                 (</a:t>
            </a:r>
            <a:r>
              <a:rPr lang="en-US" sz="2400" dirty="0" err="1">
                <a:sym typeface="Symbol" pitchFamily="18" charset="2"/>
              </a:rPr>
              <a:t>Wolkowitz</a:t>
            </a:r>
            <a:r>
              <a:rPr lang="en-US" sz="2400" dirty="0">
                <a:sym typeface="Symbol" pitchFamily="18" charset="2"/>
              </a:rPr>
              <a:t>, 2003; </a:t>
            </a:r>
            <a:r>
              <a:rPr lang="en-US" sz="2400" dirty="0" err="1">
                <a:sym typeface="Symbol" pitchFamily="18" charset="2"/>
              </a:rPr>
              <a:t>Zweifel</a:t>
            </a:r>
            <a:r>
              <a:rPr lang="en-US" sz="2400" dirty="0">
                <a:sym typeface="Symbol" pitchFamily="18" charset="2"/>
              </a:rPr>
              <a:t>, 1997)</a:t>
            </a:r>
          </a:p>
          <a:p>
            <a:pPr marL="274320" indent="-274320" eaLnBrk="1" fontAlgn="auto" hangingPunct="1">
              <a:lnSpc>
                <a:spcPct val="90000"/>
              </a:lnSpc>
              <a:spcAft>
                <a:spcPts val="0"/>
              </a:spcAft>
              <a:buClr>
                <a:schemeClr val="accent3"/>
              </a:buClr>
              <a:buFont typeface="Wingdings" pitchFamily="2" charset="2"/>
              <a:buNone/>
              <a:defRPr/>
            </a:pPr>
            <a:endParaRPr lang="en-US" sz="2400" dirty="0">
              <a:effectLst>
                <a:outerShdw blurRad="38100" dist="38100" dir="2700000" algn="tl">
                  <a:srgbClr val="000000"/>
                </a:outerShdw>
              </a:effectLst>
              <a:sym typeface="Symbol" pitchFamily="18" charset="2"/>
            </a:endParaRPr>
          </a:p>
          <a:p>
            <a:pPr marL="274320" indent="-274320" eaLnBrk="1" fontAlgn="auto" hangingPunct="1">
              <a:lnSpc>
                <a:spcPct val="90000"/>
              </a:lnSpc>
              <a:spcAft>
                <a:spcPts val="0"/>
              </a:spcAft>
              <a:buClr>
                <a:schemeClr val="accent3"/>
              </a:buClr>
              <a:buFont typeface="Wingdings" pitchFamily="2" charset="2"/>
              <a:buNone/>
              <a:defRPr/>
            </a:pPr>
            <a:endParaRPr lang="en-US" sz="3600" dirty="0">
              <a:effectLst>
                <a:outerShdw blurRad="38100" dist="38100" dir="2700000" algn="tl">
                  <a:srgbClr val="000000"/>
                </a:outerShdw>
              </a:effectLst>
              <a:sym typeface="Symbol" pitchFamily="18" charset="2"/>
            </a:endParaRPr>
          </a:p>
          <a:p>
            <a:pPr marL="274320" indent="-274320" eaLnBrk="1" fontAlgn="auto" hangingPunct="1">
              <a:lnSpc>
                <a:spcPct val="90000"/>
              </a:lnSpc>
              <a:spcAft>
                <a:spcPts val="0"/>
              </a:spcAft>
              <a:buClr>
                <a:schemeClr val="accent3"/>
              </a:buClr>
              <a:buFont typeface="Wingdings" pitchFamily="2" charset="2"/>
              <a:buNone/>
              <a:defRPr/>
            </a:pPr>
            <a:r>
              <a:rPr lang="en-US" sz="2800" dirty="0">
                <a:effectLst>
                  <a:outerShdw blurRad="38100" dist="38100" dir="2700000" algn="tl">
                    <a:srgbClr val="000000"/>
                  </a:outerShdw>
                </a:effectLst>
              </a:rPr>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85</a:t>
            </a:fld>
            <a:endParaRPr lang="en-US"/>
          </a:p>
        </p:txBody>
      </p:sp>
      <p:sp>
        <p:nvSpPr>
          <p:cNvPr id="2" name="5-Point Star 1"/>
          <p:cNvSpPr/>
          <p:nvPr/>
        </p:nvSpPr>
        <p:spPr>
          <a:xfrm>
            <a:off x="7162800" y="5334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71092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a:xfrm>
            <a:off x="269648" y="228600"/>
            <a:ext cx="8885238" cy="1155700"/>
          </a:xfrm>
        </p:spPr>
        <p:txBody>
          <a:bodyPr rtlCol="0">
            <a:normAutofit/>
          </a:bodyPr>
          <a:lstStyle/>
          <a:p>
            <a:pPr eaLnBrk="1" fontAlgn="auto" hangingPunct="1">
              <a:spcAft>
                <a:spcPts val="0"/>
              </a:spcAft>
              <a:defRPr/>
            </a:pPr>
            <a:r>
              <a:rPr lang="en-US" sz="5400" b="1" u="sng" dirty="0">
                <a:effectLst>
                  <a:outerShdw blurRad="38100" dist="38100" dir="2700000" algn="tl">
                    <a:srgbClr val="FFFFFF"/>
                  </a:outerShdw>
                </a:effectLst>
              </a:rPr>
              <a:t>“Normal” TSH Levels</a:t>
            </a:r>
          </a:p>
        </p:txBody>
      </p:sp>
      <p:sp>
        <p:nvSpPr>
          <p:cNvPr id="837635" name="Rectangle 3"/>
          <p:cNvSpPr>
            <a:spLocks noGrp="1" noChangeArrowheads="1"/>
          </p:cNvSpPr>
          <p:nvPr>
            <p:ph idx="1"/>
          </p:nvPr>
        </p:nvSpPr>
        <p:spPr>
          <a:xfrm>
            <a:off x="1752600" y="1752600"/>
            <a:ext cx="6324600" cy="4724400"/>
          </a:xfrm>
        </p:spPr>
        <p:txBody>
          <a:bodyPr rtlCol="0">
            <a:normAutofit fontScale="92500" lnSpcReduction="20000"/>
          </a:bodyPr>
          <a:lstStyle/>
          <a:p>
            <a:pPr marL="274320" indent="-274320" eaLnBrk="1" fontAlgn="auto" hangingPunct="1">
              <a:lnSpc>
                <a:spcPct val="90000"/>
              </a:lnSpc>
              <a:spcAft>
                <a:spcPts val="0"/>
              </a:spcAft>
              <a:buClr>
                <a:schemeClr val="accent3"/>
              </a:buClr>
              <a:buFont typeface="Wingdings" pitchFamily="2" charset="2"/>
              <a:buNone/>
              <a:defRPr/>
            </a:pPr>
            <a:r>
              <a:rPr lang="en-US" sz="4300" b="1" dirty="0"/>
              <a:t>High Normal Range   </a:t>
            </a:r>
            <a:r>
              <a:rPr lang="en-US" sz="4300" dirty="0"/>
              <a:t>3.0</a:t>
            </a:r>
          </a:p>
          <a:p>
            <a:pPr marL="274320" indent="-274320" eaLnBrk="1" fontAlgn="auto" hangingPunct="1">
              <a:lnSpc>
                <a:spcPct val="90000"/>
              </a:lnSpc>
              <a:spcAft>
                <a:spcPts val="0"/>
              </a:spcAft>
              <a:buClr>
                <a:schemeClr val="accent3"/>
              </a:buClr>
              <a:buFont typeface="Wingdings" pitchFamily="2" charset="2"/>
              <a:buNone/>
              <a:defRPr/>
            </a:pPr>
            <a:r>
              <a:rPr lang="en-US" sz="4300" b="1" dirty="0"/>
              <a:t>|                     </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Median         </a:t>
            </a:r>
            <a:r>
              <a:rPr lang="en-US" sz="4300" dirty="0"/>
              <a:t>               1.3</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Low Normal Range    </a:t>
            </a:r>
            <a:r>
              <a:rPr lang="en-US" sz="4300" dirty="0"/>
              <a:t>0.3</a:t>
            </a:r>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p>
          <a:p>
            <a:pPr marL="274320" indent="-274320" eaLnBrk="1" fontAlgn="auto" hangingPunct="1">
              <a:lnSpc>
                <a:spcPct val="90000"/>
              </a:lnSpc>
              <a:spcAft>
                <a:spcPts val="0"/>
              </a:spcAft>
              <a:buClr>
                <a:schemeClr val="accent3"/>
              </a:buClr>
              <a:buFont typeface="Wingdings" pitchFamily="2" charset="2"/>
              <a:buNone/>
              <a:defRPr/>
            </a:pPr>
            <a:endParaRPr lang="en-US" sz="1200" b="1" dirty="0"/>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r>
              <a:rPr lang="en-US" sz="1400" b="1" dirty="0"/>
              <a:t>miliIU/Liter</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86</a:t>
            </a:fld>
            <a:endParaRPr lang="en-US" dirty="0"/>
          </a:p>
        </p:txBody>
      </p:sp>
    </p:spTree>
    <p:extLst>
      <p:ext uri="{BB962C8B-B14F-4D97-AF65-F5344CB8AC3E}">
        <p14:creationId xmlns:p14="http://schemas.microsoft.com/office/powerpoint/2010/main" val="39967203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a:xfrm>
            <a:off x="457200" y="228600"/>
            <a:ext cx="8885238" cy="1155700"/>
          </a:xfrm>
        </p:spPr>
        <p:txBody>
          <a:bodyPr rtlCol="0">
            <a:normAutofit/>
          </a:bodyPr>
          <a:lstStyle/>
          <a:p>
            <a:pPr eaLnBrk="1" fontAlgn="auto" hangingPunct="1">
              <a:spcAft>
                <a:spcPts val="0"/>
              </a:spcAft>
              <a:defRPr/>
            </a:pPr>
            <a:r>
              <a:rPr lang="en-US" sz="5400" b="1" u="sng" dirty="0">
                <a:effectLst>
                  <a:outerShdw blurRad="38100" dist="38100" dir="2700000" algn="tl">
                    <a:srgbClr val="FFFFFF"/>
                  </a:outerShdw>
                </a:effectLst>
              </a:rPr>
              <a:t>Slight Elevation: TSH Level</a:t>
            </a:r>
          </a:p>
        </p:txBody>
      </p:sp>
      <p:sp>
        <p:nvSpPr>
          <p:cNvPr id="837635" name="Rectangle 3"/>
          <p:cNvSpPr>
            <a:spLocks noGrp="1" noChangeArrowheads="1"/>
          </p:cNvSpPr>
          <p:nvPr>
            <p:ph idx="1"/>
          </p:nvPr>
        </p:nvSpPr>
        <p:spPr>
          <a:xfrm>
            <a:off x="1752600" y="1752600"/>
            <a:ext cx="6324600" cy="4724400"/>
          </a:xfrm>
        </p:spPr>
        <p:txBody>
          <a:bodyPr rtlCol="0">
            <a:normAutofit fontScale="92500" lnSpcReduction="20000"/>
          </a:bodyPr>
          <a:lstStyle/>
          <a:p>
            <a:pPr marL="274320" indent="-274320" eaLnBrk="1" fontAlgn="auto" hangingPunct="1">
              <a:lnSpc>
                <a:spcPct val="90000"/>
              </a:lnSpc>
              <a:spcAft>
                <a:spcPts val="0"/>
              </a:spcAft>
              <a:buClr>
                <a:schemeClr val="accent3"/>
              </a:buClr>
              <a:buFont typeface="Wingdings" pitchFamily="2" charset="2"/>
              <a:buNone/>
              <a:defRPr/>
            </a:pPr>
            <a:r>
              <a:rPr lang="en-US" sz="4300" b="1" dirty="0"/>
              <a:t>High Normal Range   </a:t>
            </a:r>
            <a:r>
              <a:rPr lang="en-US" sz="4300" dirty="0"/>
              <a:t>3.0</a:t>
            </a:r>
          </a:p>
          <a:p>
            <a:pPr marL="274320" indent="-274320" eaLnBrk="1" fontAlgn="auto" hangingPunct="1">
              <a:lnSpc>
                <a:spcPct val="90000"/>
              </a:lnSpc>
              <a:spcAft>
                <a:spcPts val="0"/>
              </a:spcAft>
              <a:buClr>
                <a:schemeClr val="accent3"/>
              </a:buClr>
              <a:buFont typeface="Wingdings" pitchFamily="2" charset="2"/>
              <a:buNone/>
              <a:defRPr/>
            </a:pPr>
            <a:r>
              <a:rPr lang="en-US" sz="4300" b="1" dirty="0"/>
              <a:t>|                     </a:t>
            </a:r>
          </a:p>
          <a:p>
            <a:pPr marL="274320" indent="-274320" eaLnBrk="1" fontAlgn="auto" hangingPunct="1">
              <a:lnSpc>
                <a:spcPct val="90000"/>
              </a:lnSpc>
              <a:spcAft>
                <a:spcPts val="0"/>
              </a:spcAft>
              <a:buClr>
                <a:schemeClr val="accent3"/>
              </a:buClr>
              <a:buFont typeface="Wingdings" pitchFamily="2" charset="2"/>
              <a:buNone/>
              <a:defRPr/>
            </a:pPr>
            <a:r>
              <a:rPr lang="en-US" sz="4300" b="1" dirty="0"/>
              <a:t>|                                     2.2</a:t>
            </a:r>
          </a:p>
          <a:p>
            <a:pPr marL="274320" indent="-274320" eaLnBrk="1" fontAlgn="auto" hangingPunct="1">
              <a:lnSpc>
                <a:spcPct val="90000"/>
              </a:lnSpc>
              <a:spcAft>
                <a:spcPts val="0"/>
              </a:spcAft>
              <a:buClr>
                <a:schemeClr val="accent3"/>
              </a:buClr>
              <a:buFont typeface="Wingdings" pitchFamily="2" charset="2"/>
              <a:buNone/>
              <a:defRPr/>
            </a:pPr>
            <a:r>
              <a:rPr lang="en-US" sz="4300" b="1" dirty="0"/>
              <a:t>Median         </a:t>
            </a:r>
            <a:r>
              <a:rPr lang="en-US" sz="4300" dirty="0"/>
              <a:t>               </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Low Normal Range    </a:t>
            </a:r>
            <a:r>
              <a:rPr lang="en-US" sz="4300" dirty="0"/>
              <a:t>0.3</a:t>
            </a:r>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p>
          <a:p>
            <a:pPr marL="274320" indent="-274320" eaLnBrk="1" fontAlgn="auto" hangingPunct="1">
              <a:lnSpc>
                <a:spcPct val="90000"/>
              </a:lnSpc>
              <a:spcAft>
                <a:spcPts val="0"/>
              </a:spcAft>
              <a:buClr>
                <a:schemeClr val="accent3"/>
              </a:buClr>
              <a:buFont typeface="Wingdings" pitchFamily="2" charset="2"/>
              <a:buNone/>
              <a:defRPr/>
            </a:pPr>
            <a:endParaRPr lang="en-US" sz="1200" b="1" dirty="0"/>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r>
              <a:rPr lang="en-US" sz="1400" b="1" dirty="0"/>
              <a:t>miliIU/Liter</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87</a:t>
            </a:fld>
            <a:endParaRPr lang="en-US" dirty="0"/>
          </a:p>
        </p:txBody>
      </p:sp>
    </p:spTree>
    <p:extLst>
      <p:ext uri="{BB962C8B-B14F-4D97-AF65-F5344CB8AC3E}">
        <p14:creationId xmlns:p14="http://schemas.microsoft.com/office/powerpoint/2010/main" val="23996932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a:xfrm>
            <a:off x="0" y="152400"/>
            <a:ext cx="9144000" cy="1155700"/>
          </a:xfrm>
        </p:spPr>
        <p:txBody>
          <a:bodyPr rtlCol="0">
            <a:normAutofit fontScale="90000"/>
          </a:bodyPr>
          <a:lstStyle/>
          <a:p>
            <a:pPr eaLnBrk="1" fontAlgn="auto" hangingPunct="1">
              <a:spcAft>
                <a:spcPts val="0"/>
              </a:spcAft>
              <a:defRPr/>
            </a:pPr>
            <a:r>
              <a:rPr lang="en-US" sz="5400" b="1" u="sng" dirty="0">
                <a:effectLst>
                  <a:outerShdw blurRad="38100" dist="38100" dir="2700000" algn="tl">
                    <a:srgbClr val="FFFFFF"/>
                  </a:outerShdw>
                </a:effectLst>
              </a:rPr>
              <a:t>Optimal TSH Level: Mood </a:t>
            </a:r>
            <a:r>
              <a:rPr lang="en-US" sz="5400" b="1" u="sng" dirty="0" err="1">
                <a:effectLst>
                  <a:outerShdw blurRad="38100" dist="38100" dir="2700000" algn="tl">
                    <a:srgbClr val="FFFFFF"/>
                  </a:outerShdw>
                </a:effectLst>
              </a:rPr>
              <a:t>Disodrer</a:t>
            </a:r>
            <a:endParaRPr lang="en-US" sz="5400" b="1" u="sng" dirty="0">
              <a:effectLst>
                <a:outerShdw blurRad="38100" dist="38100" dir="2700000" algn="tl">
                  <a:srgbClr val="FFFFFF"/>
                </a:outerShdw>
              </a:effectLst>
            </a:endParaRPr>
          </a:p>
        </p:txBody>
      </p:sp>
      <p:sp>
        <p:nvSpPr>
          <p:cNvPr id="837635" name="Rectangle 3"/>
          <p:cNvSpPr>
            <a:spLocks noGrp="1" noChangeArrowheads="1"/>
          </p:cNvSpPr>
          <p:nvPr>
            <p:ph idx="1"/>
          </p:nvPr>
        </p:nvSpPr>
        <p:spPr>
          <a:xfrm>
            <a:off x="1752600" y="1752600"/>
            <a:ext cx="6324600" cy="4724400"/>
          </a:xfrm>
        </p:spPr>
        <p:txBody>
          <a:bodyPr rtlCol="0">
            <a:normAutofit fontScale="92500" lnSpcReduction="20000"/>
          </a:bodyPr>
          <a:lstStyle/>
          <a:p>
            <a:pPr marL="274320" indent="-274320" eaLnBrk="1" fontAlgn="auto" hangingPunct="1">
              <a:lnSpc>
                <a:spcPct val="90000"/>
              </a:lnSpc>
              <a:spcAft>
                <a:spcPts val="0"/>
              </a:spcAft>
              <a:buClr>
                <a:schemeClr val="accent3"/>
              </a:buClr>
              <a:buFont typeface="Wingdings" pitchFamily="2" charset="2"/>
              <a:buNone/>
              <a:defRPr/>
            </a:pPr>
            <a:r>
              <a:rPr lang="en-US" sz="4300" b="1" dirty="0"/>
              <a:t>High Normal Range   </a:t>
            </a:r>
            <a:r>
              <a:rPr lang="en-US" sz="4300" dirty="0"/>
              <a:t>3.0</a:t>
            </a:r>
          </a:p>
          <a:p>
            <a:pPr marL="274320" indent="-274320" eaLnBrk="1" fontAlgn="auto" hangingPunct="1">
              <a:lnSpc>
                <a:spcPct val="90000"/>
              </a:lnSpc>
              <a:spcAft>
                <a:spcPts val="0"/>
              </a:spcAft>
              <a:buClr>
                <a:schemeClr val="accent3"/>
              </a:buClr>
              <a:buFont typeface="Wingdings" pitchFamily="2" charset="2"/>
              <a:buNone/>
              <a:defRPr/>
            </a:pPr>
            <a:r>
              <a:rPr lang="en-US" sz="4300" b="1" dirty="0"/>
              <a:t>|                     </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Median         </a:t>
            </a:r>
            <a:r>
              <a:rPr lang="en-US" sz="4300" dirty="0"/>
              <a:t>               </a:t>
            </a:r>
          </a:p>
          <a:p>
            <a:pPr marL="274320" indent="-274320" eaLnBrk="1" fontAlgn="auto" hangingPunct="1">
              <a:lnSpc>
                <a:spcPct val="90000"/>
              </a:lnSpc>
              <a:spcAft>
                <a:spcPts val="0"/>
              </a:spcAft>
              <a:buClr>
                <a:schemeClr val="accent3"/>
              </a:buClr>
              <a:buFont typeface="Wingdings" pitchFamily="2" charset="2"/>
              <a:buNone/>
              <a:defRPr/>
            </a:pPr>
            <a:r>
              <a:rPr lang="en-US" sz="4300" b="1" dirty="0"/>
              <a:t>|                                    </a:t>
            </a:r>
            <a:r>
              <a:rPr lang="en-US" sz="4300" dirty="0"/>
              <a:t>1.0</a:t>
            </a:r>
          </a:p>
          <a:p>
            <a:pPr marL="274320" indent="-274320" eaLnBrk="1" fontAlgn="auto" hangingPunct="1">
              <a:lnSpc>
                <a:spcPct val="90000"/>
              </a:lnSpc>
              <a:spcAft>
                <a:spcPts val="0"/>
              </a:spcAft>
              <a:buClr>
                <a:schemeClr val="accent3"/>
              </a:buClr>
              <a:buFont typeface="Wingdings" pitchFamily="2" charset="2"/>
              <a:buNone/>
              <a:defRPr/>
            </a:pPr>
            <a:r>
              <a:rPr lang="en-US" sz="4300" b="1" dirty="0"/>
              <a:t>|</a:t>
            </a:r>
          </a:p>
          <a:p>
            <a:pPr marL="274320" indent="-274320" eaLnBrk="1" fontAlgn="auto" hangingPunct="1">
              <a:lnSpc>
                <a:spcPct val="90000"/>
              </a:lnSpc>
              <a:spcAft>
                <a:spcPts val="0"/>
              </a:spcAft>
              <a:buClr>
                <a:schemeClr val="accent3"/>
              </a:buClr>
              <a:buFont typeface="Wingdings" pitchFamily="2" charset="2"/>
              <a:buNone/>
              <a:defRPr/>
            </a:pPr>
            <a:r>
              <a:rPr lang="en-US" sz="4300" b="1" dirty="0"/>
              <a:t>Low Normal Range    </a:t>
            </a:r>
            <a:r>
              <a:rPr lang="en-US" sz="4300" dirty="0"/>
              <a:t>0.3</a:t>
            </a:r>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p>
          <a:p>
            <a:pPr marL="274320" indent="-274320" eaLnBrk="1" fontAlgn="auto" hangingPunct="1">
              <a:lnSpc>
                <a:spcPct val="90000"/>
              </a:lnSpc>
              <a:spcAft>
                <a:spcPts val="0"/>
              </a:spcAft>
              <a:buClr>
                <a:schemeClr val="accent3"/>
              </a:buClr>
              <a:buFont typeface="Wingdings" pitchFamily="2" charset="2"/>
              <a:buNone/>
              <a:defRPr/>
            </a:pPr>
            <a:endParaRPr lang="en-US" sz="1200" b="1" dirty="0"/>
          </a:p>
          <a:p>
            <a:pPr marL="274320" indent="-274320" eaLnBrk="1" fontAlgn="auto" hangingPunct="1">
              <a:lnSpc>
                <a:spcPct val="90000"/>
              </a:lnSpc>
              <a:spcAft>
                <a:spcPts val="0"/>
              </a:spcAft>
              <a:buClr>
                <a:schemeClr val="accent3"/>
              </a:buClr>
              <a:buFont typeface="Wingdings" pitchFamily="2" charset="2"/>
              <a:buNone/>
              <a:defRPr/>
            </a:pPr>
            <a:r>
              <a:rPr lang="en-US" sz="1200" b="1" dirty="0"/>
              <a:t>                                                                                                          </a:t>
            </a:r>
            <a:r>
              <a:rPr lang="en-US" sz="1400" b="1" dirty="0"/>
              <a:t>miliIU/Liter</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88</a:t>
            </a:fld>
            <a:endParaRPr lang="en-US" dirty="0"/>
          </a:p>
        </p:txBody>
      </p:sp>
      <p:sp>
        <p:nvSpPr>
          <p:cNvPr id="2" name="Left Arrow 1"/>
          <p:cNvSpPr/>
          <p:nvPr/>
        </p:nvSpPr>
        <p:spPr>
          <a:xfrm>
            <a:off x="7587996" y="3886200"/>
            <a:ext cx="978408" cy="650748"/>
          </a:xfrm>
          <a:prstGeom prst="leftArrow">
            <a:avLst/>
          </a:prstGeom>
          <a:solidFill>
            <a:srgbClr val="FF00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2948330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Rectangle 1026"/>
          <p:cNvSpPr>
            <a:spLocks noGrp="1" noChangeArrowheads="1"/>
          </p:cNvSpPr>
          <p:nvPr>
            <p:ph type="title"/>
          </p:nvPr>
        </p:nvSpPr>
        <p:spPr>
          <a:xfrm>
            <a:off x="-457200" y="177800"/>
            <a:ext cx="8885237" cy="1155700"/>
          </a:xfrm>
        </p:spPr>
        <p:txBody>
          <a:bodyPr rtlCol="0">
            <a:normAutofit fontScale="90000"/>
          </a:bodyPr>
          <a:lstStyle/>
          <a:p>
            <a:pPr eaLnBrk="1" fontAlgn="auto" hangingPunct="1">
              <a:spcAft>
                <a:spcPts val="0"/>
              </a:spcAft>
              <a:defRPr/>
            </a:pPr>
            <a:r>
              <a:rPr lang="en-US" sz="4800" b="1" dirty="0">
                <a:effectLst>
                  <a:outerShdw blurRad="38100" dist="38100" dir="2700000" algn="tl">
                    <a:srgbClr val="FFFFFF"/>
                  </a:outerShdw>
                </a:effectLst>
              </a:rPr>
              <a:t>Thyroid Augmentation</a:t>
            </a:r>
            <a:br>
              <a:rPr lang="en-US" sz="4800" b="1" u="sng" dirty="0">
                <a:effectLst>
                  <a:outerShdw blurRad="38100" dist="38100" dir="2700000" algn="tl">
                    <a:srgbClr val="FFFFFF"/>
                  </a:outerShdw>
                </a:effectLst>
              </a:rPr>
            </a:br>
            <a:r>
              <a:rPr lang="en-US" sz="4800" b="1" u="sng" dirty="0">
                <a:effectLst>
                  <a:outerShdw blurRad="38100" dist="38100" dir="2700000" algn="tl">
                    <a:srgbClr val="FFFFFF"/>
                  </a:outerShdw>
                </a:effectLst>
              </a:rPr>
              <a:t>for Sub-clinical Hypothyroid</a:t>
            </a:r>
          </a:p>
        </p:txBody>
      </p:sp>
      <p:sp>
        <p:nvSpPr>
          <p:cNvPr id="946179" name="Rectangle 1027"/>
          <p:cNvSpPr>
            <a:spLocks noGrp="1" noChangeArrowheads="1"/>
          </p:cNvSpPr>
          <p:nvPr>
            <p:ph idx="1"/>
          </p:nvPr>
        </p:nvSpPr>
        <p:spPr>
          <a:xfrm>
            <a:off x="1143000" y="1752600"/>
            <a:ext cx="8896350" cy="4135438"/>
          </a:xfrm>
        </p:spPr>
        <p:txBody>
          <a:bodyPr rtlCol="0">
            <a:noAutofit/>
          </a:bodyPr>
          <a:lstStyle/>
          <a:p>
            <a:pPr marL="274320" indent="-274320" eaLnBrk="1" fontAlgn="auto" hangingPunct="1">
              <a:spcAft>
                <a:spcPts val="0"/>
              </a:spcAft>
              <a:buClr>
                <a:schemeClr val="accent3"/>
              </a:buClr>
              <a:buFont typeface="Wingdings 2"/>
              <a:buChar char=""/>
              <a:defRPr/>
            </a:pPr>
            <a:r>
              <a:rPr lang="en-US" sz="4000" dirty="0"/>
              <a:t>T4: </a:t>
            </a:r>
            <a:r>
              <a:rPr lang="en-US" sz="4000" dirty="0" err="1"/>
              <a:t>levo-thyroxine</a:t>
            </a:r>
            <a:r>
              <a:rPr lang="en-US" sz="4000" dirty="0"/>
              <a:t>:</a:t>
            </a:r>
          </a:p>
          <a:p>
            <a:pPr marL="274320" indent="-274320" eaLnBrk="1" fontAlgn="auto" hangingPunct="1">
              <a:spcAft>
                <a:spcPts val="0"/>
              </a:spcAft>
              <a:buClr>
                <a:schemeClr val="accent3"/>
              </a:buClr>
              <a:buFont typeface="Wingdings" pitchFamily="2" charset="2"/>
              <a:buNone/>
              <a:defRPr/>
            </a:pPr>
            <a:r>
              <a:rPr lang="en-US" sz="4000" dirty="0"/>
              <a:t>      &gt;  </a:t>
            </a:r>
            <a:r>
              <a:rPr lang="en-US" sz="4000" dirty="0" err="1"/>
              <a:t>Synthroid</a:t>
            </a:r>
            <a:r>
              <a:rPr lang="en-US" sz="4000" dirty="0"/>
              <a:t>, </a:t>
            </a:r>
            <a:r>
              <a:rPr lang="en-US" sz="4000" dirty="0" err="1"/>
              <a:t>Levothyroid</a:t>
            </a:r>
            <a:r>
              <a:rPr lang="en-US" sz="4000" dirty="0"/>
              <a:t>, </a:t>
            </a:r>
            <a:r>
              <a:rPr lang="en-US" sz="4000" dirty="0" err="1"/>
              <a:t>Levoxyl</a:t>
            </a:r>
            <a:endParaRPr lang="en-US" sz="4000" dirty="0"/>
          </a:p>
          <a:p>
            <a:pPr marL="274320" indent="-274320" eaLnBrk="1" fontAlgn="auto" hangingPunct="1">
              <a:spcAft>
                <a:spcPts val="0"/>
              </a:spcAft>
              <a:buClr>
                <a:schemeClr val="accent3"/>
              </a:buClr>
              <a:buFont typeface="Wingdings" pitchFamily="2" charset="2"/>
              <a:buNone/>
              <a:defRPr/>
            </a:pPr>
            <a:r>
              <a:rPr lang="en-US" sz="4000" dirty="0"/>
              <a:t>      &gt;  Not as effective as T3</a:t>
            </a:r>
          </a:p>
          <a:p>
            <a:pPr marL="274320" indent="-274320" eaLnBrk="1" fontAlgn="auto" hangingPunct="1">
              <a:spcAft>
                <a:spcPts val="0"/>
              </a:spcAft>
              <a:buClr>
                <a:schemeClr val="accent3"/>
              </a:buClr>
              <a:buFont typeface="Wingdings 2"/>
              <a:buChar char=""/>
              <a:defRPr/>
            </a:pPr>
            <a:r>
              <a:rPr lang="en-US" sz="4000" b="1" dirty="0"/>
              <a:t>T3: </a:t>
            </a:r>
            <a:r>
              <a:rPr lang="en-US" sz="4000" b="1" dirty="0" err="1"/>
              <a:t>triiodothyronine</a:t>
            </a:r>
            <a:r>
              <a:rPr lang="en-US" sz="4000" dirty="0"/>
              <a:t>:</a:t>
            </a:r>
          </a:p>
          <a:p>
            <a:pPr marL="274320" indent="-274320" eaLnBrk="1" fontAlgn="auto" hangingPunct="1">
              <a:spcAft>
                <a:spcPts val="0"/>
              </a:spcAft>
              <a:buClr>
                <a:schemeClr val="accent3"/>
              </a:buClr>
              <a:buFont typeface="Wingdings" pitchFamily="2" charset="2"/>
              <a:buNone/>
              <a:defRPr/>
            </a:pPr>
            <a:r>
              <a:rPr lang="en-US" sz="4000" dirty="0"/>
              <a:t>      &gt;   </a:t>
            </a:r>
            <a:r>
              <a:rPr lang="en-US" sz="4000" dirty="0" err="1"/>
              <a:t>Cytomel</a:t>
            </a:r>
            <a:endParaRPr lang="en-US" sz="4000" dirty="0"/>
          </a:p>
          <a:p>
            <a:pPr marL="274320" indent="-274320" eaLnBrk="1" fontAlgn="auto" hangingPunct="1">
              <a:spcAft>
                <a:spcPts val="0"/>
              </a:spcAft>
              <a:buClr>
                <a:schemeClr val="accent3"/>
              </a:buClr>
              <a:buFont typeface="Wingdings" pitchFamily="2" charset="2"/>
              <a:buNone/>
              <a:defRPr/>
            </a:pPr>
            <a:r>
              <a:rPr lang="en-US" sz="4000" dirty="0"/>
              <a:t>      &gt;   25-75 mcg. </a:t>
            </a:r>
            <a:r>
              <a:rPr lang="en-US" sz="4000" dirty="0" err="1"/>
              <a:t>qd</a:t>
            </a:r>
            <a:endParaRPr lang="en-US" sz="4000" dirty="0"/>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89</a:t>
            </a:fld>
            <a:endParaRPr lang="en-US"/>
          </a:p>
        </p:txBody>
      </p:sp>
      <p:sp>
        <p:nvSpPr>
          <p:cNvPr id="2" name="5-Point Star 1"/>
          <p:cNvSpPr/>
          <p:nvPr/>
        </p:nvSpPr>
        <p:spPr>
          <a:xfrm>
            <a:off x="7848600" y="4191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31498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p:txBody>
          <a:bodyPr/>
          <a:lstStyle/>
          <a:p>
            <a:pPr eaLnBrk="1" hangingPunct="1"/>
            <a:r>
              <a:rPr lang="en-US"/>
              <a:t>Stimulant Augmentation</a:t>
            </a:r>
          </a:p>
        </p:txBody>
      </p:sp>
    </p:spTree>
    <p:extLst>
      <p:ext uri="{BB962C8B-B14F-4D97-AF65-F5344CB8AC3E}">
        <p14:creationId xmlns:p14="http://schemas.microsoft.com/office/powerpoint/2010/main" val="20672543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618" name="Rectangle 2"/>
          <p:cNvSpPr>
            <a:spLocks noGrp="1" noChangeArrowheads="1"/>
          </p:cNvSpPr>
          <p:nvPr>
            <p:ph type="title"/>
          </p:nvPr>
        </p:nvSpPr>
        <p:spPr/>
        <p:txBody>
          <a:bodyPr/>
          <a:lstStyle/>
          <a:p>
            <a:pPr eaLnBrk="1" hangingPunct="1">
              <a:defRPr/>
            </a:pPr>
            <a:r>
              <a:rPr lang="en-US" sz="5400">
                <a:effectLst>
                  <a:outerShdw blurRad="38100" dist="38100" dir="2700000" algn="tl">
                    <a:srgbClr val="FFFFFF"/>
                  </a:outerShdw>
                </a:effectLst>
              </a:rPr>
              <a:t>MAOIs</a:t>
            </a:r>
          </a:p>
        </p:txBody>
      </p:sp>
    </p:spTree>
    <p:extLst>
      <p:ext uri="{BB962C8B-B14F-4D97-AF65-F5344CB8AC3E}">
        <p14:creationId xmlns:p14="http://schemas.microsoft.com/office/powerpoint/2010/main" val="17332968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426" name="Rectangle 2"/>
          <p:cNvSpPr>
            <a:spLocks noGrp="1" noChangeArrowheads="1"/>
          </p:cNvSpPr>
          <p:nvPr>
            <p:ph type="title"/>
          </p:nvPr>
        </p:nvSpPr>
        <p:spPr>
          <a:xfrm>
            <a:off x="609600" y="2514600"/>
            <a:ext cx="7772400" cy="1143000"/>
          </a:xfrm>
        </p:spPr>
        <p:txBody>
          <a:bodyPr>
            <a:normAutofit fontScale="90000"/>
          </a:bodyPr>
          <a:lstStyle/>
          <a:p>
            <a:pPr eaLnBrk="1" hangingPunct="1">
              <a:defRPr/>
            </a:pPr>
            <a:r>
              <a:rPr lang="en-US">
                <a:effectLst>
                  <a:outerShdw blurRad="38100" dist="38100" dir="2700000" algn="tl">
                    <a:srgbClr val="FFFFFF"/>
                  </a:outerShdw>
                </a:effectLst>
              </a:rPr>
              <a:t>New MAOI:</a:t>
            </a:r>
            <a:br>
              <a:rPr lang="en-US">
                <a:effectLst>
                  <a:outerShdw blurRad="38100" dist="38100" dir="2700000" algn="tl">
                    <a:srgbClr val="FFFFFF"/>
                  </a:outerShdw>
                </a:effectLst>
              </a:rPr>
            </a:br>
            <a:br>
              <a:rPr lang="en-US">
                <a:effectLst>
                  <a:outerShdw blurRad="38100" dist="38100" dir="2700000" algn="tl">
                    <a:srgbClr val="FFFFFF"/>
                  </a:outerShdw>
                </a:effectLst>
              </a:rPr>
            </a:br>
            <a:r>
              <a:rPr lang="en-US" sz="8000">
                <a:effectLst>
                  <a:outerShdw blurRad="38100" dist="38100" dir="2700000" algn="tl">
                    <a:srgbClr val="FFFFFF"/>
                  </a:outerShdw>
                </a:effectLst>
              </a:rPr>
              <a:t>Emsam</a:t>
            </a:r>
            <a:br>
              <a:rPr lang="en-US" sz="4800">
                <a:effectLst>
                  <a:outerShdw blurRad="38100" dist="38100" dir="2700000" algn="tl">
                    <a:srgbClr val="FFFFFF"/>
                  </a:outerShdw>
                </a:effectLst>
              </a:rPr>
            </a:br>
            <a:br>
              <a:rPr lang="en-US" sz="4800">
                <a:effectLst>
                  <a:outerShdw blurRad="38100" dist="38100" dir="2700000" algn="tl">
                    <a:srgbClr val="FFFFFF"/>
                  </a:outerShdw>
                </a:effectLst>
              </a:rPr>
            </a:br>
            <a:r>
              <a:rPr lang="en-US" sz="4800">
                <a:effectLst>
                  <a:outerShdw blurRad="38100" dist="38100" dir="2700000" algn="tl">
                    <a:srgbClr val="FFFFFF"/>
                  </a:outerShdw>
                </a:effectLst>
              </a:rPr>
              <a:t>selegiline transdermal:</a:t>
            </a:r>
            <a:br>
              <a:rPr lang="en-US" sz="4800">
                <a:effectLst>
                  <a:outerShdw blurRad="38100" dist="38100" dir="2700000" algn="tl">
                    <a:srgbClr val="FFFFFF"/>
                  </a:outerShdw>
                </a:effectLst>
              </a:rPr>
            </a:br>
            <a:r>
              <a:rPr lang="en-US" sz="4800">
                <a:effectLst>
                  <a:outerShdw blurRad="38100" dist="38100" dir="2700000" algn="tl">
                    <a:srgbClr val="FFFFFF"/>
                  </a:outerShdw>
                </a:effectLst>
              </a:rPr>
              <a:t>6-12 mg per day</a:t>
            </a:r>
            <a:endParaRPr lang="en-US" sz="6600">
              <a:effectLst>
                <a:outerShdw blurRad="38100" dist="38100" dir="2700000" algn="tl">
                  <a:srgbClr val="FFFFFF"/>
                </a:outerShdw>
              </a:effectLst>
            </a:endParaRPr>
          </a:p>
        </p:txBody>
      </p:sp>
    </p:spTree>
    <p:extLst>
      <p:ext uri="{BB962C8B-B14F-4D97-AF65-F5344CB8AC3E}">
        <p14:creationId xmlns:p14="http://schemas.microsoft.com/office/powerpoint/2010/main" val="37195031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258763" y="0"/>
            <a:ext cx="8885237" cy="1155700"/>
          </a:xfrm>
        </p:spPr>
        <p:txBody>
          <a:bodyPr/>
          <a:lstStyle/>
          <a:p>
            <a:pPr eaLnBrk="1" hangingPunct="1"/>
            <a:r>
              <a:rPr lang="en-US" sz="4800" b="1" u="sng"/>
              <a:t>Augmentation Strategies</a:t>
            </a:r>
          </a:p>
        </p:txBody>
      </p:sp>
      <p:sp>
        <p:nvSpPr>
          <p:cNvPr id="717827" name="Rectangle 3"/>
          <p:cNvSpPr>
            <a:spLocks noGrp="1" noChangeArrowheads="1"/>
          </p:cNvSpPr>
          <p:nvPr>
            <p:ph idx="1"/>
          </p:nvPr>
        </p:nvSpPr>
        <p:spPr>
          <a:xfrm>
            <a:off x="762000" y="1295400"/>
            <a:ext cx="8896350" cy="4135438"/>
          </a:xfrm>
        </p:spPr>
        <p:txBody>
          <a:bodyPr>
            <a:normAutofit lnSpcReduction="10000"/>
          </a:bodyPr>
          <a:lstStyle/>
          <a:p>
            <a:pPr eaLnBrk="1" hangingPunct="1">
              <a:buFontTx/>
              <a:buNone/>
              <a:defRPr/>
            </a:pPr>
            <a:endParaRPr lang="en-US" sz="3600" dirty="0"/>
          </a:p>
          <a:p>
            <a:pPr eaLnBrk="1" hangingPunct="1">
              <a:defRPr/>
            </a:pPr>
            <a:r>
              <a:rPr lang="en-US" sz="4000" b="1" u="sng" dirty="0">
                <a:effectLst>
                  <a:outerShdw blurRad="38100" dist="38100" dir="2700000" algn="tl">
                    <a:srgbClr val="FFFFFF"/>
                  </a:outerShdw>
                </a:effectLst>
              </a:rPr>
              <a:t>Atypical Antipsychotics</a:t>
            </a:r>
            <a:r>
              <a:rPr lang="en-US" sz="4000" dirty="0"/>
              <a:t>:</a:t>
            </a:r>
          </a:p>
          <a:p>
            <a:pPr>
              <a:buNone/>
              <a:defRPr/>
            </a:pPr>
            <a:r>
              <a:rPr lang="en-US" sz="4000" dirty="0"/>
              <a:t>     * Zyprexa  *</a:t>
            </a:r>
            <a:r>
              <a:rPr lang="en-US" sz="4000" b="1" dirty="0" err="1"/>
              <a:t>Abilify</a:t>
            </a:r>
            <a:r>
              <a:rPr lang="en-US" sz="4000" dirty="0"/>
              <a:t>  * Seroquel</a:t>
            </a:r>
          </a:p>
          <a:p>
            <a:pPr>
              <a:buNone/>
              <a:defRPr/>
            </a:pPr>
            <a:r>
              <a:rPr lang="en-US" sz="4000" dirty="0"/>
              <a:t>     * </a:t>
            </a:r>
            <a:r>
              <a:rPr lang="en-US" sz="4000" dirty="0" err="1"/>
              <a:t>Latuda</a:t>
            </a:r>
            <a:r>
              <a:rPr lang="en-US" sz="4000" dirty="0"/>
              <a:t> </a:t>
            </a:r>
          </a:p>
          <a:p>
            <a:pPr eaLnBrk="1" hangingPunct="1">
              <a:buFontTx/>
              <a:buNone/>
              <a:defRPr/>
            </a:pPr>
            <a:endParaRPr lang="en-US" sz="4000" dirty="0"/>
          </a:p>
          <a:p>
            <a:pPr eaLnBrk="1" hangingPunct="1">
              <a:buFontTx/>
              <a:buNone/>
              <a:defRPr/>
            </a:pPr>
            <a:r>
              <a:rPr lang="en-US" sz="4000" dirty="0"/>
              <a:t>     *</a:t>
            </a:r>
            <a:r>
              <a:rPr lang="en-US" sz="4000" dirty="0" err="1"/>
              <a:t>Geodon</a:t>
            </a:r>
            <a:r>
              <a:rPr lang="en-US" sz="4000" dirty="0"/>
              <a:t> *</a:t>
            </a:r>
            <a:r>
              <a:rPr lang="en-US" sz="4000" dirty="0" err="1"/>
              <a:t>Risperdal</a:t>
            </a:r>
            <a:r>
              <a:rPr lang="en-US" sz="4000" dirty="0"/>
              <a:t>  ?</a:t>
            </a:r>
            <a:endParaRPr lang="en-US" dirty="0"/>
          </a:p>
        </p:txBody>
      </p:sp>
    </p:spTree>
    <p:extLst>
      <p:ext uri="{BB962C8B-B14F-4D97-AF65-F5344CB8AC3E}">
        <p14:creationId xmlns:p14="http://schemas.microsoft.com/office/powerpoint/2010/main" val="33264217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a:xfrm>
            <a:off x="258763" y="228600"/>
            <a:ext cx="8885237" cy="1155700"/>
          </a:xfrm>
        </p:spPr>
        <p:txBody>
          <a:bodyPr/>
          <a:lstStyle/>
          <a:p>
            <a:pPr eaLnBrk="1" hangingPunct="1"/>
            <a:r>
              <a:rPr lang="en-US" b="1" u="sng"/>
              <a:t>High Intensity Light Therapy</a:t>
            </a:r>
          </a:p>
        </p:txBody>
      </p:sp>
      <p:sp>
        <p:nvSpPr>
          <p:cNvPr id="726019" name="Rectangle 3"/>
          <p:cNvSpPr>
            <a:spLocks noGrp="1" noChangeArrowheads="1"/>
          </p:cNvSpPr>
          <p:nvPr>
            <p:ph type="body" sz="half" idx="2"/>
          </p:nvPr>
        </p:nvSpPr>
        <p:spPr>
          <a:xfrm>
            <a:off x="4572000" y="1600200"/>
            <a:ext cx="4953000" cy="5257800"/>
          </a:xfrm>
        </p:spPr>
        <p:txBody>
          <a:bodyPr>
            <a:normAutofit fontScale="77500" lnSpcReduction="20000"/>
          </a:bodyPr>
          <a:lstStyle/>
          <a:p>
            <a:pPr eaLnBrk="1" hangingPunct="1">
              <a:defRPr/>
            </a:pPr>
            <a:r>
              <a:rPr lang="en-US" sz="4700" b="1" dirty="0">
                <a:effectLst>
                  <a:outerShdw blurRad="38100" dist="38100" dir="2700000" algn="tl">
                    <a:srgbClr val="FFFFFF"/>
                  </a:outerShdw>
                </a:effectLst>
              </a:rPr>
              <a:t>Seasonal and</a:t>
            </a:r>
          </a:p>
          <a:p>
            <a:pPr eaLnBrk="1" hangingPunct="1">
              <a:buNone/>
              <a:defRPr/>
            </a:pPr>
            <a:r>
              <a:rPr lang="en-US" sz="4700" b="1" dirty="0">
                <a:effectLst>
                  <a:outerShdw blurRad="38100" dist="38100" dir="2700000" algn="tl">
                    <a:srgbClr val="FFFFFF"/>
                  </a:outerShdw>
                </a:effectLst>
              </a:rPr>
              <a:t>      non-seasonal</a:t>
            </a:r>
          </a:p>
          <a:p>
            <a:pPr eaLnBrk="1" hangingPunct="1">
              <a:defRPr/>
            </a:pPr>
            <a:r>
              <a:rPr lang="en-US" sz="4700" b="1" dirty="0">
                <a:effectLst>
                  <a:outerShdw blurRad="38100" dist="38100" dir="2700000" algn="tl">
                    <a:srgbClr val="FFFFFF"/>
                  </a:outerShdw>
                </a:effectLst>
              </a:rPr>
              <a:t>Anxiety</a:t>
            </a:r>
          </a:p>
          <a:p>
            <a:pPr eaLnBrk="1" hangingPunct="1">
              <a:buFontTx/>
              <a:buNone/>
              <a:defRPr/>
            </a:pPr>
            <a:endParaRPr lang="en-US" sz="4700" b="1" dirty="0"/>
          </a:p>
          <a:p>
            <a:pPr eaLnBrk="1" hangingPunct="1">
              <a:defRPr/>
            </a:pPr>
            <a:r>
              <a:rPr lang="en-US" sz="4700" b="1" dirty="0">
                <a:effectLst>
                  <a:outerShdw blurRad="38100" dist="38100" dir="2700000" algn="tl">
                    <a:srgbClr val="FFFFFF"/>
                  </a:outerShdw>
                </a:effectLst>
              </a:rPr>
              <a:t>Caution with:</a:t>
            </a:r>
          </a:p>
          <a:p>
            <a:pPr eaLnBrk="1" hangingPunct="1">
              <a:buFontTx/>
              <a:buNone/>
              <a:defRPr/>
            </a:pPr>
            <a:r>
              <a:rPr lang="en-US" sz="4700" b="1" dirty="0">
                <a:effectLst>
                  <a:outerShdw blurRad="38100" dist="38100" dir="2700000" algn="tl">
                    <a:srgbClr val="FFFFFF"/>
                  </a:outerShdw>
                </a:effectLst>
              </a:rPr>
              <a:t>       Bipolar</a:t>
            </a:r>
          </a:p>
          <a:p>
            <a:pPr eaLnBrk="1" hangingPunct="1">
              <a:defRPr/>
            </a:pPr>
            <a:r>
              <a:rPr lang="en-US" sz="4700" b="1" dirty="0">
                <a:effectLst>
                  <a:outerShdw blurRad="38100" dist="38100" dir="2700000" algn="tl">
                    <a:srgbClr val="FFFFFF"/>
                  </a:outerShdw>
                </a:effectLst>
              </a:rPr>
              <a:t>Details later</a:t>
            </a:r>
          </a:p>
          <a:p>
            <a:pPr eaLnBrk="1" hangingPunct="1">
              <a:buFontTx/>
              <a:buNone/>
              <a:defRPr/>
            </a:pPr>
            <a:endParaRPr lang="en-US" sz="3600" dirty="0">
              <a:effectLst>
                <a:outerShdw blurRad="38100" dist="38100" dir="2700000" algn="tl">
                  <a:srgbClr val="FFFFFF"/>
                </a:outerShdw>
              </a:effectLst>
            </a:endParaRPr>
          </a:p>
          <a:p>
            <a:pPr eaLnBrk="1" hangingPunct="1">
              <a:buFontTx/>
              <a:buNone/>
              <a:defRPr/>
            </a:pPr>
            <a:r>
              <a:rPr lang="en-US" sz="2800" dirty="0"/>
              <a:t>        </a:t>
            </a:r>
          </a:p>
          <a:p>
            <a:pPr eaLnBrk="1" hangingPunct="1">
              <a:buFontTx/>
              <a:buNone/>
              <a:defRPr/>
            </a:pPr>
            <a:r>
              <a:rPr lang="en-US" sz="2800" dirty="0"/>
              <a:t>                </a:t>
            </a:r>
          </a:p>
        </p:txBody>
      </p:sp>
      <p:sp>
        <p:nvSpPr>
          <p:cNvPr id="2" name="Content Placeholder 1"/>
          <p:cNvSpPr>
            <a:spLocks noGrp="1"/>
          </p:cNvSpPr>
          <p:nvPr>
            <p:ph sz="half" idx="1"/>
          </p:nvPr>
        </p:nvSpPr>
        <p:spPr/>
        <p:txBody>
          <a:bodyPr/>
          <a:lstStyle/>
          <a:p>
            <a:endParaRPr lang="en-US"/>
          </a:p>
        </p:txBody>
      </p:sp>
    </p:spTree>
    <p:extLst>
      <p:ext uri="{BB962C8B-B14F-4D97-AF65-F5344CB8AC3E}">
        <p14:creationId xmlns:p14="http://schemas.microsoft.com/office/powerpoint/2010/main" val="62478593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685800" y="304800"/>
            <a:ext cx="7772400" cy="1143000"/>
          </a:xfrm>
        </p:spPr>
        <p:txBody>
          <a:bodyPr>
            <a:normAutofit fontScale="90000"/>
          </a:bodyPr>
          <a:lstStyle/>
          <a:p>
            <a:pPr eaLnBrk="1" hangingPunct="1"/>
            <a:r>
              <a:rPr lang="en-US" b="1"/>
              <a:t>POOR RESPONSE</a:t>
            </a:r>
            <a:br>
              <a:rPr lang="en-US" b="1"/>
            </a:br>
            <a:r>
              <a:rPr lang="en-US" b="1" u="sng"/>
              <a:t>STRATEGIES</a:t>
            </a:r>
            <a:endParaRPr lang="en-US" b="1"/>
          </a:p>
        </p:txBody>
      </p:sp>
      <p:sp>
        <p:nvSpPr>
          <p:cNvPr id="720899" name="Rectangle 3"/>
          <p:cNvSpPr>
            <a:spLocks noGrp="1" noChangeArrowheads="1"/>
          </p:cNvSpPr>
          <p:nvPr>
            <p:ph idx="1"/>
          </p:nvPr>
        </p:nvSpPr>
        <p:spPr>
          <a:xfrm>
            <a:off x="1371600" y="1981200"/>
            <a:ext cx="7772400" cy="4114800"/>
          </a:xfrm>
        </p:spPr>
        <p:txBody>
          <a:bodyPr/>
          <a:lstStyle/>
          <a:p>
            <a:pPr eaLnBrk="1" hangingPunct="1">
              <a:defRPr/>
            </a:pPr>
            <a:r>
              <a:rPr lang="en-US" sz="3600" b="1" dirty="0"/>
              <a:t>CHECK COMPLIANCE and</a:t>
            </a:r>
          </a:p>
          <a:p>
            <a:pPr eaLnBrk="1" hangingPunct="1">
              <a:buFontTx/>
              <a:buNone/>
              <a:defRPr/>
            </a:pPr>
            <a:r>
              <a:rPr lang="en-US" sz="3600" b="1" dirty="0"/>
              <a:t>         SUBSTANCE ABUSE</a:t>
            </a:r>
          </a:p>
          <a:p>
            <a:pPr eaLnBrk="1" hangingPunct="1">
              <a:defRPr/>
            </a:pPr>
            <a:r>
              <a:rPr lang="en-US" sz="3600" b="1" dirty="0"/>
              <a:t>INCREASE DOSE</a:t>
            </a:r>
          </a:p>
          <a:p>
            <a:pPr eaLnBrk="1" hangingPunct="1">
              <a:defRPr/>
            </a:pPr>
            <a:r>
              <a:rPr lang="en-US" sz="3600" b="1" dirty="0"/>
              <a:t>SWITCH CLASSES:</a:t>
            </a:r>
          </a:p>
          <a:p>
            <a:pPr eaLnBrk="1" hangingPunct="1">
              <a:buFontTx/>
              <a:buNone/>
              <a:defRPr/>
            </a:pPr>
            <a:r>
              <a:rPr lang="en-US" sz="3600" b="1" dirty="0"/>
              <a:t>         e.g.   SSRI </a:t>
            </a:r>
            <a:r>
              <a:rPr lang="en-US" sz="3600" b="1" dirty="0">
                <a:sym typeface="Symbol" pitchFamily="18" charset="2"/>
              </a:rPr>
              <a:t></a:t>
            </a:r>
            <a:r>
              <a:rPr lang="en-US" sz="3600" b="1" dirty="0">
                <a:sym typeface="Arial Alternative" pitchFamily="49" charset="2"/>
              </a:rPr>
              <a:t> NE</a:t>
            </a:r>
          </a:p>
          <a:p>
            <a:pPr eaLnBrk="1" hangingPunct="1">
              <a:buFontTx/>
              <a:buNone/>
              <a:defRPr/>
            </a:pPr>
            <a:r>
              <a:rPr lang="en-US" sz="3600" b="1" dirty="0">
                <a:sym typeface="Arial Alternative" pitchFamily="49" charset="2"/>
              </a:rPr>
              <a:t>                  NE </a:t>
            </a:r>
            <a:r>
              <a:rPr lang="en-US" sz="3600" b="1" dirty="0">
                <a:sym typeface="Symbol" pitchFamily="18" charset="2"/>
              </a:rPr>
              <a:t></a:t>
            </a:r>
            <a:r>
              <a:rPr lang="en-US" sz="3600" b="1" dirty="0">
                <a:sym typeface="Arial Alternative" pitchFamily="49" charset="2"/>
              </a:rPr>
              <a:t> SSRI</a:t>
            </a:r>
            <a:endParaRPr lang="en-US" sz="3600" b="1" dirty="0"/>
          </a:p>
        </p:txBody>
      </p:sp>
    </p:spTree>
    <p:extLst>
      <p:ext uri="{BB962C8B-B14F-4D97-AF65-F5344CB8AC3E}">
        <p14:creationId xmlns:p14="http://schemas.microsoft.com/office/powerpoint/2010/main" val="24917190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a:xfrm>
            <a:off x="685800" y="304800"/>
            <a:ext cx="7772400" cy="1143000"/>
          </a:xfrm>
        </p:spPr>
        <p:txBody>
          <a:bodyPr/>
          <a:lstStyle/>
          <a:p>
            <a:pPr eaLnBrk="1" hangingPunct="1"/>
            <a:r>
              <a:rPr lang="en-US" sz="5400" u="sng"/>
              <a:t>Within Class Switches</a:t>
            </a:r>
          </a:p>
        </p:txBody>
      </p:sp>
      <p:sp>
        <p:nvSpPr>
          <p:cNvPr id="721923" name="Rectangle 3"/>
          <p:cNvSpPr>
            <a:spLocks noGrp="1" noChangeArrowheads="1"/>
          </p:cNvSpPr>
          <p:nvPr>
            <p:ph idx="1"/>
          </p:nvPr>
        </p:nvSpPr>
        <p:spPr>
          <a:xfrm>
            <a:off x="838200" y="1981200"/>
            <a:ext cx="7772400" cy="4114800"/>
          </a:xfrm>
        </p:spPr>
        <p:txBody>
          <a:bodyPr/>
          <a:lstStyle/>
          <a:p>
            <a:pPr eaLnBrk="1" hangingPunct="1">
              <a:defRPr/>
            </a:pPr>
            <a:r>
              <a:rPr lang="en-US" sz="4000" b="1" dirty="0"/>
              <a:t>Reasons for switch: </a:t>
            </a:r>
          </a:p>
          <a:p>
            <a:pPr eaLnBrk="1" hangingPunct="1">
              <a:buFontTx/>
              <a:buNone/>
              <a:defRPr/>
            </a:pPr>
            <a:r>
              <a:rPr lang="en-US" sz="4000" b="1" dirty="0"/>
              <a:t>      &gt;  Tolerability</a:t>
            </a:r>
          </a:p>
          <a:p>
            <a:pPr eaLnBrk="1" hangingPunct="1">
              <a:buFontTx/>
              <a:buNone/>
              <a:defRPr/>
            </a:pPr>
            <a:r>
              <a:rPr lang="en-US" sz="4000" b="1" dirty="0"/>
              <a:t>      &gt;  Efficacy </a:t>
            </a:r>
            <a:r>
              <a:rPr lang="en-US" sz="2400" b="1" dirty="0"/>
              <a:t>(</a:t>
            </a:r>
            <a:r>
              <a:rPr lang="en-US" sz="2400" b="1" dirty="0" err="1"/>
              <a:t>espec</a:t>
            </a:r>
            <a:r>
              <a:rPr lang="en-US" sz="2400" b="1" dirty="0"/>
              <a:t>. with partial Response)</a:t>
            </a:r>
          </a:p>
          <a:p>
            <a:pPr eaLnBrk="1" hangingPunct="1">
              <a:defRPr/>
            </a:pPr>
            <a:r>
              <a:rPr lang="en-US" sz="4000" b="1" dirty="0"/>
              <a:t>Two SSRI failures: switch classes</a:t>
            </a:r>
          </a:p>
        </p:txBody>
      </p:sp>
    </p:spTree>
    <p:extLst>
      <p:ext uri="{BB962C8B-B14F-4D97-AF65-F5344CB8AC3E}">
        <p14:creationId xmlns:p14="http://schemas.microsoft.com/office/powerpoint/2010/main" val="40369526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a:xfrm>
            <a:off x="457200" y="381000"/>
            <a:ext cx="8229600" cy="1143000"/>
          </a:xfrm>
        </p:spPr>
        <p:txBody>
          <a:bodyPr>
            <a:normAutofit fontScale="90000"/>
          </a:bodyPr>
          <a:lstStyle/>
          <a:p>
            <a:pPr eaLnBrk="1" hangingPunct="1"/>
            <a:r>
              <a:rPr lang="en-US" dirty="0"/>
              <a:t> SEROTONIN</a:t>
            </a:r>
            <a:br>
              <a:rPr lang="en-US" dirty="0"/>
            </a:br>
            <a:r>
              <a:rPr lang="en-US" u="sng" dirty="0"/>
              <a:t>SIDE EFFECTS</a:t>
            </a:r>
          </a:p>
        </p:txBody>
      </p:sp>
      <p:sp>
        <p:nvSpPr>
          <p:cNvPr id="722947" name="Rectangle 3"/>
          <p:cNvSpPr>
            <a:spLocks noGrp="1" noChangeArrowheads="1"/>
          </p:cNvSpPr>
          <p:nvPr>
            <p:ph idx="1"/>
          </p:nvPr>
        </p:nvSpPr>
        <p:spPr>
          <a:xfrm>
            <a:off x="990600" y="1981200"/>
            <a:ext cx="7772400" cy="4114800"/>
          </a:xfrm>
        </p:spPr>
        <p:txBody>
          <a:bodyPr/>
          <a:lstStyle/>
          <a:p>
            <a:pPr eaLnBrk="1" hangingPunct="1">
              <a:defRPr/>
            </a:pPr>
            <a:r>
              <a:rPr lang="en-US" sz="3600" b="1">
                <a:effectLst>
                  <a:outerShdw blurRad="38100" dist="38100" dir="2700000" algn="tl">
                    <a:srgbClr val="FFFFFF"/>
                  </a:outerShdw>
                </a:effectLst>
              </a:rPr>
              <a:t>SEXUAL DYSFUNCTION</a:t>
            </a:r>
          </a:p>
          <a:p>
            <a:pPr eaLnBrk="1" hangingPunct="1">
              <a:buFontTx/>
              <a:buNone/>
              <a:defRPr/>
            </a:pPr>
            <a:r>
              <a:rPr lang="en-US" sz="3600">
                <a:effectLst>
                  <a:outerShdw blurRad="38100" dist="38100" dir="2700000" algn="tl">
                    <a:srgbClr val="FFFFFF"/>
                  </a:outerShdw>
                </a:effectLst>
              </a:rPr>
              <a:t>        &gt;  Inorgasmia                             </a:t>
            </a:r>
            <a:r>
              <a:rPr lang="en-US" sz="3600">
                <a:effectLst>
                  <a:outerShdw blurRad="38100" dist="38100" dir="2700000" algn="tl">
                    <a:srgbClr val="FFFFFF"/>
                  </a:outerShdw>
                </a:effectLst>
                <a:sym typeface="Symbol" pitchFamily="18" charset="2"/>
              </a:rPr>
              <a:t></a:t>
            </a:r>
            <a:endParaRPr lang="en-US" sz="3600">
              <a:effectLst>
                <a:outerShdw blurRad="38100" dist="38100" dir="2700000" algn="tl">
                  <a:srgbClr val="FFFFFF"/>
                </a:outerShdw>
              </a:effectLst>
            </a:endParaRPr>
          </a:p>
          <a:p>
            <a:pPr eaLnBrk="1" hangingPunct="1">
              <a:defRPr/>
            </a:pPr>
            <a:r>
              <a:rPr lang="en-US" sz="3600">
                <a:effectLst>
                  <a:outerShdw blurRad="38100" dist="38100" dir="2700000" algn="tl">
                    <a:srgbClr val="FFFFFF"/>
                  </a:outerShdw>
                </a:effectLst>
              </a:rPr>
              <a:t>APATHY and EMOTIONAL BLUNTING</a:t>
            </a:r>
          </a:p>
          <a:p>
            <a:pPr eaLnBrk="1" hangingPunct="1">
              <a:defRPr/>
            </a:pPr>
            <a:r>
              <a:rPr lang="en-US" sz="3600">
                <a:effectLst>
                  <a:outerShdw blurRad="38100" dist="38100" dir="2700000" algn="tl">
                    <a:srgbClr val="FFFFFF"/>
                  </a:outerShdw>
                </a:effectLst>
              </a:rPr>
              <a:t>WEIGHT GAIN (10% after one year)</a:t>
            </a:r>
          </a:p>
        </p:txBody>
      </p:sp>
    </p:spTree>
    <p:extLst>
      <p:ext uri="{BB962C8B-B14F-4D97-AF65-F5344CB8AC3E}">
        <p14:creationId xmlns:p14="http://schemas.microsoft.com/office/powerpoint/2010/main" val="10840327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258763" y="609600"/>
            <a:ext cx="8885237" cy="1155700"/>
          </a:xfrm>
        </p:spPr>
        <p:txBody>
          <a:bodyPr>
            <a:normAutofit fontScale="90000"/>
          </a:bodyPr>
          <a:lstStyle/>
          <a:p>
            <a:pPr eaLnBrk="1" hangingPunct="1"/>
            <a:r>
              <a:rPr lang="en-US"/>
              <a:t>Prevalence Sexual</a:t>
            </a:r>
            <a:br>
              <a:rPr lang="en-US"/>
            </a:br>
            <a:r>
              <a:rPr lang="en-US" u="sng"/>
              <a:t>Problems / Complaints</a:t>
            </a:r>
            <a:br>
              <a:rPr lang="en-US" sz="3600"/>
            </a:br>
            <a:endParaRPr lang="en-US" u="sng"/>
          </a:p>
        </p:txBody>
      </p:sp>
      <p:sp>
        <p:nvSpPr>
          <p:cNvPr id="673795" name="Rectangle 3"/>
          <p:cNvSpPr>
            <a:spLocks noGrp="1" noChangeArrowheads="1"/>
          </p:cNvSpPr>
          <p:nvPr>
            <p:ph idx="1"/>
          </p:nvPr>
        </p:nvSpPr>
        <p:spPr>
          <a:xfrm>
            <a:off x="533400" y="2133600"/>
            <a:ext cx="8896350" cy="4135438"/>
          </a:xfrm>
        </p:spPr>
        <p:txBody>
          <a:bodyPr/>
          <a:lstStyle/>
          <a:p>
            <a:pPr eaLnBrk="1" hangingPunct="1"/>
            <a:r>
              <a:rPr lang="en-US" sz="4400"/>
              <a:t> Reporting: 14%</a:t>
            </a:r>
          </a:p>
          <a:p>
            <a:pPr eaLnBrk="1" hangingPunct="1"/>
            <a:r>
              <a:rPr lang="en-US" sz="4400"/>
              <a:t> Elicited on questionnaire 60%</a:t>
            </a:r>
          </a:p>
          <a:p>
            <a:pPr eaLnBrk="1" hangingPunct="1"/>
            <a:r>
              <a:rPr lang="en-US" sz="4400"/>
              <a:t> N: 6300: only 29% had no </a:t>
            </a:r>
          </a:p>
          <a:p>
            <a:pPr eaLnBrk="1" hangingPunct="1">
              <a:buFontTx/>
              <a:buNone/>
            </a:pPr>
            <a:r>
              <a:rPr lang="en-US" sz="4400"/>
              <a:t>      other risk factors except</a:t>
            </a:r>
          </a:p>
          <a:p>
            <a:pPr eaLnBrk="1" hangingPunct="1">
              <a:buFontTx/>
              <a:buNone/>
            </a:pPr>
            <a:r>
              <a:rPr lang="en-US" sz="4400"/>
              <a:t>      antidepressant exposure……</a:t>
            </a:r>
          </a:p>
          <a:p>
            <a:pPr eaLnBrk="1" hangingPunct="1">
              <a:buFontTx/>
              <a:buNone/>
            </a:pPr>
            <a:endParaRPr lang="en-US" sz="4400"/>
          </a:p>
          <a:p>
            <a:pPr eaLnBrk="1" hangingPunct="1"/>
            <a:endParaRPr lang="en-US" sz="3600"/>
          </a:p>
        </p:txBody>
      </p:sp>
    </p:spTree>
    <p:extLst>
      <p:ext uri="{BB962C8B-B14F-4D97-AF65-F5344CB8AC3E}">
        <p14:creationId xmlns:p14="http://schemas.microsoft.com/office/powerpoint/2010/main" val="35499572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a:xfrm>
            <a:off x="258763" y="0"/>
            <a:ext cx="8885237" cy="1155700"/>
          </a:xfrm>
        </p:spPr>
        <p:txBody>
          <a:bodyPr>
            <a:normAutofit fontScale="90000"/>
          </a:bodyPr>
          <a:lstStyle/>
          <a:p>
            <a:pPr eaLnBrk="1" hangingPunct="1"/>
            <a:r>
              <a:rPr lang="en-US" u="sng"/>
              <a:t>Prevalence Sexual S.E.</a:t>
            </a:r>
            <a:br>
              <a:rPr lang="en-US" sz="3600"/>
            </a:br>
            <a:r>
              <a:rPr lang="en-US" sz="3600"/>
              <a:t>without other probable causes</a:t>
            </a:r>
            <a:endParaRPr lang="en-US" u="sng"/>
          </a:p>
        </p:txBody>
      </p:sp>
      <p:sp>
        <p:nvSpPr>
          <p:cNvPr id="674819" name="Rectangle 3"/>
          <p:cNvSpPr>
            <a:spLocks noGrp="1" noChangeArrowheads="1"/>
          </p:cNvSpPr>
          <p:nvPr>
            <p:ph idx="1"/>
          </p:nvPr>
        </p:nvSpPr>
        <p:spPr>
          <a:xfrm>
            <a:off x="533400" y="2133600"/>
            <a:ext cx="8896350" cy="4135438"/>
          </a:xfrm>
        </p:spPr>
        <p:txBody>
          <a:bodyPr/>
          <a:lstStyle/>
          <a:p>
            <a:pPr eaLnBrk="1" hangingPunct="1">
              <a:lnSpc>
                <a:spcPct val="90000"/>
              </a:lnSpc>
            </a:pPr>
            <a:r>
              <a:rPr lang="en-US" sz="4000" dirty="0" err="1"/>
              <a:t>Celexa</a:t>
            </a:r>
            <a:r>
              <a:rPr lang="en-US" sz="4000" dirty="0"/>
              <a:t>, </a:t>
            </a:r>
            <a:r>
              <a:rPr lang="en-US" sz="4000" dirty="0" err="1"/>
              <a:t>Lexapro</a:t>
            </a:r>
            <a:r>
              <a:rPr lang="en-US" sz="4000" dirty="0"/>
              <a:t>, </a:t>
            </a:r>
            <a:r>
              <a:rPr lang="en-US" sz="4000" dirty="0" err="1"/>
              <a:t>Effexor</a:t>
            </a:r>
            <a:r>
              <a:rPr lang="en-US" sz="4000" dirty="0"/>
              <a:t>      30%</a:t>
            </a:r>
          </a:p>
          <a:p>
            <a:pPr eaLnBrk="1" hangingPunct="1">
              <a:lnSpc>
                <a:spcPct val="90000"/>
              </a:lnSpc>
            </a:pPr>
            <a:r>
              <a:rPr lang="en-US" sz="4000" dirty="0"/>
              <a:t>Zoloft, Paxil                            28%</a:t>
            </a:r>
          </a:p>
          <a:p>
            <a:pPr eaLnBrk="1" hangingPunct="1">
              <a:lnSpc>
                <a:spcPct val="90000"/>
              </a:lnSpc>
            </a:pPr>
            <a:r>
              <a:rPr lang="en-US" sz="4000" dirty="0"/>
              <a:t>Prozac, Remeron                   24%</a:t>
            </a:r>
          </a:p>
          <a:p>
            <a:pPr eaLnBrk="1" hangingPunct="1">
              <a:lnSpc>
                <a:spcPct val="90000"/>
              </a:lnSpc>
            </a:pPr>
            <a:endParaRPr lang="en-US" sz="4000" dirty="0"/>
          </a:p>
          <a:p>
            <a:pPr eaLnBrk="1" hangingPunct="1">
              <a:lnSpc>
                <a:spcPct val="90000"/>
              </a:lnSpc>
            </a:pPr>
            <a:r>
              <a:rPr lang="en-US" sz="4000" dirty="0" err="1"/>
              <a:t>Wellbutrin</a:t>
            </a:r>
            <a:r>
              <a:rPr lang="en-US" sz="4000" dirty="0"/>
              <a:t>                               7%</a:t>
            </a:r>
          </a:p>
          <a:p>
            <a:pPr eaLnBrk="1" hangingPunct="1">
              <a:lnSpc>
                <a:spcPct val="90000"/>
              </a:lnSpc>
              <a:buFontTx/>
              <a:buNone/>
            </a:pPr>
            <a:r>
              <a:rPr lang="en-US" sz="4000" dirty="0"/>
              <a:t>                                       </a:t>
            </a:r>
            <a:r>
              <a:rPr lang="en-US" sz="2000" dirty="0"/>
              <a:t>Clayton, et al. 2002</a:t>
            </a:r>
            <a:endParaRPr lang="en-US" sz="4000" dirty="0"/>
          </a:p>
          <a:p>
            <a:pPr eaLnBrk="1" hangingPunct="1">
              <a:lnSpc>
                <a:spcPct val="90000"/>
              </a:lnSpc>
            </a:pPr>
            <a:endParaRPr lang="en-US" sz="4000" dirty="0"/>
          </a:p>
          <a:p>
            <a:pPr eaLnBrk="1" hangingPunct="1">
              <a:lnSpc>
                <a:spcPct val="90000"/>
              </a:lnSpc>
              <a:buFontTx/>
              <a:buNone/>
            </a:pPr>
            <a:endParaRPr lang="en-US" sz="4000" dirty="0"/>
          </a:p>
          <a:p>
            <a:pPr eaLnBrk="1" hangingPunct="1">
              <a:lnSpc>
                <a:spcPct val="90000"/>
              </a:lnSpc>
            </a:pPr>
            <a:endParaRPr lang="en-US" dirty="0"/>
          </a:p>
        </p:txBody>
      </p:sp>
    </p:spTree>
    <p:extLst>
      <p:ext uri="{BB962C8B-B14F-4D97-AF65-F5344CB8AC3E}">
        <p14:creationId xmlns:p14="http://schemas.microsoft.com/office/powerpoint/2010/main" val="42022664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
          <p:cNvSpPr>
            <a:spLocks noGrp="1" noChangeArrowheads="1"/>
          </p:cNvSpPr>
          <p:nvPr>
            <p:ph type="title"/>
          </p:nvPr>
        </p:nvSpPr>
        <p:spPr>
          <a:xfrm>
            <a:off x="258763" y="0"/>
            <a:ext cx="8885237" cy="1155700"/>
          </a:xfrm>
        </p:spPr>
        <p:txBody>
          <a:bodyPr rtlCol="0">
            <a:normAutofit/>
          </a:bodyPr>
          <a:lstStyle/>
          <a:p>
            <a:pPr eaLnBrk="1" fontAlgn="auto" hangingPunct="1">
              <a:spcAft>
                <a:spcPts val="0"/>
              </a:spcAft>
              <a:defRPr/>
            </a:pPr>
            <a:r>
              <a:rPr lang="en-US" sz="5400" u="sng" dirty="0">
                <a:effectLst>
                  <a:outerShdw blurRad="38100" dist="38100" dir="2700000" algn="tl">
                    <a:srgbClr val="FFFFFF"/>
                  </a:outerShdw>
                </a:effectLst>
              </a:rPr>
              <a:t>Sexual Solutions</a:t>
            </a:r>
          </a:p>
        </p:txBody>
      </p:sp>
      <p:sp>
        <p:nvSpPr>
          <p:cNvPr id="918531" name="Rectangle 3"/>
          <p:cNvSpPr>
            <a:spLocks noGrp="1" noChangeArrowheads="1"/>
          </p:cNvSpPr>
          <p:nvPr>
            <p:ph idx="1"/>
          </p:nvPr>
        </p:nvSpPr>
        <p:spPr>
          <a:xfrm>
            <a:off x="838200" y="1371600"/>
            <a:ext cx="8896350" cy="4135438"/>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4400" dirty="0"/>
              <a:t>Drug Holidays   </a:t>
            </a:r>
            <a:r>
              <a:rPr lang="en-US" sz="4400" dirty="0">
                <a:solidFill>
                  <a:srgbClr val="FF0000"/>
                </a:solidFill>
              </a:rPr>
              <a:t>(not advised)</a:t>
            </a:r>
          </a:p>
          <a:p>
            <a:pPr marL="274320" indent="-274320" eaLnBrk="1" fontAlgn="auto" hangingPunct="1">
              <a:lnSpc>
                <a:spcPct val="90000"/>
              </a:lnSpc>
              <a:spcAft>
                <a:spcPts val="0"/>
              </a:spcAft>
              <a:buClr>
                <a:schemeClr val="accent3"/>
              </a:buClr>
              <a:buFont typeface="Wingdings 2"/>
              <a:buChar char=""/>
              <a:defRPr/>
            </a:pPr>
            <a:r>
              <a:rPr lang="en-US" sz="4400" dirty="0"/>
              <a:t>Timing of drug and sex →</a:t>
            </a:r>
          </a:p>
          <a:p>
            <a:pPr marL="274320" indent="-274320" eaLnBrk="1" fontAlgn="auto" hangingPunct="1">
              <a:lnSpc>
                <a:spcPct val="90000"/>
              </a:lnSpc>
              <a:spcAft>
                <a:spcPts val="0"/>
              </a:spcAft>
              <a:buClr>
                <a:schemeClr val="accent3"/>
              </a:buClr>
              <a:buFont typeface="Wingdings 2"/>
              <a:buChar char=""/>
              <a:defRPr/>
            </a:pPr>
            <a:r>
              <a:rPr lang="en-US" sz="4400" dirty="0"/>
              <a:t>Medications: </a:t>
            </a:r>
          </a:p>
          <a:p>
            <a:pPr marL="274320" indent="-274320" eaLnBrk="1" fontAlgn="auto" hangingPunct="1">
              <a:lnSpc>
                <a:spcPct val="90000"/>
              </a:lnSpc>
              <a:spcAft>
                <a:spcPts val="0"/>
              </a:spcAft>
              <a:buClr>
                <a:schemeClr val="accent3"/>
              </a:buClr>
              <a:buFont typeface="Wingdings" pitchFamily="2" charset="2"/>
              <a:buNone/>
              <a:defRPr/>
            </a:pPr>
            <a:r>
              <a:rPr lang="en-US" sz="4400" dirty="0"/>
              <a:t>     * Viagra           50-100 mg</a:t>
            </a:r>
          </a:p>
        </p:txBody>
      </p:sp>
      <p:sp>
        <p:nvSpPr>
          <p:cNvPr id="4" name="Slide Number Placeholder 3"/>
          <p:cNvSpPr>
            <a:spLocks noGrp="1"/>
          </p:cNvSpPr>
          <p:nvPr>
            <p:ph type="sldNum" sz="quarter" idx="12"/>
          </p:nvPr>
        </p:nvSpPr>
        <p:spPr/>
        <p:txBody>
          <a:bodyPr/>
          <a:lstStyle/>
          <a:p>
            <a:pPr>
              <a:defRPr/>
            </a:pPr>
            <a:fld id="{DC5CEA96-CCA0-4363-B58E-FE1138679468}" type="slidenum">
              <a:rPr lang="en-US"/>
              <a:pPr>
                <a:defRPr/>
              </a:pPr>
              <a:t>100</a:t>
            </a:fld>
            <a:endParaRPr lang="en-US"/>
          </a:p>
        </p:txBody>
      </p:sp>
    </p:spTree>
    <p:extLst>
      <p:ext uri="{BB962C8B-B14F-4D97-AF65-F5344CB8AC3E}">
        <p14:creationId xmlns:p14="http://schemas.microsoft.com/office/powerpoint/2010/main" val="4164997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4313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Rectangle 2"/>
          <p:cNvSpPr>
            <a:spLocks noGrp="1" noChangeArrowheads="1"/>
          </p:cNvSpPr>
          <p:nvPr>
            <p:ph type="title"/>
          </p:nvPr>
        </p:nvSpPr>
        <p:spPr>
          <a:xfrm>
            <a:off x="914400" y="685800"/>
            <a:ext cx="7772400" cy="1143000"/>
          </a:xfrm>
        </p:spPr>
        <p:txBody>
          <a:bodyPr rtlCol="0">
            <a:noAutofit/>
          </a:bodyPr>
          <a:lstStyle/>
          <a:p>
            <a:pPr eaLnBrk="1" fontAlgn="auto" hangingPunct="1">
              <a:spcAft>
                <a:spcPts val="0"/>
              </a:spcAft>
              <a:defRPr/>
            </a:pPr>
            <a:r>
              <a:rPr lang="en-US" sz="5400" dirty="0">
                <a:effectLst>
                  <a:outerShdw blurRad="38100" dist="38100" dir="2700000" algn="tl">
                    <a:srgbClr val="FFFFFF"/>
                  </a:outerShdw>
                </a:effectLst>
              </a:rPr>
              <a:t>Late-Onset</a:t>
            </a:r>
            <a:br>
              <a:rPr lang="en-US" sz="5400" dirty="0">
                <a:effectLst>
                  <a:outerShdw blurRad="38100" dist="38100" dir="2700000" algn="tl">
                    <a:srgbClr val="FFFFFF"/>
                  </a:outerShdw>
                </a:effectLst>
              </a:rPr>
            </a:br>
            <a:r>
              <a:rPr lang="en-US" sz="5400" dirty="0">
                <a:effectLst>
                  <a:outerShdw blurRad="38100" dist="38100" dir="2700000" algn="tl">
                    <a:srgbClr val="FFFFFF"/>
                  </a:outerShdw>
                </a:effectLst>
              </a:rPr>
              <a:t>Serotonin-Related </a:t>
            </a:r>
            <a:br>
              <a:rPr lang="en-US" sz="5400" dirty="0">
                <a:effectLst>
                  <a:outerShdw blurRad="38100" dist="38100" dir="2700000" algn="tl">
                    <a:srgbClr val="FFFFFF"/>
                  </a:outerShdw>
                </a:effectLst>
              </a:rPr>
            </a:br>
            <a:r>
              <a:rPr lang="en-US" sz="5400" u="sng" dirty="0">
                <a:effectLst>
                  <a:outerShdw blurRad="38100" dist="38100" dir="2700000" algn="tl">
                    <a:srgbClr val="FFFFFF"/>
                  </a:outerShdw>
                </a:effectLst>
              </a:rPr>
              <a:t>SIDE EFFECTS</a:t>
            </a:r>
          </a:p>
        </p:txBody>
      </p:sp>
      <p:sp>
        <p:nvSpPr>
          <p:cNvPr id="934915" name="Rectangle 3"/>
          <p:cNvSpPr>
            <a:spLocks noGrp="1" noChangeArrowheads="1"/>
          </p:cNvSpPr>
          <p:nvPr>
            <p:ph idx="1"/>
          </p:nvPr>
        </p:nvSpPr>
        <p:spPr>
          <a:xfrm>
            <a:off x="1066800" y="2209800"/>
            <a:ext cx="7772400" cy="4114800"/>
          </a:xfrm>
        </p:spPr>
        <p:txBody>
          <a:bodyPr rtlCol="0">
            <a:noAutofit/>
          </a:bodyPr>
          <a:lstStyle/>
          <a:p>
            <a:pPr marL="274320" indent="-274320" eaLnBrk="1" fontAlgn="auto" hangingPunct="1">
              <a:spcAft>
                <a:spcPts val="0"/>
              </a:spcAft>
              <a:buClr>
                <a:schemeClr val="accent3"/>
              </a:buClr>
              <a:buFont typeface="Arial" pitchFamily="34" charset="0"/>
              <a:buNone/>
              <a:defRPr/>
            </a:pPr>
            <a:r>
              <a:rPr lang="en-US" sz="4400" dirty="0">
                <a:effectLst>
                  <a:outerShdw blurRad="38100" dist="38100" dir="2700000" algn="tl">
                    <a:srgbClr val="000000"/>
                  </a:outerShdw>
                </a:effectLst>
              </a:rPr>
              <a:t>                  </a:t>
            </a:r>
          </a:p>
          <a:p>
            <a:pPr marL="274320" indent="-274320" eaLnBrk="1" fontAlgn="auto" hangingPunct="1">
              <a:spcAft>
                <a:spcPts val="0"/>
              </a:spcAft>
              <a:buClr>
                <a:schemeClr val="accent3"/>
              </a:buClr>
              <a:buFont typeface="Wingdings 2"/>
              <a:buChar char=""/>
              <a:defRPr/>
            </a:pPr>
            <a:r>
              <a:rPr lang="en-US" sz="4400" b="1" dirty="0"/>
              <a:t>APATHY and </a:t>
            </a:r>
          </a:p>
          <a:p>
            <a:pPr marL="274320" indent="-274320" eaLnBrk="1" fontAlgn="auto" hangingPunct="1">
              <a:spcAft>
                <a:spcPts val="0"/>
              </a:spcAft>
              <a:buClr>
                <a:schemeClr val="accent3"/>
              </a:buClr>
              <a:buFont typeface="Arial" pitchFamily="34" charset="0"/>
              <a:buNone/>
              <a:defRPr/>
            </a:pPr>
            <a:r>
              <a:rPr lang="en-US" sz="4400" b="1" dirty="0"/>
              <a:t>        EMOTIONAL BLUNTING</a:t>
            </a:r>
          </a:p>
          <a:p>
            <a:pPr marL="274320" indent="-274320" eaLnBrk="1" fontAlgn="auto" hangingPunct="1">
              <a:spcAft>
                <a:spcPts val="0"/>
              </a:spcAft>
              <a:buClr>
                <a:schemeClr val="accent3"/>
              </a:buClr>
              <a:buFont typeface="Arial" pitchFamily="34" charset="0"/>
              <a:buNone/>
              <a:defRPr/>
            </a:pPr>
            <a:r>
              <a:rPr lang="en-US" sz="4400" b="1" dirty="0"/>
              <a:t>             (inability to cry)</a:t>
            </a:r>
          </a:p>
          <a:p>
            <a:pPr marL="274320" indent="-274320" eaLnBrk="1" fontAlgn="auto" hangingPunct="1">
              <a:spcAft>
                <a:spcPts val="0"/>
              </a:spcAft>
              <a:buClr>
                <a:schemeClr val="accent3"/>
              </a:buClr>
              <a:buFont typeface="Arial" pitchFamily="34" charset="0"/>
              <a:buNone/>
              <a:defRPr/>
            </a:pPr>
            <a:r>
              <a:rPr lang="en-US" sz="4400" b="1" dirty="0"/>
              <a:t>                  “poop out”</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102</a:t>
            </a:fld>
            <a:endParaRPr lang="en-US"/>
          </a:p>
        </p:txBody>
      </p:sp>
    </p:spTree>
    <p:extLst>
      <p:ext uri="{BB962C8B-B14F-4D97-AF65-F5344CB8AC3E}">
        <p14:creationId xmlns:p14="http://schemas.microsoft.com/office/powerpoint/2010/main" val="39122558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Title 1"/>
          <p:cNvSpPr>
            <a:spLocks noGrp="1"/>
          </p:cNvSpPr>
          <p:nvPr>
            <p:ph type="title"/>
          </p:nvPr>
        </p:nvSpPr>
        <p:spPr/>
        <p:txBody>
          <a:bodyPr/>
          <a:lstStyle/>
          <a:p>
            <a:r>
              <a:rPr lang="en-US" sz="4800" b="1" u="sng" dirty="0"/>
              <a:t>Apathy and Emotional Blunting</a:t>
            </a:r>
          </a:p>
        </p:txBody>
      </p:sp>
      <p:sp>
        <p:nvSpPr>
          <p:cNvPr id="3" name="Content Placeholder 2"/>
          <p:cNvSpPr>
            <a:spLocks noGrp="1"/>
          </p:cNvSpPr>
          <p:nvPr>
            <p:ph idx="1"/>
          </p:nvPr>
        </p:nvSpPr>
        <p:spPr>
          <a:xfrm>
            <a:off x="228600" y="1600200"/>
            <a:ext cx="8915400" cy="5105400"/>
          </a:xfrm>
        </p:spPr>
        <p:txBody>
          <a:bodyPr/>
          <a:lstStyle/>
          <a:p>
            <a:pPr>
              <a:defRPr/>
            </a:pPr>
            <a:r>
              <a:rPr lang="en-US" sz="3600" b="1" dirty="0"/>
              <a:t>J. Read, et al. 2014   New Zealand study</a:t>
            </a:r>
          </a:p>
          <a:p>
            <a:pPr>
              <a:defRPr/>
            </a:pPr>
            <a:r>
              <a:rPr lang="en-US" sz="3600" b="1" dirty="0"/>
              <a:t>1,829 patients</a:t>
            </a:r>
          </a:p>
          <a:p>
            <a:pPr>
              <a:defRPr/>
            </a:pPr>
            <a:r>
              <a:rPr lang="en-US" sz="3600" b="1" dirty="0"/>
              <a:t>83% reported significant + responses to Ads</a:t>
            </a:r>
          </a:p>
          <a:p>
            <a:pPr>
              <a:defRPr/>
            </a:pPr>
            <a:r>
              <a:rPr lang="en-US" sz="3600" b="1" dirty="0"/>
              <a:t>Emotionally numb/blunted:</a:t>
            </a:r>
          </a:p>
          <a:p>
            <a:pPr marL="0" indent="0">
              <a:buFont typeface="Arial" pitchFamily="34" charset="0"/>
              <a:buNone/>
              <a:defRPr/>
            </a:pPr>
            <a:r>
              <a:rPr lang="en-US" sz="3600" b="1" dirty="0"/>
              <a:t>     &gt; 24% mild but noticeable</a:t>
            </a:r>
          </a:p>
          <a:p>
            <a:pPr marL="0" indent="0">
              <a:buFont typeface="Arial" pitchFamily="34" charset="0"/>
              <a:buNone/>
              <a:defRPr/>
            </a:pPr>
            <a:r>
              <a:rPr lang="en-US" sz="3600" b="1" dirty="0"/>
              <a:t>     &gt; 36% moderate or severe</a:t>
            </a:r>
          </a:p>
          <a:p>
            <a:pPr>
              <a:defRPr/>
            </a:pPr>
            <a:r>
              <a:rPr lang="en-US" sz="3600" b="1" dirty="0"/>
              <a:t>“Don’t feel like myself”  52%</a:t>
            </a:r>
          </a:p>
        </p:txBody>
      </p:sp>
    </p:spTree>
    <p:extLst>
      <p:ext uri="{BB962C8B-B14F-4D97-AF65-F5344CB8AC3E}">
        <p14:creationId xmlns:p14="http://schemas.microsoft.com/office/powerpoint/2010/main" val="38076378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457200" y="304800"/>
            <a:ext cx="8229600" cy="1143000"/>
          </a:xfrm>
        </p:spPr>
        <p:txBody>
          <a:bodyPr>
            <a:normAutofit fontScale="90000"/>
          </a:bodyPr>
          <a:lstStyle/>
          <a:p>
            <a:pPr eaLnBrk="1" hangingPunct="1"/>
            <a:r>
              <a:rPr lang="en-US"/>
              <a:t>LATE EMERGING SEROTONIN </a:t>
            </a:r>
            <a:br>
              <a:rPr lang="en-US"/>
            </a:br>
            <a:r>
              <a:rPr lang="en-US" u="sng"/>
              <a:t>SIDE EFFECTS</a:t>
            </a:r>
          </a:p>
        </p:txBody>
      </p:sp>
      <p:sp>
        <p:nvSpPr>
          <p:cNvPr id="724995" name="Rectangle 3"/>
          <p:cNvSpPr>
            <a:spLocks noGrp="1" noChangeArrowheads="1"/>
          </p:cNvSpPr>
          <p:nvPr>
            <p:ph idx="1"/>
          </p:nvPr>
        </p:nvSpPr>
        <p:spPr>
          <a:xfrm>
            <a:off x="990600" y="1981200"/>
            <a:ext cx="7772400" cy="4114800"/>
          </a:xfrm>
        </p:spPr>
        <p:txBody>
          <a:bodyPr/>
          <a:lstStyle/>
          <a:p>
            <a:pPr eaLnBrk="1" hangingPunct="1">
              <a:defRPr/>
            </a:pPr>
            <a:r>
              <a:rPr lang="en-US" sz="3600" dirty="0">
                <a:effectLst>
                  <a:outerShdw blurRad="38100" dist="38100" dir="2700000" algn="tl">
                    <a:srgbClr val="FFFFFF"/>
                  </a:outerShdw>
                </a:effectLst>
              </a:rPr>
              <a:t>SEXUAL DYSFUNCTION</a:t>
            </a:r>
          </a:p>
          <a:p>
            <a:pPr eaLnBrk="1" hangingPunct="1">
              <a:buFontTx/>
              <a:buNone/>
              <a:defRPr/>
            </a:pPr>
            <a:r>
              <a:rPr lang="en-US" sz="3600" dirty="0">
                <a:effectLst>
                  <a:outerShdw blurRad="38100" dist="38100" dir="2700000" algn="tl">
                    <a:srgbClr val="FFFFFF"/>
                  </a:outerShdw>
                </a:effectLst>
              </a:rPr>
              <a:t>        &gt;  </a:t>
            </a:r>
            <a:r>
              <a:rPr lang="en-US" sz="3600" dirty="0" err="1">
                <a:effectLst>
                  <a:outerShdw blurRad="38100" dist="38100" dir="2700000" algn="tl">
                    <a:srgbClr val="FFFFFF"/>
                  </a:outerShdw>
                </a:effectLst>
              </a:rPr>
              <a:t>Inorgasmia</a:t>
            </a:r>
            <a:endParaRPr lang="en-US" sz="3600" dirty="0">
              <a:effectLst>
                <a:outerShdw blurRad="38100" dist="38100" dir="2700000" algn="tl">
                  <a:srgbClr val="FFFFFF"/>
                </a:outerShdw>
              </a:effectLst>
            </a:endParaRPr>
          </a:p>
          <a:p>
            <a:pPr eaLnBrk="1" hangingPunct="1">
              <a:defRPr/>
            </a:pPr>
            <a:r>
              <a:rPr lang="en-US" sz="3600" b="1" dirty="0">
                <a:effectLst>
                  <a:outerShdw blurRad="38100" dist="38100" dir="2700000" algn="tl">
                    <a:srgbClr val="FFFFFF"/>
                  </a:outerShdw>
                </a:effectLst>
              </a:rPr>
              <a:t>APATHY and EMOTIONAL BLUNTING   </a:t>
            </a:r>
          </a:p>
          <a:p>
            <a:pPr eaLnBrk="1" hangingPunct="1">
              <a:defRPr/>
            </a:pPr>
            <a:r>
              <a:rPr lang="en-US" sz="3600" b="1" dirty="0">
                <a:effectLst>
                  <a:outerShdw blurRad="38100" dist="38100" dir="2700000" algn="tl">
                    <a:srgbClr val="FFFFFF"/>
                  </a:outerShdw>
                </a:effectLst>
              </a:rPr>
              <a:t>WEIGHT GAIN (10% after one year)</a:t>
            </a:r>
          </a:p>
        </p:txBody>
      </p:sp>
    </p:spTree>
    <p:extLst>
      <p:ext uri="{BB962C8B-B14F-4D97-AF65-F5344CB8AC3E}">
        <p14:creationId xmlns:p14="http://schemas.microsoft.com/office/powerpoint/2010/main" val="30132044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p:txBody>
          <a:bodyPr>
            <a:normAutofit fontScale="90000"/>
          </a:bodyPr>
          <a:lstStyle/>
          <a:p>
            <a:pPr eaLnBrk="1" hangingPunct="1"/>
            <a:r>
              <a:rPr lang="en-US"/>
              <a:t>GENDER  DISTRIBUTION</a:t>
            </a:r>
            <a:br>
              <a:rPr lang="en-US"/>
            </a:br>
            <a:r>
              <a:rPr lang="en-US"/>
              <a:t>DEPRESSION</a:t>
            </a:r>
            <a:br>
              <a:rPr lang="en-US"/>
            </a:br>
            <a:r>
              <a:rPr lang="en-US" sz="3600" u="sng"/>
              <a:t>Disorder               Female : Male</a:t>
            </a:r>
            <a:endParaRPr lang="en-US" u="sng"/>
          </a:p>
        </p:txBody>
      </p:sp>
      <p:sp>
        <p:nvSpPr>
          <p:cNvPr id="727043" name="Rectangle 3"/>
          <p:cNvSpPr>
            <a:spLocks noGrp="1" noChangeArrowheads="1"/>
          </p:cNvSpPr>
          <p:nvPr>
            <p:ph sz="half" idx="1"/>
          </p:nvPr>
        </p:nvSpPr>
        <p:spPr>
          <a:xfrm>
            <a:off x="1295400" y="2743200"/>
            <a:ext cx="3810000" cy="4114800"/>
          </a:xfrm>
        </p:spPr>
        <p:txBody>
          <a:bodyPr/>
          <a:lstStyle/>
          <a:p>
            <a:pPr eaLnBrk="1" hangingPunct="1">
              <a:defRPr/>
            </a:pPr>
            <a:r>
              <a:rPr lang="en-US" sz="3200" b="1" dirty="0"/>
              <a:t>CHILDREN</a:t>
            </a:r>
          </a:p>
          <a:p>
            <a:pPr eaLnBrk="1" hangingPunct="1">
              <a:defRPr/>
            </a:pPr>
            <a:r>
              <a:rPr lang="en-US" sz="3200" b="1" dirty="0"/>
              <a:t>TEENS</a:t>
            </a:r>
          </a:p>
          <a:p>
            <a:pPr eaLnBrk="1" hangingPunct="1">
              <a:defRPr/>
            </a:pPr>
            <a:r>
              <a:rPr lang="en-US" sz="3200" b="1" dirty="0"/>
              <a:t>ADULTS</a:t>
            </a:r>
          </a:p>
          <a:p>
            <a:pPr eaLnBrk="1" hangingPunct="1">
              <a:buFontTx/>
              <a:buNone/>
              <a:defRPr/>
            </a:pPr>
            <a:endParaRPr lang="en-US" sz="3200" b="1" dirty="0"/>
          </a:p>
          <a:p>
            <a:pPr eaLnBrk="1" hangingPunct="1">
              <a:defRPr/>
            </a:pPr>
            <a:r>
              <a:rPr lang="en-US" sz="3200" b="1" dirty="0"/>
              <a:t>BI-POLAR  I</a:t>
            </a:r>
          </a:p>
          <a:p>
            <a:pPr eaLnBrk="1" hangingPunct="1">
              <a:defRPr/>
            </a:pPr>
            <a:r>
              <a:rPr lang="en-US" sz="3200" b="1" dirty="0"/>
              <a:t>BI-POLAR  II</a:t>
            </a:r>
          </a:p>
        </p:txBody>
      </p:sp>
      <p:sp>
        <p:nvSpPr>
          <p:cNvPr id="727044" name="Rectangle 4"/>
          <p:cNvSpPr>
            <a:spLocks noGrp="1" noChangeArrowheads="1"/>
          </p:cNvSpPr>
          <p:nvPr>
            <p:ph sz="half" idx="2"/>
          </p:nvPr>
        </p:nvSpPr>
        <p:spPr>
          <a:xfrm>
            <a:off x="4648200" y="2743200"/>
            <a:ext cx="3810000" cy="4114800"/>
          </a:xfrm>
        </p:spPr>
        <p:txBody>
          <a:bodyPr/>
          <a:lstStyle/>
          <a:p>
            <a:pPr marL="533400" indent="-533400" algn="ctr" eaLnBrk="1" hangingPunct="1">
              <a:buFontTx/>
              <a:buNone/>
              <a:defRPr/>
            </a:pPr>
            <a:r>
              <a:rPr lang="en-US" sz="3200" b="1" dirty="0"/>
              <a:t>1 : 1</a:t>
            </a:r>
          </a:p>
          <a:p>
            <a:pPr marL="533400" indent="-533400" algn="ctr" eaLnBrk="1" hangingPunct="1">
              <a:buFontTx/>
              <a:buNone/>
              <a:defRPr/>
            </a:pPr>
            <a:r>
              <a:rPr lang="en-US" sz="3200" b="1" dirty="0"/>
              <a:t>2 : 1</a:t>
            </a:r>
          </a:p>
          <a:p>
            <a:pPr marL="533400" indent="-533400" algn="ctr" eaLnBrk="1" hangingPunct="1">
              <a:buFontTx/>
              <a:buNone/>
              <a:defRPr/>
            </a:pPr>
            <a:r>
              <a:rPr lang="en-US" sz="3200" b="1" dirty="0"/>
              <a:t>2 : 1</a:t>
            </a:r>
          </a:p>
          <a:p>
            <a:pPr marL="533400" indent="-533400" algn="ctr" eaLnBrk="1" hangingPunct="1">
              <a:buFontTx/>
              <a:buNone/>
              <a:defRPr/>
            </a:pPr>
            <a:endParaRPr lang="en-US" sz="3200" b="1" dirty="0"/>
          </a:p>
          <a:p>
            <a:pPr marL="533400" indent="-533400" algn="ctr" eaLnBrk="1" hangingPunct="1">
              <a:buFontTx/>
              <a:buNone/>
              <a:defRPr/>
            </a:pPr>
            <a:r>
              <a:rPr lang="en-US" sz="3200" b="1" dirty="0"/>
              <a:t>1 : 1</a:t>
            </a:r>
          </a:p>
          <a:p>
            <a:pPr marL="533400" indent="-533400" algn="ctr" eaLnBrk="1" hangingPunct="1">
              <a:buFontTx/>
              <a:buNone/>
              <a:defRPr/>
            </a:pPr>
            <a:r>
              <a:rPr lang="en-US" sz="3200" b="1" dirty="0"/>
              <a:t>2 : 1</a:t>
            </a:r>
          </a:p>
          <a:p>
            <a:pPr marL="533400" indent="-533400" algn="ctr" eaLnBrk="1" hangingPunct="1">
              <a:buFontTx/>
              <a:buNone/>
              <a:defRPr/>
            </a:pPr>
            <a:endParaRPr lang="en-US" sz="3200" dirty="0">
              <a:effectLst>
                <a:outerShdw blurRad="38100" dist="38100" dir="2700000" algn="tl">
                  <a:srgbClr val="FFFFFF"/>
                </a:outerShdw>
              </a:effectLst>
            </a:endParaRPr>
          </a:p>
          <a:p>
            <a:pPr marL="533400" indent="-533400" algn="ctr" eaLnBrk="1" hangingPunct="1">
              <a:buFontTx/>
              <a:buNone/>
              <a:defRPr/>
            </a:pPr>
            <a:endParaRPr lang="en-US" sz="3200" dirty="0">
              <a:effectLst>
                <a:outerShdw blurRad="38100" dist="38100" dir="2700000" algn="tl">
                  <a:srgbClr val="FFFFFF"/>
                </a:outerShdw>
              </a:effectLst>
            </a:endParaRPr>
          </a:p>
        </p:txBody>
      </p:sp>
    </p:spTree>
    <p:extLst>
      <p:ext uri="{BB962C8B-B14F-4D97-AF65-F5344CB8AC3E}">
        <p14:creationId xmlns:p14="http://schemas.microsoft.com/office/powerpoint/2010/main" val="60184783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2" name="Rectangle 4098"/>
          <p:cNvSpPr>
            <a:spLocks noGrp="1" noChangeArrowheads="1"/>
          </p:cNvSpPr>
          <p:nvPr>
            <p:ph type="title"/>
          </p:nvPr>
        </p:nvSpPr>
        <p:spPr/>
        <p:txBody>
          <a:bodyPr rtlCol="0">
            <a:normAutofit fontScale="90000"/>
          </a:bodyPr>
          <a:lstStyle/>
          <a:p>
            <a:pPr eaLnBrk="1" fontAlgn="auto" hangingPunct="1">
              <a:spcAft>
                <a:spcPts val="0"/>
              </a:spcAft>
              <a:defRPr/>
            </a:pPr>
            <a:r>
              <a:rPr lang="en-US" sz="4800">
                <a:effectLst>
                  <a:outerShdw blurRad="38100" dist="38100" dir="2700000" algn="tl">
                    <a:srgbClr val="FFFFFF"/>
                  </a:outerShdw>
                </a:effectLst>
              </a:rPr>
              <a:t>Premenstrual Dysphoric</a:t>
            </a:r>
            <a:br>
              <a:rPr lang="en-US" sz="4800">
                <a:effectLst>
                  <a:outerShdw blurRad="38100" dist="38100" dir="2700000" algn="tl">
                    <a:srgbClr val="FFFFFF"/>
                  </a:outerShdw>
                </a:effectLst>
              </a:rPr>
            </a:br>
            <a:r>
              <a:rPr lang="en-US" sz="4800" u="sng">
                <a:effectLst>
                  <a:outerShdw blurRad="38100" dist="38100" dir="2700000" algn="tl">
                    <a:srgbClr val="FFFFFF"/>
                  </a:outerShdw>
                </a:effectLst>
              </a:rPr>
              <a:t>Disorder: PMDD</a:t>
            </a:r>
          </a:p>
        </p:txBody>
      </p:sp>
      <p:sp>
        <p:nvSpPr>
          <p:cNvPr id="1008643" name="Rectangle 4099"/>
          <p:cNvSpPr>
            <a:spLocks noGrp="1" noChangeArrowheads="1"/>
          </p:cNvSpPr>
          <p:nvPr>
            <p:ph idx="1"/>
          </p:nvPr>
        </p:nvSpPr>
        <p:spPr>
          <a:xfrm>
            <a:off x="457200" y="2133600"/>
            <a:ext cx="83820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dirty="0"/>
              <a:t> Average female: 400 periods</a:t>
            </a:r>
          </a:p>
          <a:p>
            <a:pPr marL="274320" indent="-274320" eaLnBrk="1" fontAlgn="auto" hangingPunct="1">
              <a:spcAft>
                <a:spcPts val="0"/>
              </a:spcAft>
              <a:buClr>
                <a:schemeClr val="accent3"/>
              </a:buClr>
              <a:buFont typeface="Wingdings 2"/>
              <a:buChar char=""/>
              <a:defRPr/>
            </a:pPr>
            <a:r>
              <a:rPr lang="en-US" sz="4400" dirty="0"/>
              <a:t> 70 %: PMS at some point in time</a:t>
            </a:r>
          </a:p>
          <a:p>
            <a:pPr marL="274320" indent="-274320" eaLnBrk="1" fontAlgn="auto" hangingPunct="1">
              <a:spcAft>
                <a:spcPts val="0"/>
              </a:spcAft>
              <a:buClr>
                <a:schemeClr val="accent3"/>
              </a:buClr>
              <a:buFont typeface="Wingdings 2"/>
              <a:buChar char=""/>
              <a:defRPr/>
            </a:pPr>
            <a:r>
              <a:rPr lang="en-US" sz="4400" dirty="0"/>
              <a:t> 30 %: significant PSM</a:t>
            </a:r>
          </a:p>
          <a:p>
            <a:pPr marL="274320" indent="-274320" eaLnBrk="1" fontAlgn="auto" hangingPunct="1">
              <a:spcAft>
                <a:spcPts val="0"/>
              </a:spcAft>
              <a:buClr>
                <a:schemeClr val="accent3"/>
              </a:buClr>
              <a:buFont typeface="Wingdings 2"/>
              <a:buChar char=""/>
              <a:defRPr/>
            </a:pPr>
            <a:r>
              <a:rPr lang="en-US" sz="4400" dirty="0"/>
              <a:t> 4 %: PMDD</a:t>
            </a:r>
          </a:p>
        </p:txBody>
      </p:sp>
    </p:spTree>
    <p:extLst>
      <p:ext uri="{BB962C8B-B14F-4D97-AF65-F5344CB8AC3E}">
        <p14:creationId xmlns:p14="http://schemas.microsoft.com/office/powerpoint/2010/main" val="27479466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800">
                <a:effectLst>
                  <a:outerShdw blurRad="38100" dist="38100" dir="2700000" algn="tl">
                    <a:srgbClr val="FFFFFF"/>
                  </a:outerShdw>
                </a:effectLst>
              </a:rPr>
              <a:t>Premenstrual Dysphoric</a:t>
            </a:r>
            <a:br>
              <a:rPr lang="en-US" sz="4800">
                <a:effectLst>
                  <a:outerShdw blurRad="38100" dist="38100" dir="2700000" algn="tl">
                    <a:srgbClr val="FFFFFF"/>
                  </a:outerShdw>
                </a:effectLst>
              </a:rPr>
            </a:br>
            <a:r>
              <a:rPr lang="en-US" sz="4800" u="sng">
                <a:effectLst>
                  <a:outerShdw blurRad="38100" dist="38100" dir="2700000" algn="tl">
                    <a:srgbClr val="FFFFFF"/>
                  </a:outerShdw>
                </a:effectLst>
              </a:rPr>
              <a:t>Disorder: PMDD</a:t>
            </a:r>
          </a:p>
        </p:txBody>
      </p:sp>
      <p:sp>
        <p:nvSpPr>
          <p:cNvPr id="1009667" name="Rectangle 3"/>
          <p:cNvSpPr>
            <a:spLocks noGrp="1" noChangeArrowheads="1"/>
          </p:cNvSpPr>
          <p:nvPr>
            <p:ph idx="1"/>
          </p:nvPr>
        </p:nvSpPr>
        <p:spPr>
          <a:xfrm>
            <a:off x="381000" y="2209800"/>
            <a:ext cx="8382000" cy="4114800"/>
          </a:xfrm>
        </p:spPr>
        <p:txBody>
          <a:bodyPr rtlCol="0">
            <a:noAutofit/>
          </a:bodyPr>
          <a:lstStyle/>
          <a:p>
            <a:pPr marL="274320" indent="-274320" eaLnBrk="1" fontAlgn="auto" hangingPunct="1">
              <a:spcAft>
                <a:spcPts val="0"/>
              </a:spcAft>
              <a:buClr>
                <a:schemeClr val="accent3"/>
              </a:buClr>
              <a:buFont typeface="Wingdings 2"/>
              <a:buChar char=""/>
              <a:defRPr/>
            </a:pPr>
            <a:r>
              <a:rPr lang="en-US" sz="4400" dirty="0"/>
              <a:t>Premenstrual exacerbation</a:t>
            </a:r>
          </a:p>
          <a:p>
            <a:pPr marL="274320" indent="-274320" eaLnBrk="1" fontAlgn="auto" hangingPunct="1">
              <a:spcAft>
                <a:spcPts val="0"/>
              </a:spcAft>
              <a:buClr>
                <a:schemeClr val="accent3"/>
              </a:buClr>
              <a:buFont typeface="Wingdings" pitchFamily="2" charset="2"/>
              <a:buNone/>
              <a:defRPr/>
            </a:pPr>
            <a:r>
              <a:rPr lang="en-US" sz="4400" dirty="0"/>
              <a:t>     of Major Depression symptoms</a:t>
            </a:r>
          </a:p>
          <a:p>
            <a:pPr marL="274320" indent="-274320" eaLnBrk="1" fontAlgn="auto" hangingPunct="1">
              <a:spcAft>
                <a:spcPts val="0"/>
              </a:spcAft>
              <a:buClr>
                <a:schemeClr val="accent3"/>
              </a:buClr>
              <a:buFont typeface="Wingdings 2"/>
              <a:buChar char=""/>
              <a:defRPr/>
            </a:pPr>
            <a:r>
              <a:rPr lang="en-US" sz="4400" dirty="0"/>
              <a:t>90% of women who successfully</a:t>
            </a:r>
          </a:p>
          <a:p>
            <a:pPr marL="274320" indent="-274320" eaLnBrk="1" fontAlgn="auto" hangingPunct="1">
              <a:spcAft>
                <a:spcPts val="0"/>
              </a:spcAft>
              <a:buClr>
                <a:schemeClr val="accent3"/>
              </a:buClr>
              <a:buFont typeface="Wingdings" pitchFamily="2" charset="2"/>
              <a:buNone/>
              <a:defRPr/>
            </a:pPr>
            <a:r>
              <a:rPr lang="en-US" sz="4400" dirty="0"/>
              <a:t>     commit suicide: premenstrual</a:t>
            </a:r>
          </a:p>
        </p:txBody>
      </p:sp>
    </p:spTree>
    <p:extLst>
      <p:ext uri="{BB962C8B-B14F-4D97-AF65-F5344CB8AC3E}">
        <p14:creationId xmlns:p14="http://schemas.microsoft.com/office/powerpoint/2010/main" val="11510121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050"/>
          <p:cNvSpPr>
            <a:spLocks noGrp="1" noChangeArrowheads="1"/>
          </p:cNvSpPr>
          <p:nvPr>
            <p:ph type="title"/>
          </p:nvPr>
        </p:nvSpPr>
        <p:spPr/>
        <p:txBody>
          <a:bodyPr rtlCol="0">
            <a:normAutofit fontScale="90000"/>
          </a:bodyPr>
          <a:lstStyle/>
          <a:p>
            <a:pPr eaLnBrk="1" fontAlgn="auto" hangingPunct="1">
              <a:spcAft>
                <a:spcPts val="0"/>
              </a:spcAft>
              <a:defRPr/>
            </a:pPr>
            <a:r>
              <a:rPr lang="en-US" sz="4800">
                <a:effectLst>
                  <a:outerShdw blurRad="38100" dist="38100" dir="2700000" algn="tl">
                    <a:srgbClr val="FFFFFF"/>
                  </a:outerShdw>
                </a:effectLst>
              </a:rPr>
              <a:t>Premenstrual Dysphoric</a:t>
            </a:r>
            <a:br>
              <a:rPr lang="en-US" sz="4800">
                <a:effectLst>
                  <a:outerShdw blurRad="38100" dist="38100" dir="2700000" algn="tl">
                    <a:srgbClr val="FFFFFF"/>
                  </a:outerShdw>
                </a:effectLst>
              </a:rPr>
            </a:br>
            <a:r>
              <a:rPr lang="en-US" sz="4800" u="sng">
                <a:effectLst>
                  <a:outerShdw blurRad="38100" dist="38100" dir="2700000" algn="tl">
                    <a:srgbClr val="FFFFFF"/>
                  </a:outerShdw>
                </a:effectLst>
              </a:rPr>
              <a:t>Disorder: PMDD</a:t>
            </a:r>
          </a:p>
        </p:txBody>
      </p:sp>
      <p:sp>
        <p:nvSpPr>
          <p:cNvPr id="1014787" name="Rectangle 2051"/>
          <p:cNvSpPr>
            <a:spLocks noGrp="1" noChangeArrowheads="1"/>
          </p:cNvSpPr>
          <p:nvPr>
            <p:ph idx="1"/>
          </p:nvPr>
        </p:nvSpPr>
        <p:spPr>
          <a:xfrm>
            <a:off x="1371600" y="22860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3600" b="1" dirty="0"/>
              <a:t>Treatments</a:t>
            </a:r>
            <a:r>
              <a:rPr lang="en-US" sz="3600" dirty="0"/>
              <a:t>:</a:t>
            </a:r>
          </a:p>
          <a:p>
            <a:pPr marL="274320" indent="-274320" eaLnBrk="1" fontAlgn="auto" hangingPunct="1">
              <a:spcAft>
                <a:spcPts val="0"/>
              </a:spcAft>
              <a:buClr>
                <a:schemeClr val="accent3"/>
              </a:buClr>
              <a:buFont typeface="Wingdings" pitchFamily="2" charset="2"/>
              <a:buNone/>
              <a:defRPr/>
            </a:pPr>
            <a:r>
              <a:rPr lang="en-US" sz="3600" dirty="0"/>
              <a:t>     &gt; reduce caffeine, alcohol, salt,</a:t>
            </a:r>
          </a:p>
          <a:p>
            <a:pPr marL="274320" indent="-274320" eaLnBrk="1" fontAlgn="auto" hangingPunct="1">
              <a:spcAft>
                <a:spcPts val="0"/>
              </a:spcAft>
              <a:buClr>
                <a:schemeClr val="accent3"/>
              </a:buClr>
              <a:buFont typeface="Wingdings" pitchFamily="2" charset="2"/>
              <a:buNone/>
              <a:defRPr/>
            </a:pPr>
            <a:r>
              <a:rPr lang="en-US" sz="3600" dirty="0"/>
              <a:t>          sugar, and stop smoking</a:t>
            </a:r>
          </a:p>
          <a:p>
            <a:pPr marL="274320" indent="-274320" eaLnBrk="1" fontAlgn="auto" hangingPunct="1">
              <a:spcAft>
                <a:spcPts val="0"/>
              </a:spcAft>
              <a:buClr>
                <a:schemeClr val="accent3"/>
              </a:buClr>
              <a:buFont typeface="Wingdings" pitchFamily="2" charset="2"/>
              <a:buNone/>
              <a:defRPr/>
            </a:pPr>
            <a:r>
              <a:rPr lang="en-US" sz="3600" dirty="0"/>
              <a:t>     &gt; exercise</a:t>
            </a:r>
          </a:p>
          <a:p>
            <a:pPr marL="274320" indent="-274320" eaLnBrk="1" fontAlgn="auto" hangingPunct="1">
              <a:spcAft>
                <a:spcPts val="0"/>
              </a:spcAft>
              <a:buClr>
                <a:schemeClr val="accent3"/>
              </a:buClr>
              <a:buFont typeface="Wingdings" pitchFamily="2" charset="2"/>
              <a:buNone/>
              <a:defRPr/>
            </a:pPr>
            <a:r>
              <a:rPr lang="en-US" sz="3600" dirty="0"/>
              <a:t>     &gt; Serotonin antidepressants</a:t>
            </a:r>
          </a:p>
          <a:p>
            <a:pPr marL="274320" indent="-274320" eaLnBrk="1" fontAlgn="auto" hangingPunct="1">
              <a:spcAft>
                <a:spcPts val="0"/>
              </a:spcAft>
              <a:buClr>
                <a:schemeClr val="accent3"/>
              </a:buClr>
              <a:buFont typeface="Wingdings" pitchFamily="2" charset="2"/>
              <a:buNone/>
              <a:defRPr/>
            </a:pPr>
            <a:r>
              <a:rPr lang="en-US" sz="3600" dirty="0"/>
              <a:t>     &gt; St. John’s </a:t>
            </a:r>
            <a:r>
              <a:rPr lang="en-US" sz="3600" dirty="0" err="1"/>
              <a:t>Wort</a:t>
            </a:r>
            <a:r>
              <a:rPr lang="en-US" sz="3600" dirty="0"/>
              <a:t>   (case reports)</a:t>
            </a:r>
          </a:p>
        </p:txBody>
      </p:sp>
    </p:spTree>
    <p:extLst>
      <p:ext uri="{BB962C8B-B14F-4D97-AF65-F5344CB8AC3E}">
        <p14:creationId xmlns:p14="http://schemas.microsoft.com/office/powerpoint/2010/main" val="41396769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800">
                <a:effectLst>
                  <a:outerShdw blurRad="38100" dist="38100" dir="2700000" algn="tl">
                    <a:srgbClr val="FFFFFF"/>
                  </a:outerShdw>
                </a:effectLst>
              </a:rPr>
              <a:t>Premenstrual Dysphoric</a:t>
            </a:r>
            <a:br>
              <a:rPr lang="en-US" sz="4800">
                <a:effectLst>
                  <a:outerShdw blurRad="38100" dist="38100" dir="2700000" algn="tl">
                    <a:srgbClr val="FFFFFF"/>
                  </a:outerShdw>
                </a:effectLst>
              </a:rPr>
            </a:br>
            <a:r>
              <a:rPr lang="en-US" sz="4800" u="sng">
                <a:effectLst>
                  <a:outerShdw blurRad="38100" dist="38100" dir="2700000" algn="tl">
                    <a:srgbClr val="FFFFFF"/>
                  </a:outerShdw>
                </a:effectLst>
              </a:rPr>
              <a:t>Disorder: PMDD</a:t>
            </a:r>
          </a:p>
        </p:txBody>
      </p:sp>
      <p:sp>
        <p:nvSpPr>
          <p:cNvPr id="1016835" name="Rectangle 3"/>
          <p:cNvSpPr>
            <a:spLocks noGrp="1" noChangeArrowheads="1"/>
          </p:cNvSpPr>
          <p:nvPr>
            <p:ph idx="1"/>
          </p:nvPr>
        </p:nvSpPr>
        <p:spPr>
          <a:xfrm>
            <a:off x="1371600" y="22860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000" dirty="0"/>
              <a:t>Antidepressant treatments</a:t>
            </a:r>
          </a:p>
          <a:p>
            <a:pPr marL="274320" indent="-274320" eaLnBrk="1" fontAlgn="auto" hangingPunct="1">
              <a:spcAft>
                <a:spcPts val="0"/>
              </a:spcAft>
              <a:buClr>
                <a:schemeClr val="accent3"/>
              </a:buClr>
              <a:buFont typeface="Wingdings 2"/>
              <a:buChar char=""/>
              <a:defRPr/>
            </a:pPr>
            <a:r>
              <a:rPr lang="en-US" sz="4000" dirty="0"/>
              <a:t>Must target Serotonin</a:t>
            </a:r>
          </a:p>
          <a:p>
            <a:pPr marL="274320" indent="-274320" eaLnBrk="1" fontAlgn="auto" hangingPunct="1">
              <a:spcAft>
                <a:spcPts val="0"/>
              </a:spcAft>
              <a:buClr>
                <a:schemeClr val="accent3"/>
              </a:buClr>
              <a:buFont typeface="Wingdings 2"/>
              <a:buChar char=""/>
              <a:defRPr/>
            </a:pPr>
            <a:r>
              <a:rPr lang="en-US" sz="4000" dirty="0"/>
              <a:t>Intermittent  versus</a:t>
            </a:r>
          </a:p>
          <a:p>
            <a:pPr marL="274320" indent="-274320" eaLnBrk="1" fontAlgn="auto" hangingPunct="1">
              <a:spcAft>
                <a:spcPts val="0"/>
              </a:spcAft>
              <a:buClr>
                <a:schemeClr val="accent3"/>
              </a:buClr>
              <a:buFont typeface="Wingdings" pitchFamily="2" charset="2"/>
              <a:buNone/>
              <a:defRPr/>
            </a:pPr>
            <a:r>
              <a:rPr lang="en-US" sz="4000" dirty="0"/>
              <a:t>      continuous</a:t>
            </a:r>
          </a:p>
          <a:p>
            <a:pPr marL="274320" indent="-274320" eaLnBrk="1" fontAlgn="auto" hangingPunct="1">
              <a:spcAft>
                <a:spcPts val="0"/>
              </a:spcAft>
              <a:buClr>
                <a:schemeClr val="accent3"/>
              </a:buClr>
              <a:buFont typeface="Wingdings 2"/>
              <a:buChar char=""/>
              <a:defRPr/>
            </a:pPr>
            <a:r>
              <a:rPr lang="en-US" sz="4000" dirty="0"/>
              <a:t>Quick onset of actions</a:t>
            </a:r>
          </a:p>
        </p:txBody>
      </p:sp>
    </p:spTree>
    <p:extLst>
      <p:ext uri="{BB962C8B-B14F-4D97-AF65-F5344CB8AC3E}">
        <p14:creationId xmlns:p14="http://schemas.microsoft.com/office/powerpoint/2010/main" val="38053435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r>
              <a:rPr lang="en-US" sz="6000" b="1" u="sng"/>
              <a:t>PMDD and SEROTONIN</a:t>
            </a:r>
          </a:p>
        </p:txBody>
      </p:sp>
      <p:sp>
        <p:nvSpPr>
          <p:cNvPr id="146435" name="Rectangle 3"/>
          <p:cNvSpPr>
            <a:spLocks noGrp="1" noChangeArrowheads="1"/>
          </p:cNvSpPr>
          <p:nvPr>
            <p:ph idx="1"/>
          </p:nvPr>
        </p:nvSpPr>
        <p:spPr>
          <a:xfrm>
            <a:off x="457200" y="1905000"/>
            <a:ext cx="8229600" cy="4525963"/>
          </a:xfrm>
        </p:spPr>
        <p:txBody>
          <a:bodyPr>
            <a:normAutofit/>
          </a:bodyPr>
          <a:lstStyle/>
          <a:p>
            <a:pPr algn="ctr" eaLnBrk="1" hangingPunct="1">
              <a:buFont typeface="Wingdings" pitchFamily="2" charset="2"/>
              <a:buNone/>
              <a:defRPr/>
            </a:pPr>
            <a:r>
              <a:rPr lang="en-US" dirty="0"/>
              <a:t>Fluctuating estrogen levels can have </a:t>
            </a:r>
          </a:p>
          <a:p>
            <a:pPr algn="ctr" eaLnBrk="1" hangingPunct="1">
              <a:buFont typeface="Wingdings" pitchFamily="2" charset="2"/>
              <a:buNone/>
              <a:defRPr/>
            </a:pPr>
            <a:r>
              <a:rPr lang="en-US" dirty="0"/>
              <a:t>an impact on</a:t>
            </a:r>
          </a:p>
          <a:p>
            <a:pPr algn="ctr" eaLnBrk="1" hangingPunct="1">
              <a:buFont typeface="Wingdings" pitchFamily="2" charset="2"/>
              <a:buNone/>
              <a:defRPr/>
            </a:pPr>
            <a:r>
              <a:rPr lang="en-US" sz="6000" i="1" dirty="0"/>
              <a:t>Tryptophan </a:t>
            </a:r>
            <a:r>
              <a:rPr lang="en-US" sz="6000" i="1" dirty="0" err="1"/>
              <a:t>hydroxylase</a:t>
            </a:r>
            <a:endParaRPr lang="en-US" sz="6000" i="1" dirty="0"/>
          </a:p>
          <a:p>
            <a:pPr algn="ctr" eaLnBrk="1" hangingPunct="1">
              <a:buFont typeface="Wingdings" pitchFamily="2" charset="2"/>
              <a:buNone/>
              <a:defRPr/>
            </a:pPr>
            <a:r>
              <a:rPr lang="en-US" sz="2000" dirty="0"/>
              <a:t>(rate-limiting enzyme for production of 5-HT)</a:t>
            </a:r>
          </a:p>
          <a:p>
            <a:pPr algn="ctr" eaLnBrk="1" hangingPunct="1">
              <a:buFont typeface="Wingdings" pitchFamily="2" charset="2"/>
              <a:buNone/>
              <a:defRPr/>
            </a:pPr>
            <a:endParaRPr lang="en-US" sz="2000" dirty="0">
              <a:effectLst>
                <a:outerShdw blurRad="38100" dist="38100" dir="2700000" algn="tl">
                  <a:srgbClr val="000000"/>
                </a:outerShdw>
              </a:effectLst>
            </a:endParaRPr>
          </a:p>
        </p:txBody>
      </p:sp>
    </p:spTree>
    <p:extLst>
      <p:ext uri="{BB962C8B-B14F-4D97-AF65-F5344CB8AC3E}">
        <p14:creationId xmlns:p14="http://schemas.microsoft.com/office/powerpoint/2010/main" val="275527700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r>
              <a:rPr lang="en-US" sz="6000" u="sng"/>
              <a:t>Allopregnenolone</a:t>
            </a:r>
          </a:p>
        </p:txBody>
      </p:sp>
      <p:sp>
        <p:nvSpPr>
          <p:cNvPr id="168963" name="Content Placeholder 2"/>
          <p:cNvSpPr>
            <a:spLocks noGrp="1"/>
          </p:cNvSpPr>
          <p:nvPr>
            <p:ph idx="1"/>
          </p:nvPr>
        </p:nvSpPr>
        <p:spPr>
          <a:xfrm>
            <a:off x="457200" y="1828800"/>
            <a:ext cx="8229600" cy="4525963"/>
          </a:xfrm>
        </p:spPr>
        <p:txBody>
          <a:bodyPr/>
          <a:lstStyle/>
          <a:p>
            <a:r>
              <a:rPr lang="en-US" sz="4400"/>
              <a:t>Neuro-steroid: synthesized in </a:t>
            </a:r>
          </a:p>
          <a:p>
            <a:pPr>
              <a:buFont typeface="Arial" pitchFamily="34" charset="0"/>
              <a:buNone/>
            </a:pPr>
            <a:r>
              <a:rPr lang="en-US" sz="4400"/>
              <a:t>       the brain</a:t>
            </a:r>
          </a:p>
          <a:p>
            <a:r>
              <a:rPr lang="en-US" sz="4400"/>
              <a:t>Potent GABA-A agonist</a:t>
            </a:r>
          </a:p>
          <a:p>
            <a:r>
              <a:rPr lang="en-US" sz="4400"/>
              <a:t>Low levels in MDD CSF</a:t>
            </a:r>
          </a:p>
          <a:p>
            <a:pPr>
              <a:buFont typeface="Arial" pitchFamily="34" charset="0"/>
              <a:buNone/>
            </a:pPr>
            <a:r>
              <a:rPr lang="en-US" sz="4400"/>
              <a:t>       (↑ with successful treatment)</a:t>
            </a:r>
          </a:p>
        </p:txBody>
      </p:sp>
    </p:spTree>
    <p:extLst>
      <p:ext uri="{BB962C8B-B14F-4D97-AF65-F5344CB8AC3E}">
        <p14:creationId xmlns:p14="http://schemas.microsoft.com/office/powerpoint/2010/main" val="220817949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p:nvPr>
        </p:nvSpPr>
        <p:spPr/>
        <p:txBody>
          <a:bodyPr/>
          <a:lstStyle/>
          <a:p>
            <a:r>
              <a:rPr lang="en-US" sz="6000" u="sng"/>
              <a:t>Allopregnenolone</a:t>
            </a:r>
          </a:p>
        </p:txBody>
      </p:sp>
      <p:sp>
        <p:nvSpPr>
          <p:cNvPr id="169987" name="Content Placeholder 2"/>
          <p:cNvSpPr>
            <a:spLocks noGrp="1"/>
          </p:cNvSpPr>
          <p:nvPr>
            <p:ph idx="1"/>
          </p:nvPr>
        </p:nvSpPr>
        <p:spPr>
          <a:xfrm>
            <a:off x="609600" y="1828800"/>
            <a:ext cx="8229600" cy="4525963"/>
          </a:xfrm>
        </p:spPr>
        <p:txBody>
          <a:bodyPr/>
          <a:lstStyle/>
          <a:p>
            <a:r>
              <a:rPr lang="en-US" sz="4800"/>
              <a:t>PMDD: marked reduction</a:t>
            </a:r>
          </a:p>
          <a:p>
            <a:r>
              <a:rPr lang="en-US" sz="4800"/>
              <a:t>Rapid increase with SSRIs</a:t>
            </a:r>
          </a:p>
          <a:p>
            <a:pPr>
              <a:buFont typeface="Arial" pitchFamily="34" charset="0"/>
              <a:buNone/>
            </a:pPr>
            <a:r>
              <a:rPr lang="en-US" sz="4800"/>
              <a:t>     but not with non-</a:t>
            </a:r>
          </a:p>
          <a:p>
            <a:pPr>
              <a:buFont typeface="Arial" pitchFamily="34" charset="0"/>
              <a:buNone/>
            </a:pPr>
            <a:r>
              <a:rPr lang="en-US" sz="4800"/>
              <a:t>          serotonin antidepressants</a:t>
            </a:r>
          </a:p>
        </p:txBody>
      </p:sp>
    </p:spTree>
    <p:extLst>
      <p:ext uri="{BB962C8B-B14F-4D97-AF65-F5344CB8AC3E}">
        <p14:creationId xmlns:p14="http://schemas.microsoft.com/office/powerpoint/2010/main" val="15720542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Rectangle 1026"/>
          <p:cNvSpPr>
            <a:spLocks noGrp="1" noChangeArrowheads="1"/>
          </p:cNvSpPr>
          <p:nvPr>
            <p:ph type="title"/>
          </p:nvPr>
        </p:nvSpPr>
        <p:spPr/>
        <p:txBody>
          <a:bodyPr rtlCol="0">
            <a:normAutofit fontScale="90000"/>
          </a:bodyPr>
          <a:lstStyle/>
          <a:p>
            <a:pPr eaLnBrk="1" fontAlgn="auto" hangingPunct="1">
              <a:spcAft>
                <a:spcPts val="0"/>
              </a:spcAft>
              <a:defRPr/>
            </a:pPr>
            <a:r>
              <a:rPr lang="en-US" sz="4800">
                <a:effectLst>
                  <a:outerShdw blurRad="38100" dist="38100" dir="2700000" algn="tl">
                    <a:srgbClr val="FFFFFF"/>
                  </a:outerShdw>
                </a:effectLst>
              </a:rPr>
              <a:t>Premenstrual Dysphoric</a:t>
            </a:r>
            <a:br>
              <a:rPr lang="en-US" sz="4800">
                <a:effectLst>
                  <a:outerShdw blurRad="38100" dist="38100" dir="2700000" algn="tl">
                    <a:srgbClr val="FFFFFF"/>
                  </a:outerShdw>
                </a:effectLst>
              </a:rPr>
            </a:br>
            <a:r>
              <a:rPr lang="en-US" sz="4800" u="sng">
                <a:effectLst>
                  <a:outerShdw blurRad="38100" dist="38100" dir="2700000" algn="tl">
                    <a:srgbClr val="FFFFFF"/>
                  </a:outerShdw>
                </a:effectLst>
              </a:rPr>
              <a:t>Disorder: PMDD</a:t>
            </a:r>
          </a:p>
        </p:txBody>
      </p:sp>
      <p:sp>
        <p:nvSpPr>
          <p:cNvPr id="1015811" name="Rectangle 1027"/>
          <p:cNvSpPr>
            <a:spLocks noGrp="1" noChangeArrowheads="1"/>
          </p:cNvSpPr>
          <p:nvPr>
            <p:ph idx="1"/>
          </p:nvPr>
        </p:nvSpPr>
        <p:spPr>
          <a:xfrm>
            <a:off x="1371600" y="22860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3600" dirty="0"/>
              <a:t>Calcium supplementation</a:t>
            </a:r>
          </a:p>
          <a:p>
            <a:pPr marL="274320" indent="-274320" eaLnBrk="1" fontAlgn="auto" hangingPunct="1">
              <a:spcAft>
                <a:spcPts val="0"/>
              </a:spcAft>
              <a:buClr>
                <a:schemeClr val="accent3"/>
              </a:buClr>
              <a:buFont typeface="Wingdings 2"/>
              <a:buChar char=""/>
              <a:defRPr/>
            </a:pPr>
            <a:r>
              <a:rPr lang="en-US" sz="3600" dirty="0"/>
              <a:t>2 double blind, placebo controlled</a:t>
            </a:r>
          </a:p>
          <a:p>
            <a:pPr marL="274320" indent="-274320" eaLnBrk="1" fontAlgn="auto" hangingPunct="1">
              <a:spcAft>
                <a:spcPts val="0"/>
              </a:spcAft>
              <a:buClr>
                <a:schemeClr val="accent3"/>
              </a:buClr>
              <a:buFont typeface="Wingdings" pitchFamily="2" charset="2"/>
              <a:buNone/>
              <a:defRPr/>
            </a:pPr>
            <a:r>
              <a:rPr lang="en-US" sz="3600" dirty="0"/>
              <a:t>      studies</a:t>
            </a:r>
          </a:p>
          <a:p>
            <a:pPr marL="274320" indent="-274320" eaLnBrk="1" fontAlgn="auto" hangingPunct="1">
              <a:spcAft>
                <a:spcPts val="0"/>
              </a:spcAft>
              <a:buClr>
                <a:schemeClr val="accent3"/>
              </a:buClr>
              <a:buFont typeface="Wingdings 2"/>
              <a:buChar char=""/>
              <a:defRPr/>
            </a:pPr>
            <a:r>
              <a:rPr lang="en-US" sz="3600" dirty="0"/>
              <a:t>1200 mg per day (4 Tums)</a:t>
            </a:r>
          </a:p>
          <a:p>
            <a:pPr marL="274320" indent="-274320" eaLnBrk="1" fontAlgn="auto" hangingPunct="1">
              <a:spcAft>
                <a:spcPts val="0"/>
              </a:spcAft>
              <a:buClr>
                <a:schemeClr val="accent3"/>
              </a:buClr>
              <a:buFont typeface="Wingdings 2"/>
              <a:buChar char=""/>
              <a:defRPr/>
            </a:pPr>
            <a:r>
              <a:rPr lang="en-US" sz="3600" dirty="0"/>
              <a:t>55% </a:t>
            </a:r>
            <a:r>
              <a:rPr lang="en-US" sz="3600" dirty="0" err="1"/>
              <a:t>vs</a:t>
            </a:r>
            <a:r>
              <a:rPr lang="en-US" sz="3600" dirty="0"/>
              <a:t> 36%</a:t>
            </a:r>
          </a:p>
          <a:p>
            <a:pPr marL="274320" indent="-274320" eaLnBrk="1" fontAlgn="auto" hangingPunct="1">
              <a:spcAft>
                <a:spcPts val="0"/>
              </a:spcAft>
              <a:buClr>
                <a:schemeClr val="accent3"/>
              </a:buClr>
              <a:buFont typeface="Wingdings 2"/>
              <a:buChar char=""/>
              <a:defRPr/>
            </a:pPr>
            <a:endParaRPr lang="en-US" sz="3600" dirty="0">
              <a:effectLst>
                <a:outerShdw blurRad="38100" dist="38100" dir="2700000" algn="tl">
                  <a:srgbClr val="000000"/>
                </a:outerShdw>
              </a:effectLst>
            </a:endParaRPr>
          </a:p>
        </p:txBody>
      </p:sp>
    </p:spTree>
    <p:extLst>
      <p:ext uri="{BB962C8B-B14F-4D97-AF65-F5344CB8AC3E}">
        <p14:creationId xmlns:p14="http://schemas.microsoft.com/office/powerpoint/2010/main" val="41218937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normAutofit fontScale="90000"/>
          </a:bodyPr>
          <a:lstStyle/>
          <a:p>
            <a:pPr eaLnBrk="1" hangingPunct="1"/>
            <a:r>
              <a:rPr lang="en-US" b="1">
                <a:solidFill>
                  <a:srgbClr val="0070C0"/>
                </a:solidFill>
              </a:rPr>
              <a:t>Myths about Pregnancy</a:t>
            </a:r>
            <a:br>
              <a:rPr lang="en-US" b="1">
                <a:solidFill>
                  <a:srgbClr val="0070C0"/>
                </a:solidFill>
              </a:rPr>
            </a:br>
            <a:r>
              <a:rPr lang="en-US" b="1" u="sng">
                <a:solidFill>
                  <a:srgbClr val="0070C0"/>
                </a:solidFill>
              </a:rPr>
              <a:t>and “Well Being”</a:t>
            </a:r>
          </a:p>
        </p:txBody>
      </p:sp>
      <p:sp>
        <p:nvSpPr>
          <p:cNvPr id="173059" name="Content Placeholder 2"/>
          <p:cNvSpPr>
            <a:spLocks noGrp="1"/>
          </p:cNvSpPr>
          <p:nvPr>
            <p:ph idx="1"/>
          </p:nvPr>
        </p:nvSpPr>
        <p:spPr>
          <a:xfrm>
            <a:off x="457200" y="1981200"/>
            <a:ext cx="8534400" cy="5257800"/>
          </a:xfrm>
        </p:spPr>
        <p:txBody>
          <a:bodyPr/>
          <a:lstStyle/>
          <a:p>
            <a:pPr eaLnBrk="1" hangingPunct="1"/>
            <a:r>
              <a:rPr lang="en-US" sz="3600" b="1" dirty="0"/>
              <a:t>Risks of major depression: prenatal and</a:t>
            </a:r>
          </a:p>
          <a:p>
            <a:pPr eaLnBrk="1" hangingPunct="1">
              <a:buFont typeface="Arial" pitchFamily="34" charset="0"/>
              <a:buNone/>
            </a:pPr>
            <a:r>
              <a:rPr lang="en-US" sz="3600" b="1" dirty="0"/>
              <a:t>          postpartum: 21%  </a:t>
            </a:r>
            <a:r>
              <a:rPr lang="en-US" sz="2800" dirty="0"/>
              <a:t>(highest risk for women)</a:t>
            </a:r>
          </a:p>
          <a:p>
            <a:pPr eaLnBrk="1" hangingPunct="1">
              <a:buFont typeface="Arial" pitchFamily="34" charset="0"/>
              <a:buNone/>
            </a:pPr>
            <a:endParaRPr lang="en-US" sz="3600" dirty="0"/>
          </a:p>
          <a:p>
            <a:pPr eaLnBrk="1" hangingPunct="1"/>
            <a:r>
              <a:rPr lang="en-US" sz="3600" b="1" dirty="0"/>
              <a:t>Risks of discontinuing medications:</a:t>
            </a:r>
          </a:p>
          <a:p>
            <a:pPr eaLnBrk="1" hangingPunct="1">
              <a:buFont typeface="Arial" pitchFamily="34" charset="0"/>
              <a:buNone/>
            </a:pPr>
            <a:r>
              <a:rPr lang="en-US" sz="3600" b="1" dirty="0"/>
              <a:t>         Bipolar:  83%  acute relapse</a:t>
            </a:r>
          </a:p>
          <a:p>
            <a:pPr eaLnBrk="1" hangingPunct="1">
              <a:buFont typeface="Arial" pitchFamily="34" charset="0"/>
              <a:buNone/>
            </a:pPr>
            <a:r>
              <a:rPr lang="en-US" sz="3600" b="1" dirty="0"/>
              <a:t>             Major depression:  68%  relapse</a:t>
            </a:r>
            <a:endParaRPr lang="en-US" dirty="0"/>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114</a:t>
            </a:fld>
            <a:endParaRPr lang="en-US"/>
          </a:p>
        </p:txBody>
      </p:sp>
    </p:spTree>
    <p:extLst>
      <p:ext uri="{BB962C8B-B14F-4D97-AF65-F5344CB8AC3E}">
        <p14:creationId xmlns:p14="http://schemas.microsoft.com/office/powerpoint/2010/main" val="10654519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Rectangle 1026"/>
          <p:cNvSpPr>
            <a:spLocks noGrp="1" noChangeArrowheads="1"/>
          </p:cNvSpPr>
          <p:nvPr>
            <p:ph type="title"/>
          </p:nvPr>
        </p:nvSpPr>
        <p:spPr/>
        <p:txBody>
          <a:bodyPr rtlCol="0">
            <a:noAutofit/>
          </a:bodyPr>
          <a:lstStyle/>
          <a:p>
            <a:pPr eaLnBrk="1" fontAlgn="auto" hangingPunct="1">
              <a:spcAft>
                <a:spcPts val="0"/>
              </a:spcAft>
              <a:defRPr/>
            </a:pPr>
            <a:r>
              <a:rPr lang="en-US" sz="5400" b="1" dirty="0">
                <a:effectLst>
                  <a:outerShdw blurRad="38100" dist="38100" dir="2700000" algn="tl">
                    <a:srgbClr val="FFFFFF"/>
                  </a:outerShdw>
                </a:effectLst>
              </a:rPr>
              <a:t>Depression </a:t>
            </a:r>
            <a:br>
              <a:rPr lang="en-US" sz="5400" b="1" dirty="0">
                <a:effectLst>
                  <a:outerShdw blurRad="38100" dist="38100" dir="2700000" algn="tl">
                    <a:srgbClr val="FFFFFF"/>
                  </a:outerShdw>
                </a:effectLst>
              </a:rPr>
            </a:br>
            <a:r>
              <a:rPr lang="en-US" sz="5400" b="1" u="sng" dirty="0">
                <a:effectLst>
                  <a:outerShdw blurRad="38100" dist="38100" dir="2700000" algn="tl">
                    <a:srgbClr val="FFFFFF"/>
                  </a:outerShdw>
                </a:effectLst>
              </a:rPr>
              <a:t>and Pregnancy</a:t>
            </a:r>
          </a:p>
        </p:txBody>
      </p:sp>
      <p:sp>
        <p:nvSpPr>
          <p:cNvPr id="878595" name="Rectangle 1027"/>
          <p:cNvSpPr>
            <a:spLocks noGrp="1" noChangeArrowheads="1"/>
          </p:cNvSpPr>
          <p:nvPr>
            <p:ph idx="1"/>
          </p:nvPr>
        </p:nvSpPr>
        <p:spPr>
          <a:xfrm>
            <a:off x="1371600" y="22860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3600" dirty="0"/>
              <a:t>Depression and pregnancy:</a:t>
            </a:r>
          </a:p>
          <a:p>
            <a:pPr marL="274320" indent="-274320" eaLnBrk="1" fontAlgn="auto" hangingPunct="1">
              <a:spcAft>
                <a:spcPts val="0"/>
              </a:spcAft>
              <a:buClr>
                <a:schemeClr val="accent3"/>
              </a:buClr>
              <a:buFont typeface="Wingdings" pitchFamily="2" charset="2"/>
              <a:buNone/>
              <a:defRPr/>
            </a:pPr>
            <a:r>
              <a:rPr lang="en-US" sz="3600" dirty="0"/>
              <a:t>       &gt;  </a:t>
            </a:r>
            <a:r>
              <a:rPr lang="en-US" sz="3600" b="1" dirty="0" err="1"/>
              <a:t>Hypercortisolemia</a:t>
            </a:r>
            <a:endParaRPr lang="en-US" sz="3600" b="1" dirty="0"/>
          </a:p>
          <a:p>
            <a:pPr marL="274320" indent="-274320" eaLnBrk="1" fontAlgn="auto" hangingPunct="1">
              <a:spcAft>
                <a:spcPts val="0"/>
              </a:spcAft>
              <a:buClr>
                <a:schemeClr val="accent3"/>
              </a:buClr>
              <a:buFont typeface="Wingdings" pitchFamily="2" charset="2"/>
              <a:buNone/>
              <a:defRPr/>
            </a:pPr>
            <a:r>
              <a:rPr lang="en-US" sz="3600" dirty="0"/>
              <a:t>       &gt;  </a:t>
            </a:r>
            <a:r>
              <a:rPr lang="en-US" sz="3600" b="1" dirty="0"/>
              <a:t>Substance abuse</a:t>
            </a:r>
          </a:p>
          <a:p>
            <a:pPr marL="274320" indent="-274320" eaLnBrk="1" fontAlgn="auto" hangingPunct="1">
              <a:spcAft>
                <a:spcPts val="0"/>
              </a:spcAft>
              <a:buClr>
                <a:schemeClr val="accent3"/>
              </a:buClr>
              <a:buFont typeface="Wingdings" pitchFamily="2" charset="2"/>
              <a:buNone/>
              <a:defRPr/>
            </a:pPr>
            <a:r>
              <a:rPr lang="en-US" sz="3600" dirty="0"/>
              <a:t>       &gt;  Suicide attempts</a:t>
            </a:r>
          </a:p>
          <a:p>
            <a:pPr marL="274320" indent="-274320" eaLnBrk="1" fontAlgn="auto" hangingPunct="1">
              <a:spcAft>
                <a:spcPts val="0"/>
              </a:spcAft>
              <a:buClr>
                <a:schemeClr val="accent3"/>
              </a:buClr>
              <a:buFont typeface="Wingdings" pitchFamily="2" charset="2"/>
              <a:buNone/>
              <a:defRPr/>
            </a:pPr>
            <a:r>
              <a:rPr lang="en-US" sz="3600" dirty="0"/>
              <a:t>       &gt;  Post-partum exacerbation</a:t>
            </a:r>
          </a:p>
          <a:p>
            <a:pPr marL="274320" indent="-274320" eaLnBrk="1" fontAlgn="auto" hangingPunct="1">
              <a:spcAft>
                <a:spcPts val="0"/>
              </a:spcAft>
              <a:buClr>
                <a:schemeClr val="accent3"/>
              </a:buClr>
              <a:buFont typeface="Wingdings" pitchFamily="2" charset="2"/>
              <a:buNone/>
              <a:defRPr/>
            </a:pPr>
            <a:r>
              <a:rPr lang="en-US" sz="3600" dirty="0"/>
              <a:t>            (bonding and attachment)</a:t>
            </a:r>
          </a:p>
        </p:txBody>
      </p:sp>
    </p:spTree>
    <p:extLst>
      <p:ext uri="{BB962C8B-B14F-4D97-AF65-F5344CB8AC3E}">
        <p14:creationId xmlns:p14="http://schemas.microsoft.com/office/powerpoint/2010/main" val="40655857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4" name="Rectangle 1026"/>
          <p:cNvSpPr>
            <a:spLocks noGrp="1" noChangeArrowheads="1"/>
          </p:cNvSpPr>
          <p:nvPr>
            <p:ph type="title"/>
          </p:nvPr>
        </p:nvSpPr>
        <p:spPr/>
        <p:txBody>
          <a:bodyPr rtlCol="0">
            <a:normAutofit/>
          </a:bodyPr>
          <a:lstStyle/>
          <a:p>
            <a:pPr eaLnBrk="1" fontAlgn="auto" hangingPunct="1">
              <a:spcAft>
                <a:spcPts val="0"/>
              </a:spcAft>
              <a:defRPr/>
            </a:pPr>
            <a:r>
              <a:rPr lang="en-US" sz="5400" u="sng" dirty="0">
                <a:effectLst>
                  <a:outerShdw blurRad="38100" dist="38100" dir="2700000" algn="tl">
                    <a:srgbClr val="000000">
                      <a:alpha val="43137"/>
                    </a:srgbClr>
                  </a:outerShdw>
                </a:effectLst>
              </a:rPr>
              <a:t>Depression and Pregnancy</a:t>
            </a:r>
          </a:p>
        </p:txBody>
      </p:sp>
      <p:sp>
        <p:nvSpPr>
          <p:cNvPr id="1021955" name="Rectangle 1027"/>
          <p:cNvSpPr>
            <a:spLocks noGrp="1" noChangeArrowheads="1"/>
          </p:cNvSpPr>
          <p:nvPr>
            <p:ph idx="1"/>
          </p:nvPr>
        </p:nvSpPr>
        <p:spPr>
          <a:xfrm>
            <a:off x="1371600" y="1981200"/>
            <a:ext cx="7772400" cy="4419600"/>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3600" dirty="0"/>
              <a:t>Depression and pregnancy:</a:t>
            </a:r>
          </a:p>
          <a:p>
            <a:pPr marL="274320" indent="-274320" eaLnBrk="1" fontAlgn="auto" hangingPunct="1">
              <a:lnSpc>
                <a:spcPct val="90000"/>
              </a:lnSpc>
              <a:spcAft>
                <a:spcPts val="0"/>
              </a:spcAft>
              <a:buClr>
                <a:schemeClr val="accent3"/>
              </a:buClr>
              <a:buFont typeface="Wingdings" pitchFamily="2" charset="2"/>
              <a:buNone/>
              <a:defRPr/>
            </a:pPr>
            <a:r>
              <a:rPr lang="en-US" sz="3600" dirty="0"/>
              <a:t>       &gt;  </a:t>
            </a:r>
            <a:r>
              <a:rPr lang="en-US" sz="3600" dirty="0" err="1"/>
              <a:t>Hypercortisolemia</a:t>
            </a:r>
            <a:endParaRPr lang="en-US" sz="3600" dirty="0"/>
          </a:p>
          <a:p>
            <a:pPr marL="274320" indent="-274320" eaLnBrk="1" fontAlgn="auto" hangingPunct="1">
              <a:lnSpc>
                <a:spcPct val="90000"/>
              </a:lnSpc>
              <a:spcAft>
                <a:spcPts val="0"/>
              </a:spcAft>
              <a:buClr>
                <a:schemeClr val="accent3"/>
              </a:buClr>
              <a:buFont typeface="Wingdings" pitchFamily="2" charset="2"/>
              <a:buNone/>
              <a:defRPr/>
            </a:pPr>
            <a:r>
              <a:rPr lang="en-US" sz="3600" dirty="0"/>
              <a:t>       &gt;  Substance abuse</a:t>
            </a:r>
          </a:p>
          <a:p>
            <a:pPr marL="274320" indent="-274320" eaLnBrk="1" fontAlgn="auto" hangingPunct="1">
              <a:lnSpc>
                <a:spcPct val="90000"/>
              </a:lnSpc>
              <a:spcAft>
                <a:spcPts val="0"/>
              </a:spcAft>
              <a:buClr>
                <a:schemeClr val="accent3"/>
              </a:buClr>
              <a:buFont typeface="Wingdings" pitchFamily="2" charset="2"/>
              <a:buNone/>
              <a:defRPr/>
            </a:pPr>
            <a:r>
              <a:rPr lang="en-US" sz="3600" dirty="0"/>
              <a:t>       &gt;  </a:t>
            </a:r>
            <a:r>
              <a:rPr lang="en-US" sz="3600" b="1" dirty="0"/>
              <a:t>Suicide </a:t>
            </a:r>
          </a:p>
          <a:p>
            <a:pPr marL="274320" indent="-274320" eaLnBrk="1" fontAlgn="auto" hangingPunct="1">
              <a:lnSpc>
                <a:spcPct val="90000"/>
              </a:lnSpc>
              <a:spcAft>
                <a:spcPts val="0"/>
              </a:spcAft>
              <a:buClr>
                <a:schemeClr val="accent3"/>
              </a:buClr>
              <a:buFont typeface="Wingdings" pitchFamily="2" charset="2"/>
              <a:buNone/>
              <a:defRPr/>
            </a:pPr>
            <a:r>
              <a:rPr lang="en-US" sz="3600" b="1" dirty="0"/>
              <a:t>       &gt;  Poor self care</a:t>
            </a:r>
          </a:p>
          <a:p>
            <a:pPr marL="274320" indent="-274320" eaLnBrk="1" fontAlgn="auto" hangingPunct="1">
              <a:lnSpc>
                <a:spcPct val="90000"/>
              </a:lnSpc>
              <a:spcAft>
                <a:spcPts val="0"/>
              </a:spcAft>
              <a:buClr>
                <a:schemeClr val="accent3"/>
              </a:buClr>
              <a:buFont typeface="Wingdings" pitchFamily="2" charset="2"/>
              <a:buNone/>
              <a:defRPr/>
            </a:pPr>
            <a:r>
              <a:rPr lang="en-US" sz="3600" b="1" dirty="0"/>
              <a:t>       &gt;  Post-partum exacerbation</a:t>
            </a:r>
          </a:p>
          <a:p>
            <a:pPr marL="274320" indent="-274320" eaLnBrk="1" fontAlgn="auto" hangingPunct="1">
              <a:lnSpc>
                <a:spcPct val="90000"/>
              </a:lnSpc>
              <a:spcAft>
                <a:spcPts val="0"/>
              </a:spcAft>
              <a:buClr>
                <a:schemeClr val="accent3"/>
              </a:buClr>
              <a:buFont typeface="Wingdings" pitchFamily="2" charset="2"/>
              <a:buNone/>
              <a:defRPr/>
            </a:pPr>
            <a:r>
              <a:rPr lang="en-US" sz="3600" dirty="0"/>
              <a:t>            (bonding and attachment)</a:t>
            </a:r>
          </a:p>
        </p:txBody>
      </p:sp>
    </p:spTree>
    <p:extLst>
      <p:ext uri="{BB962C8B-B14F-4D97-AF65-F5344CB8AC3E}">
        <p14:creationId xmlns:p14="http://schemas.microsoft.com/office/powerpoint/2010/main" val="160328504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026"/>
          <p:cNvSpPr>
            <a:spLocks noGrp="1" noChangeArrowheads="1"/>
          </p:cNvSpPr>
          <p:nvPr>
            <p:ph type="title"/>
          </p:nvPr>
        </p:nvSpPr>
        <p:spPr>
          <a:xfrm>
            <a:off x="685800" y="457200"/>
            <a:ext cx="7772400" cy="1143000"/>
          </a:xfrm>
        </p:spPr>
        <p:txBody>
          <a:bodyPr>
            <a:normAutofit fontScale="90000"/>
          </a:bodyPr>
          <a:lstStyle/>
          <a:p>
            <a:pPr eaLnBrk="1" hangingPunct="1"/>
            <a:r>
              <a:rPr lang="en-US"/>
              <a:t>FDA RATINGS: </a:t>
            </a:r>
            <a:br>
              <a:rPr lang="en-US"/>
            </a:br>
            <a:r>
              <a:rPr lang="en-US" u="sng"/>
              <a:t>USE DURING PREGNANCY</a:t>
            </a:r>
          </a:p>
        </p:txBody>
      </p:sp>
      <p:sp>
        <p:nvSpPr>
          <p:cNvPr id="948227" name="Rectangle 1027"/>
          <p:cNvSpPr>
            <a:spLocks noGrp="1" noChangeArrowheads="1"/>
          </p:cNvSpPr>
          <p:nvPr>
            <p:ph idx="1"/>
          </p:nvPr>
        </p:nvSpPr>
        <p:spPr>
          <a:xfrm>
            <a:off x="1371600" y="22098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3600" dirty="0"/>
              <a:t>A:  No Risk. Well controlled studies</a:t>
            </a:r>
          </a:p>
          <a:p>
            <a:pPr marL="274320" indent="-274320" eaLnBrk="1" fontAlgn="auto" hangingPunct="1">
              <a:spcAft>
                <a:spcPts val="0"/>
              </a:spcAft>
              <a:buClr>
                <a:schemeClr val="accent3"/>
              </a:buClr>
              <a:buFont typeface="Wingdings 2"/>
              <a:buChar char=""/>
              <a:defRPr/>
            </a:pPr>
            <a:r>
              <a:rPr lang="en-US" sz="3600" dirty="0"/>
              <a:t>B:  No Evidence of Risk</a:t>
            </a:r>
          </a:p>
          <a:p>
            <a:pPr marL="274320" indent="-274320" eaLnBrk="1" fontAlgn="auto" hangingPunct="1">
              <a:spcAft>
                <a:spcPts val="0"/>
              </a:spcAft>
              <a:buClr>
                <a:schemeClr val="accent3"/>
              </a:buClr>
              <a:buFont typeface="Wingdings 2"/>
              <a:buChar char=""/>
              <a:defRPr/>
            </a:pPr>
            <a:r>
              <a:rPr lang="en-US" sz="3600" dirty="0"/>
              <a:t>C:  Risk Cannot Be Ruled Out</a:t>
            </a:r>
          </a:p>
          <a:p>
            <a:pPr marL="274320" indent="-274320" eaLnBrk="1" fontAlgn="auto" hangingPunct="1">
              <a:spcAft>
                <a:spcPts val="0"/>
              </a:spcAft>
              <a:buClr>
                <a:schemeClr val="accent3"/>
              </a:buClr>
              <a:buFont typeface="Wingdings 2"/>
              <a:buChar char=""/>
              <a:defRPr/>
            </a:pPr>
            <a:r>
              <a:rPr lang="en-US" sz="3600" dirty="0"/>
              <a:t>D:  Positive Evidence of Risk</a:t>
            </a:r>
          </a:p>
          <a:p>
            <a:pPr marL="274320" indent="-274320" eaLnBrk="1" fontAlgn="auto" hangingPunct="1">
              <a:spcAft>
                <a:spcPts val="0"/>
              </a:spcAft>
              <a:buClr>
                <a:schemeClr val="accent3"/>
              </a:buClr>
              <a:buFont typeface="Wingdings 2"/>
              <a:buChar char=""/>
              <a:defRPr/>
            </a:pPr>
            <a:r>
              <a:rPr lang="en-US" sz="3600" dirty="0"/>
              <a:t>X:  Contraindicated in Pregnancy</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117</a:t>
            </a:fld>
            <a:endParaRPr lang="en-US"/>
          </a:p>
        </p:txBody>
      </p:sp>
    </p:spTree>
    <p:extLst>
      <p:ext uri="{BB962C8B-B14F-4D97-AF65-F5344CB8AC3E}">
        <p14:creationId xmlns:p14="http://schemas.microsoft.com/office/powerpoint/2010/main" val="19434978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normAutofit fontScale="90000"/>
          </a:bodyPr>
          <a:lstStyle/>
          <a:p>
            <a:pPr eaLnBrk="1" hangingPunct="1"/>
            <a:r>
              <a:rPr lang="en-US" sz="5400" b="1" dirty="0">
                <a:solidFill>
                  <a:srgbClr val="002060"/>
                </a:solidFill>
              </a:rPr>
              <a:t>Newer Antidepressants </a:t>
            </a:r>
            <a:br>
              <a:rPr lang="en-US" sz="5400" b="1" dirty="0">
                <a:solidFill>
                  <a:srgbClr val="002060"/>
                </a:solidFill>
              </a:rPr>
            </a:br>
            <a:r>
              <a:rPr lang="en-US" sz="5400" b="1" u="sng" dirty="0">
                <a:solidFill>
                  <a:srgbClr val="002060"/>
                </a:solidFill>
              </a:rPr>
              <a:t>and Pregnancy</a:t>
            </a:r>
          </a:p>
        </p:txBody>
      </p:sp>
      <p:sp>
        <p:nvSpPr>
          <p:cNvPr id="886787" name="Rectangle 3"/>
          <p:cNvSpPr>
            <a:spLocks noGrp="1" noChangeArrowheads="1"/>
          </p:cNvSpPr>
          <p:nvPr>
            <p:ph idx="1"/>
          </p:nvPr>
        </p:nvSpPr>
        <p:spPr>
          <a:xfrm>
            <a:off x="533400" y="2057400"/>
            <a:ext cx="8153400" cy="4572000"/>
          </a:xfrm>
        </p:spPr>
        <p:txBody>
          <a:bodyPr rtlCol="0">
            <a:normAutofit fontScale="92500"/>
          </a:bodyPr>
          <a:lstStyle/>
          <a:p>
            <a:pPr eaLnBrk="1" fontAlgn="auto" hangingPunct="1">
              <a:lnSpc>
                <a:spcPct val="90000"/>
              </a:lnSpc>
              <a:spcAft>
                <a:spcPts val="0"/>
              </a:spcAft>
              <a:defRPr/>
            </a:pPr>
            <a:r>
              <a:rPr lang="en-US" sz="4300" dirty="0"/>
              <a:t>FDA classifications: all “C” except:</a:t>
            </a:r>
          </a:p>
          <a:p>
            <a:pPr eaLnBrk="1" fontAlgn="auto" hangingPunct="1">
              <a:lnSpc>
                <a:spcPct val="90000"/>
              </a:lnSpc>
              <a:spcAft>
                <a:spcPts val="0"/>
              </a:spcAft>
              <a:defRPr/>
            </a:pPr>
            <a:r>
              <a:rPr lang="en-US" sz="4300" dirty="0"/>
              <a:t>Paxil: D</a:t>
            </a:r>
          </a:p>
          <a:p>
            <a:pPr eaLnBrk="1" fontAlgn="auto" hangingPunct="1">
              <a:lnSpc>
                <a:spcPct val="90000"/>
              </a:lnSpc>
              <a:spcAft>
                <a:spcPts val="0"/>
              </a:spcAft>
              <a:buFont typeface="Wingdings" pitchFamily="2" charset="2"/>
              <a:buNone/>
              <a:defRPr/>
            </a:pPr>
            <a:r>
              <a:rPr lang="en-US" sz="4300" b="1" dirty="0"/>
              <a:t>     </a:t>
            </a:r>
            <a:r>
              <a:rPr lang="en-US" sz="4300" dirty="0"/>
              <a:t>&gt;  Discontinuation syndrome</a:t>
            </a:r>
          </a:p>
          <a:p>
            <a:pPr eaLnBrk="1" fontAlgn="auto" hangingPunct="1">
              <a:lnSpc>
                <a:spcPct val="90000"/>
              </a:lnSpc>
              <a:spcAft>
                <a:spcPts val="0"/>
              </a:spcAft>
              <a:buFont typeface="Wingdings" pitchFamily="2" charset="2"/>
              <a:buNone/>
              <a:defRPr/>
            </a:pPr>
            <a:r>
              <a:rPr lang="en-US" sz="4300" dirty="0"/>
              <a:t>     &gt;  2</a:t>
            </a:r>
            <a:r>
              <a:rPr lang="en-US" sz="4300" baseline="30000" dirty="0"/>
              <a:t>nd</a:t>
            </a:r>
            <a:r>
              <a:rPr lang="en-US" sz="4300" dirty="0"/>
              <a:t> and 3</a:t>
            </a:r>
            <a:r>
              <a:rPr lang="en-US" sz="4300" baseline="30000" dirty="0"/>
              <a:t>rd</a:t>
            </a:r>
            <a:r>
              <a:rPr lang="en-US" sz="4300" dirty="0"/>
              <a:t> trimester exposure:</a:t>
            </a:r>
          </a:p>
          <a:p>
            <a:pPr eaLnBrk="1" fontAlgn="auto" hangingPunct="1">
              <a:lnSpc>
                <a:spcPct val="90000"/>
              </a:lnSpc>
              <a:spcAft>
                <a:spcPts val="0"/>
              </a:spcAft>
              <a:buFont typeface="Wingdings" pitchFamily="2" charset="2"/>
              <a:buNone/>
              <a:defRPr/>
            </a:pPr>
            <a:r>
              <a:rPr lang="en-US" sz="4300" dirty="0"/>
              <a:t>            risk of cardiac defects</a:t>
            </a:r>
          </a:p>
          <a:p>
            <a:pPr eaLnBrk="1" fontAlgn="auto" hangingPunct="1">
              <a:lnSpc>
                <a:spcPct val="90000"/>
              </a:lnSpc>
              <a:spcAft>
                <a:spcPts val="0"/>
              </a:spcAft>
              <a:buFont typeface="Wingdings" pitchFamily="2" charset="2"/>
              <a:buNone/>
              <a:defRPr/>
            </a:pPr>
            <a:r>
              <a:rPr lang="en-US" sz="4300" dirty="0"/>
              <a:t>                 (2% </a:t>
            </a:r>
            <a:r>
              <a:rPr lang="en-US" sz="4300" dirty="0" err="1"/>
              <a:t>vs</a:t>
            </a:r>
            <a:r>
              <a:rPr lang="en-US" sz="4300" dirty="0"/>
              <a:t> 1%)   </a:t>
            </a:r>
          </a:p>
          <a:p>
            <a:pPr eaLnBrk="1" fontAlgn="auto" hangingPunct="1">
              <a:lnSpc>
                <a:spcPct val="90000"/>
              </a:lnSpc>
              <a:spcAft>
                <a:spcPts val="0"/>
              </a:spcAft>
              <a:buFont typeface="Wingdings" pitchFamily="2" charset="2"/>
              <a:buNone/>
              <a:defRPr/>
            </a:pPr>
            <a:r>
              <a:rPr lang="en-US" sz="3600" dirty="0">
                <a:effectLst>
                  <a:outerShdw blurRad="38100" dist="38100" dir="2700000" algn="tl">
                    <a:srgbClr val="000000"/>
                  </a:outerShdw>
                </a:effectLst>
              </a:rPr>
              <a:t>     </a:t>
            </a:r>
            <a:endParaRPr lang="en-US" sz="3600" b="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118</a:t>
            </a:fld>
            <a:endParaRPr lang="en-US"/>
          </a:p>
        </p:txBody>
      </p:sp>
    </p:spTree>
    <p:extLst>
      <p:ext uri="{BB962C8B-B14F-4D97-AF65-F5344CB8AC3E}">
        <p14:creationId xmlns:p14="http://schemas.microsoft.com/office/powerpoint/2010/main" val="28892425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rtlCol="0">
            <a:normAutofit fontScale="90000"/>
          </a:bodyPr>
          <a:lstStyle/>
          <a:p>
            <a:pPr eaLnBrk="1" fontAlgn="auto" hangingPunct="1">
              <a:spcAft>
                <a:spcPts val="0"/>
              </a:spcAft>
              <a:defRPr/>
            </a:pPr>
            <a:r>
              <a:rPr lang="en-US" sz="6000" dirty="0"/>
              <a:t>Antidepressants: Meta-analysis</a:t>
            </a:r>
            <a:br>
              <a:rPr lang="en-US" dirty="0"/>
            </a:br>
            <a:r>
              <a:rPr lang="en-US" sz="3100" dirty="0"/>
              <a:t>(</a:t>
            </a:r>
            <a:r>
              <a:rPr lang="en-US" sz="3100" dirty="0" err="1"/>
              <a:t>Einarson</a:t>
            </a:r>
            <a:r>
              <a:rPr lang="en-US" sz="3100" dirty="0"/>
              <a:t> and </a:t>
            </a:r>
            <a:r>
              <a:rPr lang="en-US" sz="3100" dirty="0" err="1"/>
              <a:t>Erinarson</a:t>
            </a:r>
            <a:r>
              <a:rPr lang="en-US" sz="3100" dirty="0"/>
              <a:t>, 2005)</a:t>
            </a:r>
          </a:p>
        </p:txBody>
      </p:sp>
      <p:sp>
        <p:nvSpPr>
          <p:cNvPr id="186371" name="Content Placeholder 2"/>
          <p:cNvSpPr>
            <a:spLocks noGrp="1"/>
          </p:cNvSpPr>
          <p:nvPr>
            <p:ph idx="1"/>
          </p:nvPr>
        </p:nvSpPr>
        <p:spPr>
          <a:xfrm>
            <a:off x="914400" y="1981200"/>
            <a:ext cx="8229600" cy="4525963"/>
          </a:xfrm>
        </p:spPr>
        <p:txBody>
          <a:bodyPr/>
          <a:lstStyle/>
          <a:p>
            <a:pPr eaLnBrk="1" hangingPunct="1"/>
            <a:r>
              <a:rPr lang="en-US" sz="4000"/>
              <a:t>N: 1774 exposed fetuses</a:t>
            </a:r>
          </a:p>
          <a:p>
            <a:pPr eaLnBrk="1" hangingPunct="1"/>
            <a:r>
              <a:rPr lang="en-US" sz="4000"/>
              <a:t>First trimester exposure</a:t>
            </a:r>
          </a:p>
          <a:p>
            <a:pPr eaLnBrk="1" hangingPunct="1"/>
            <a:r>
              <a:rPr lang="en-US" sz="4000"/>
              <a:t>Major malformations: 2-3%</a:t>
            </a:r>
          </a:p>
          <a:p>
            <a:pPr eaLnBrk="1" hangingPunct="1"/>
            <a:r>
              <a:rPr lang="en-US" sz="4000"/>
              <a:t>This equals the base rate in </a:t>
            </a:r>
          </a:p>
          <a:p>
            <a:pPr eaLnBrk="1" hangingPunct="1">
              <a:buFont typeface="Arial" pitchFamily="34" charset="0"/>
              <a:buNone/>
            </a:pPr>
            <a:r>
              <a:rPr lang="en-US" sz="4000"/>
              <a:t>        un-exposed fetuses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119</a:t>
            </a:fld>
            <a:endParaRPr lang="en-US"/>
          </a:p>
        </p:txBody>
      </p:sp>
    </p:spTree>
    <p:extLst>
      <p:ext uri="{BB962C8B-B14F-4D97-AF65-F5344CB8AC3E}">
        <p14:creationId xmlns:p14="http://schemas.microsoft.com/office/powerpoint/2010/main" val="89346037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a:xfrm>
            <a:off x="381000" y="0"/>
            <a:ext cx="8229600" cy="1143000"/>
          </a:xfrm>
        </p:spPr>
        <p:txBody>
          <a:bodyPr>
            <a:normAutofit fontScale="90000"/>
          </a:bodyPr>
          <a:lstStyle/>
          <a:p>
            <a:pPr eaLnBrk="1" hangingPunct="1"/>
            <a:r>
              <a:rPr lang="en-US" sz="5400" u="sng" dirty="0"/>
              <a:t>Antidepressants: Risks</a:t>
            </a:r>
            <a:br>
              <a:rPr lang="en-US" sz="2400" dirty="0"/>
            </a:br>
            <a:r>
              <a:rPr lang="en-US" sz="2400" dirty="0"/>
              <a:t>(Hauser, et al., JAMA 2009)</a:t>
            </a:r>
            <a:endParaRPr lang="en-US" sz="5400" u="sng" dirty="0"/>
          </a:p>
        </p:txBody>
      </p:sp>
      <p:sp>
        <p:nvSpPr>
          <p:cNvPr id="3" name="Content Placeholder 2"/>
          <p:cNvSpPr>
            <a:spLocks noGrp="1"/>
          </p:cNvSpPr>
          <p:nvPr>
            <p:ph idx="1"/>
          </p:nvPr>
        </p:nvSpPr>
        <p:spPr>
          <a:xfrm>
            <a:off x="457200" y="1600200"/>
            <a:ext cx="8229600" cy="5257800"/>
          </a:xfrm>
        </p:spPr>
        <p:txBody>
          <a:bodyPr rtlCol="0">
            <a:normAutofit fontScale="92500" lnSpcReduction="10000"/>
          </a:bodyPr>
          <a:lstStyle/>
          <a:p>
            <a:pPr eaLnBrk="1" fontAlgn="auto" hangingPunct="1">
              <a:spcAft>
                <a:spcPts val="0"/>
              </a:spcAft>
              <a:defRPr/>
            </a:pPr>
            <a:r>
              <a:rPr lang="en-US" sz="4200" dirty="0"/>
              <a:t>Small but statistically non-significant</a:t>
            </a:r>
          </a:p>
          <a:p>
            <a:pPr eaLnBrk="1" fontAlgn="auto" hangingPunct="1">
              <a:spcAft>
                <a:spcPts val="0"/>
              </a:spcAft>
              <a:buFont typeface="Arial" pitchFamily="34" charset="0"/>
              <a:buNone/>
              <a:defRPr/>
            </a:pPr>
            <a:r>
              <a:rPr lang="en-US" sz="4200" dirty="0"/>
              <a:t>       increase in miscarriages</a:t>
            </a:r>
          </a:p>
          <a:p>
            <a:pPr eaLnBrk="1" fontAlgn="auto" hangingPunct="1">
              <a:spcAft>
                <a:spcPts val="0"/>
              </a:spcAft>
              <a:defRPr/>
            </a:pPr>
            <a:r>
              <a:rPr lang="en-US" sz="4200" dirty="0"/>
              <a:t>Not compared to</a:t>
            </a:r>
          </a:p>
          <a:p>
            <a:pPr eaLnBrk="1" fontAlgn="auto" hangingPunct="1">
              <a:spcAft>
                <a:spcPts val="0"/>
              </a:spcAft>
              <a:buFont typeface="Arial" pitchFamily="34" charset="0"/>
              <a:buNone/>
              <a:defRPr/>
            </a:pPr>
            <a:r>
              <a:rPr lang="en-US" sz="4200" dirty="0"/>
              <a:t>       non-depressed subjects</a:t>
            </a:r>
          </a:p>
          <a:p>
            <a:pPr eaLnBrk="1" fontAlgn="auto" hangingPunct="1">
              <a:spcAft>
                <a:spcPts val="0"/>
              </a:spcAft>
              <a:defRPr/>
            </a:pPr>
            <a:r>
              <a:rPr lang="en-US" sz="4200" dirty="0"/>
              <a:t>Premature birth: 20% greater: in</a:t>
            </a:r>
          </a:p>
          <a:p>
            <a:pPr eaLnBrk="1" fontAlgn="auto" hangingPunct="1">
              <a:spcAft>
                <a:spcPts val="0"/>
              </a:spcAft>
              <a:buNone/>
              <a:defRPr/>
            </a:pPr>
            <a:r>
              <a:rPr lang="en-US" sz="4200" dirty="0"/>
              <a:t>       </a:t>
            </a:r>
            <a:r>
              <a:rPr lang="en-US" sz="4200" b="1" i="1" dirty="0"/>
              <a:t>both</a:t>
            </a:r>
            <a:r>
              <a:rPr lang="en-US" sz="4200" dirty="0"/>
              <a:t> medicated and non-med</a:t>
            </a:r>
          </a:p>
          <a:p>
            <a:pPr eaLnBrk="1" fontAlgn="auto" hangingPunct="1">
              <a:spcAft>
                <a:spcPts val="0"/>
              </a:spcAft>
              <a:buNone/>
              <a:defRPr/>
            </a:pPr>
            <a:r>
              <a:rPr lang="en-US" sz="4200" dirty="0"/>
              <a:t>         mothers</a:t>
            </a:r>
            <a:endParaRPr lang="en-US" sz="3600" dirty="0"/>
          </a:p>
          <a:p>
            <a:pPr eaLnBrk="1" fontAlgn="auto" hangingPunct="1">
              <a:spcAft>
                <a:spcPts val="0"/>
              </a:spcAft>
              <a:buFont typeface="Arial" pitchFamily="34" charset="0"/>
              <a:buNone/>
              <a:defRPr/>
            </a:pPr>
            <a:r>
              <a:rPr lang="en-US" dirty="0"/>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120</a:t>
            </a:fld>
            <a:endParaRPr lang="en-US"/>
          </a:p>
        </p:txBody>
      </p:sp>
    </p:spTree>
    <p:extLst>
      <p:ext uri="{BB962C8B-B14F-4D97-AF65-F5344CB8AC3E}">
        <p14:creationId xmlns:p14="http://schemas.microsoft.com/office/powerpoint/2010/main" val="156969263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Title 1"/>
          <p:cNvSpPr>
            <a:spLocks noGrp="1"/>
          </p:cNvSpPr>
          <p:nvPr>
            <p:ph type="title"/>
          </p:nvPr>
        </p:nvSpPr>
        <p:spPr/>
        <p:txBody>
          <a:bodyPr/>
          <a:lstStyle/>
          <a:p>
            <a:pPr eaLnBrk="1" hangingPunct="1"/>
            <a:r>
              <a:rPr lang="en-US" sz="5400" u="sng"/>
              <a:t>Antidepressants: Risks</a:t>
            </a:r>
          </a:p>
        </p:txBody>
      </p:sp>
      <p:sp>
        <p:nvSpPr>
          <p:cNvPr id="3" name="Content Placeholder 2"/>
          <p:cNvSpPr>
            <a:spLocks noGrp="1"/>
          </p:cNvSpPr>
          <p:nvPr>
            <p:ph idx="1"/>
          </p:nvPr>
        </p:nvSpPr>
        <p:spPr>
          <a:xfrm>
            <a:off x="457200" y="2209800"/>
            <a:ext cx="8229600" cy="5257800"/>
          </a:xfrm>
        </p:spPr>
        <p:txBody>
          <a:bodyPr rtlCol="0">
            <a:normAutofit/>
          </a:bodyPr>
          <a:lstStyle/>
          <a:p>
            <a:pPr eaLnBrk="1" fontAlgn="auto" hangingPunct="1">
              <a:spcAft>
                <a:spcPts val="0"/>
              </a:spcAft>
              <a:defRPr/>
            </a:pPr>
            <a:r>
              <a:rPr lang="en-US" sz="4400" dirty="0"/>
              <a:t>No </a:t>
            </a:r>
            <a:r>
              <a:rPr lang="en-US" sz="4400" i="1" dirty="0"/>
              <a:t>specific </a:t>
            </a:r>
            <a:r>
              <a:rPr lang="en-US" sz="4400" dirty="0"/>
              <a:t>birth defects</a:t>
            </a:r>
          </a:p>
          <a:p>
            <a:pPr eaLnBrk="1" fontAlgn="auto" hangingPunct="1">
              <a:spcAft>
                <a:spcPts val="0"/>
              </a:spcAft>
              <a:defRPr/>
            </a:pPr>
            <a:r>
              <a:rPr lang="en-US" sz="4400" dirty="0"/>
              <a:t>??? Cardiac defects in SSRIs ???</a:t>
            </a:r>
          </a:p>
          <a:p>
            <a:pPr marL="0" indent="0" eaLnBrk="1" fontAlgn="auto" hangingPunct="1">
              <a:spcAft>
                <a:spcPts val="0"/>
              </a:spcAft>
              <a:buNone/>
              <a:defRPr/>
            </a:pPr>
            <a:r>
              <a:rPr lang="en-US" sz="4400" dirty="0"/>
              <a:t>           </a:t>
            </a:r>
            <a:r>
              <a:rPr lang="en-US" sz="4400" i="1" dirty="0"/>
              <a:t>maybe</a:t>
            </a:r>
            <a:r>
              <a:rPr lang="en-US" sz="4400" dirty="0"/>
              <a:t> first trimester </a:t>
            </a:r>
          </a:p>
          <a:p>
            <a:pPr eaLnBrk="1" fontAlgn="auto" hangingPunct="1">
              <a:spcAft>
                <a:spcPts val="0"/>
              </a:spcAft>
              <a:buFont typeface="Arial" pitchFamily="34" charset="0"/>
              <a:buNone/>
              <a:defRPr/>
            </a:pPr>
            <a:endParaRPr lang="en-US" sz="3600" dirty="0"/>
          </a:p>
          <a:p>
            <a:pPr eaLnBrk="1" fontAlgn="auto" hangingPunct="1">
              <a:spcAft>
                <a:spcPts val="0"/>
              </a:spcAft>
              <a:buFont typeface="Arial" pitchFamily="34" charset="0"/>
              <a:buNone/>
              <a:defRPr/>
            </a:pPr>
            <a:r>
              <a:rPr lang="en-US" dirty="0"/>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121</a:t>
            </a:fld>
            <a:endParaRPr lang="en-US"/>
          </a:p>
        </p:txBody>
      </p:sp>
    </p:spTree>
    <p:extLst>
      <p:ext uri="{BB962C8B-B14F-4D97-AF65-F5344CB8AC3E}">
        <p14:creationId xmlns:p14="http://schemas.microsoft.com/office/powerpoint/2010/main" val="19774414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5029200"/>
            <a:ext cx="8785482" cy="1661993"/>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n-US" sz="5400" b="1" dirty="0">
                <a:ln w="11430"/>
                <a:latin typeface="+mn-lt"/>
              </a:rPr>
              <a:t>Average antidepressant levels</a:t>
            </a:r>
          </a:p>
          <a:p>
            <a:pPr algn="ctr" fontAlgn="auto">
              <a:spcBef>
                <a:spcPts val="0"/>
              </a:spcBef>
              <a:spcAft>
                <a:spcPts val="0"/>
              </a:spcAft>
              <a:defRPr/>
            </a:pPr>
            <a:r>
              <a:rPr lang="en-US" sz="4800" b="1" dirty="0">
                <a:ln w="11430"/>
                <a:latin typeface="+mn-lt"/>
              </a:rPr>
              <a:t>7% of the mothers blood level</a:t>
            </a:r>
          </a:p>
        </p:txBody>
      </p:sp>
      <p:sp>
        <p:nvSpPr>
          <p:cNvPr id="5" name="Slide Number Placeholder 4"/>
          <p:cNvSpPr>
            <a:spLocks noGrp="1"/>
          </p:cNvSpPr>
          <p:nvPr>
            <p:ph type="sldNum" sz="quarter" idx="12"/>
          </p:nvPr>
        </p:nvSpPr>
        <p:spPr/>
        <p:txBody>
          <a:bodyPr/>
          <a:lstStyle/>
          <a:p>
            <a:pPr>
              <a:defRPr/>
            </a:pPr>
            <a:fld id="{CC9BF003-1B87-4E77-965E-2B7307DD6A73}" type="slidenum">
              <a:rPr lang="en-US" smtClean="0"/>
              <a:pPr>
                <a:defRPr/>
              </a:pPr>
              <a:t>122</a:t>
            </a:fld>
            <a:endParaRPr lang="en-US"/>
          </a:p>
        </p:txBody>
      </p:sp>
      <p:sp>
        <p:nvSpPr>
          <p:cNvPr id="6" name="Rectangle 5"/>
          <p:cNvSpPr/>
          <p:nvPr/>
        </p:nvSpPr>
        <p:spPr>
          <a:xfrm>
            <a:off x="5257800" y="685800"/>
            <a:ext cx="2762295" cy="3416320"/>
          </a:xfrm>
          <a:prstGeom prst="rect">
            <a:avLst/>
          </a:prstGeom>
          <a:noFill/>
        </p:spPr>
        <p:txBody>
          <a:bodyPr wrap="non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Zoloft</a:t>
            </a:r>
          </a:p>
          <a:p>
            <a:pPr algn="ctr"/>
            <a:r>
              <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Lowest </a:t>
            </a:r>
          </a:p>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Level</a:t>
            </a:r>
          </a:p>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947528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533400" y="304800"/>
            <a:ext cx="8382000" cy="1143000"/>
          </a:xfrm>
        </p:spPr>
        <p:txBody>
          <a:bodyPr/>
          <a:lstStyle/>
          <a:p>
            <a:pPr eaLnBrk="1" hangingPunct="1"/>
            <a:r>
              <a:rPr lang="en-US" sz="4800" u="sng"/>
              <a:t>PSYCHOTIC DEPRESSIONS</a:t>
            </a:r>
          </a:p>
        </p:txBody>
      </p:sp>
      <p:sp>
        <p:nvSpPr>
          <p:cNvPr id="739331" name="Rectangle 3"/>
          <p:cNvSpPr>
            <a:spLocks noGrp="1" noChangeArrowheads="1"/>
          </p:cNvSpPr>
          <p:nvPr>
            <p:ph idx="1"/>
          </p:nvPr>
        </p:nvSpPr>
        <p:spPr>
          <a:xfrm>
            <a:off x="1066800" y="1981200"/>
            <a:ext cx="7772400" cy="4114800"/>
          </a:xfrm>
        </p:spPr>
        <p:txBody>
          <a:bodyPr>
            <a:normAutofit lnSpcReduction="10000"/>
          </a:bodyPr>
          <a:lstStyle/>
          <a:p>
            <a:pPr eaLnBrk="1" hangingPunct="1">
              <a:lnSpc>
                <a:spcPct val="90000"/>
              </a:lnSpc>
              <a:defRPr/>
            </a:pPr>
            <a:r>
              <a:rPr lang="en-US" sz="3600" b="1" dirty="0"/>
              <a:t>Antidepressants (AD)           35%</a:t>
            </a:r>
          </a:p>
          <a:p>
            <a:pPr eaLnBrk="1" hangingPunct="1">
              <a:lnSpc>
                <a:spcPct val="90000"/>
              </a:lnSpc>
              <a:defRPr/>
            </a:pPr>
            <a:r>
              <a:rPr lang="en-US" sz="3600" b="1" dirty="0"/>
              <a:t>Antipsychotics  (AP)             45%</a:t>
            </a:r>
          </a:p>
          <a:p>
            <a:pPr eaLnBrk="1" hangingPunct="1">
              <a:lnSpc>
                <a:spcPct val="90000"/>
              </a:lnSpc>
              <a:defRPr/>
            </a:pPr>
            <a:r>
              <a:rPr lang="en-US" sz="3600" b="1" dirty="0"/>
              <a:t>AD + AP                                  75%</a:t>
            </a:r>
          </a:p>
          <a:p>
            <a:pPr eaLnBrk="1" hangingPunct="1">
              <a:lnSpc>
                <a:spcPct val="90000"/>
              </a:lnSpc>
              <a:defRPr/>
            </a:pPr>
            <a:r>
              <a:rPr lang="en-US" sz="3600" b="1" dirty="0"/>
              <a:t>ECT                                          90%</a:t>
            </a:r>
          </a:p>
          <a:p>
            <a:pPr eaLnBrk="1" hangingPunct="1">
              <a:lnSpc>
                <a:spcPct val="90000"/>
              </a:lnSpc>
              <a:defRPr/>
            </a:pPr>
            <a:endParaRPr lang="en-US" sz="3600" b="1" dirty="0"/>
          </a:p>
          <a:p>
            <a:pPr algn="ctr" eaLnBrk="1" hangingPunct="1">
              <a:lnSpc>
                <a:spcPct val="90000"/>
              </a:lnSpc>
              <a:buFontTx/>
              <a:buNone/>
              <a:defRPr/>
            </a:pPr>
            <a:r>
              <a:rPr lang="en-US" sz="3600" b="1" i="1" u="sng" dirty="0"/>
              <a:t>Note</a:t>
            </a:r>
            <a:r>
              <a:rPr lang="en-US" sz="3600" b="1" i="1" dirty="0"/>
              <a:t>: Continuation Phase: One Year</a:t>
            </a:r>
          </a:p>
          <a:p>
            <a:pPr algn="ctr" eaLnBrk="1" hangingPunct="1">
              <a:lnSpc>
                <a:spcPct val="90000"/>
              </a:lnSpc>
              <a:buFontTx/>
              <a:buNone/>
              <a:defRPr/>
            </a:pPr>
            <a:r>
              <a:rPr lang="en-US" sz="3600" b="1" i="1" dirty="0"/>
              <a:t>AD and AP</a:t>
            </a:r>
          </a:p>
        </p:txBody>
      </p:sp>
    </p:spTree>
    <p:extLst>
      <p:ext uri="{BB962C8B-B14F-4D97-AF65-F5344CB8AC3E}">
        <p14:creationId xmlns:p14="http://schemas.microsoft.com/office/powerpoint/2010/main" val="11873707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ctrTitle"/>
          </p:nvPr>
        </p:nvSpPr>
        <p:spPr>
          <a:xfrm>
            <a:off x="685800" y="762000"/>
            <a:ext cx="7772400" cy="1143000"/>
          </a:xfrm>
        </p:spPr>
        <p:txBody>
          <a:bodyPr>
            <a:normAutofit fontScale="90000"/>
          </a:bodyPr>
          <a:lstStyle/>
          <a:p>
            <a:pPr eaLnBrk="1" hangingPunct="1"/>
            <a:r>
              <a:rPr lang="en-US" sz="5400"/>
              <a:t>ECT: Electro-convulsive</a:t>
            </a:r>
            <a:br>
              <a:rPr lang="en-US" sz="5400"/>
            </a:br>
            <a:r>
              <a:rPr lang="en-US" sz="5400"/>
              <a:t>Therapy</a:t>
            </a:r>
          </a:p>
        </p:txBody>
      </p:sp>
      <p:sp>
        <p:nvSpPr>
          <p:cNvPr id="1416195" name="Rectangle 3"/>
          <p:cNvSpPr>
            <a:spLocks noGrp="1" noChangeArrowheads="1"/>
          </p:cNvSpPr>
          <p:nvPr>
            <p:ph type="subTitle" idx="1"/>
          </p:nvPr>
        </p:nvSpPr>
        <p:spPr/>
        <p:txBody>
          <a:bodyPr>
            <a:normAutofit fontScale="92500" lnSpcReduction="10000"/>
          </a:bodyPr>
          <a:lstStyle/>
          <a:p>
            <a:pPr eaLnBrk="1" hangingPunct="1">
              <a:defRPr/>
            </a:pPr>
            <a:r>
              <a:rPr lang="en-US" sz="4400">
                <a:effectLst>
                  <a:outerShdw blurRad="38100" dist="38100" dir="2700000" algn="tl">
                    <a:srgbClr val="FFFFFF"/>
                  </a:outerShdw>
                </a:effectLst>
              </a:rPr>
              <a:t>Shock Treatments</a:t>
            </a:r>
          </a:p>
          <a:p>
            <a:pPr eaLnBrk="1" hangingPunct="1">
              <a:defRPr/>
            </a:pPr>
            <a:endParaRPr lang="en-US"/>
          </a:p>
          <a:p>
            <a:pPr eaLnBrk="1" hangingPunct="1">
              <a:defRPr/>
            </a:pPr>
            <a:r>
              <a:rPr lang="en-US"/>
              <a:t>V</a:t>
            </a:r>
          </a:p>
        </p:txBody>
      </p:sp>
    </p:spTree>
    <p:extLst>
      <p:ext uri="{BB962C8B-B14F-4D97-AF65-F5344CB8AC3E}">
        <p14:creationId xmlns:p14="http://schemas.microsoft.com/office/powerpoint/2010/main" val="9410035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p:txBody>
          <a:bodyPr>
            <a:normAutofit fontScale="90000"/>
          </a:bodyPr>
          <a:lstStyle/>
          <a:p>
            <a:pPr eaLnBrk="1" hangingPunct="1"/>
            <a:r>
              <a:rPr lang="en-US"/>
              <a:t>DEPRESSION IN CHILDREN </a:t>
            </a:r>
            <a:r>
              <a:rPr lang="en-US" u="sng"/>
              <a:t>and ADOLESCENTS</a:t>
            </a:r>
          </a:p>
        </p:txBody>
      </p:sp>
      <p:sp>
        <p:nvSpPr>
          <p:cNvPr id="740355" name="Rectangle 3"/>
          <p:cNvSpPr>
            <a:spLocks noGrp="1" noChangeArrowheads="1"/>
          </p:cNvSpPr>
          <p:nvPr>
            <p:ph type="body" sz="half" idx="2"/>
          </p:nvPr>
        </p:nvSpPr>
        <p:spPr>
          <a:xfrm>
            <a:off x="4572000" y="1981200"/>
            <a:ext cx="4114800" cy="4114800"/>
          </a:xfrm>
        </p:spPr>
        <p:txBody>
          <a:bodyPr/>
          <a:lstStyle/>
          <a:p>
            <a:pPr algn="ctr" eaLnBrk="1" hangingPunct="1">
              <a:buFontTx/>
              <a:buNone/>
              <a:defRPr/>
            </a:pPr>
            <a:r>
              <a:rPr lang="en-US" b="1" dirty="0"/>
              <a:t>MAJOR</a:t>
            </a:r>
          </a:p>
          <a:p>
            <a:pPr algn="ctr" eaLnBrk="1" hangingPunct="1">
              <a:buFontTx/>
              <a:buNone/>
              <a:defRPr/>
            </a:pPr>
            <a:r>
              <a:rPr lang="en-US" b="1" u="sng" dirty="0"/>
              <a:t> DEPRESSION</a:t>
            </a:r>
          </a:p>
          <a:p>
            <a:pPr eaLnBrk="1" hangingPunct="1">
              <a:defRPr/>
            </a:pPr>
            <a:r>
              <a:rPr lang="en-US" b="1" dirty="0"/>
              <a:t>Children           3%</a:t>
            </a:r>
          </a:p>
          <a:p>
            <a:pPr eaLnBrk="1" hangingPunct="1">
              <a:defRPr/>
            </a:pPr>
            <a:r>
              <a:rPr lang="en-US" b="1" dirty="0"/>
              <a:t>Teens:             10%</a:t>
            </a:r>
          </a:p>
          <a:p>
            <a:pPr eaLnBrk="1" hangingPunct="1">
              <a:buFontTx/>
              <a:buNone/>
              <a:defRPr/>
            </a:pPr>
            <a:r>
              <a:rPr lang="en-US" b="1" dirty="0"/>
              <a:t>         35% recurrent</a:t>
            </a:r>
          </a:p>
          <a:p>
            <a:pPr eaLnBrk="1" hangingPunct="1">
              <a:buFontTx/>
              <a:buNone/>
              <a:defRPr/>
            </a:pPr>
            <a:r>
              <a:rPr lang="en-US" b="1" dirty="0"/>
              <a:t>         50% bipolar</a:t>
            </a:r>
          </a:p>
          <a:p>
            <a:pPr eaLnBrk="1" hangingPunct="1">
              <a:buFontTx/>
              <a:buNone/>
              <a:defRPr/>
            </a:pPr>
            <a:endParaRPr lang="en-US" u="sng" dirty="0">
              <a:effectLst>
                <a:outerShdw blurRad="38100" dist="38100" dir="2700000" algn="tl">
                  <a:srgbClr val="FFFFFF"/>
                </a:outerShdw>
              </a:effectLst>
            </a:endParaRPr>
          </a:p>
          <a:p>
            <a:pPr eaLnBrk="1" hangingPunct="1">
              <a:buFontTx/>
              <a:buNone/>
              <a:defRPr/>
            </a:pPr>
            <a:endParaRPr lang="en-US" u="sng" dirty="0">
              <a:effectLst>
                <a:outerShdw blurRad="38100" dist="38100" dir="2700000" algn="tl">
                  <a:srgbClr val="FFFFFF"/>
                </a:outerShdw>
              </a:effectLst>
            </a:endParaRPr>
          </a:p>
        </p:txBody>
      </p:sp>
      <p:sp>
        <p:nvSpPr>
          <p:cNvPr id="2" name="ClipArt Placeholder 1"/>
          <p:cNvSpPr>
            <a:spLocks noGrp="1"/>
          </p:cNvSpPr>
          <p:nvPr>
            <p:ph type="clipArt" sz="half" idx="1"/>
          </p:nvPr>
        </p:nvSpPr>
        <p:spPr/>
      </p:sp>
    </p:spTree>
    <p:extLst>
      <p:ext uri="{BB962C8B-B14F-4D97-AF65-F5344CB8AC3E}">
        <p14:creationId xmlns:p14="http://schemas.microsoft.com/office/powerpoint/2010/main" val="28738074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Grp="1" noChangeArrowheads="1"/>
          </p:cNvSpPr>
          <p:nvPr>
            <p:ph type="title"/>
          </p:nvPr>
        </p:nvSpPr>
        <p:spPr/>
        <p:txBody>
          <a:bodyPr/>
          <a:lstStyle/>
          <a:p>
            <a:pPr eaLnBrk="1" hangingPunct="1"/>
            <a:r>
              <a:rPr lang="en-US" sz="4800" u="sng" dirty="0"/>
              <a:t>Depression in Young Children</a:t>
            </a:r>
          </a:p>
        </p:txBody>
      </p:sp>
      <p:sp>
        <p:nvSpPr>
          <p:cNvPr id="741379" name="Rectangle 3"/>
          <p:cNvSpPr>
            <a:spLocks noGrp="1" noChangeArrowheads="1"/>
          </p:cNvSpPr>
          <p:nvPr>
            <p:ph idx="1"/>
          </p:nvPr>
        </p:nvSpPr>
        <p:spPr>
          <a:xfrm>
            <a:off x="493713" y="2209800"/>
            <a:ext cx="8650287" cy="4114800"/>
          </a:xfrm>
        </p:spPr>
        <p:txBody>
          <a:bodyPr/>
          <a:lstStyle/>
          <a:p>
            <a:pPr eaLnBrk="1" hangingPunct="1">
              <a:defRPr/>
            </a:pPr>
            <a:r>
              <a:rPr lang="en-US" sz="3600" b="1" dirty="0" err="1"/>
              <a:t>Luby</a:t>
            </a:r>
            <a:r>
              <a:rPr lang="en-US" sz="3600" b="1" dirty="0"/>
              <a:t>, et al. (2002)</a:t>
            </a:r>
          </a:p>
          <a:p>
            <a:pPr eaLnBrk="1" hangingPunct="1">
              <a:defRPr/>
            </a:pPr>
            <a:r>
              <a:rPr lang="en-US" sz="3600" b="1" dirty="0"/>
              <a:t>N=49</a:t>
            </a:r>
          </a:p>
          <a:p>
            <a:pPr eaLnBrk="1" hangingPunct="1">
              <a:defRPr/>
            </a:pPr>
            <a:r>
              <a:rPr lang="en-US" sz="3600" b="1" dirty="0"/>
              <a:t>Using DSM-IV criteria: 12 </a:t>
            </a:r>
            <a:r>
              <a:rPr lang="en-US" sz="3600" b="1" dirty="0" err="1"/>
              <a:t>Dx</a:t>
            </a:r>
            <a:r>
              <a:rPr lang="en-US" sz="3600" b="1" dirty="0"/>
              <a:t> as MDD</a:t>
            </a:r>
          </a:p>
          <a:p>
            <a:pPr eaLnBrk="1" hangingPunct="1">
              <a:defRPr/>
            </a:pPr>
            <a:r>
              <a:rPr lang="en-US" sz="3600" b="1" dirty="0"/>
              <a:t>Thus must use modified criteria…</a:t>
            </a:r>
          </a:p>
          <a:p>
            <a:pPr eaLnBrk="1" hangingPunct="1">
              <a:defRPr/>
            </a:pPr>
            <a:r>
              <a:rPr lang="en-US" sz="3600" b="1" dirty="0"/>
              <a:t>DSM 5: not much help</a:t>
            </a:r>
          </a:p>
        </p:txBody>
      </p:sp>
    </p:spTree>
    <p:extLst>
      <p:ext uri="{BB962C8B-B14F-4D97-AF65-F5344CB8AC3E}">
        <p14:creationId xmlns:p14="http://schemas.microsoft.com/office/powerpoint/2010/main" val="72423950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p:txBody>
          <a:bodyPr>
            <a:normAutofit fontScale="90000"/>
          </a:bodyPr>
          <a:lstStyle/>
          <a:p>
            <a:pPr eaLnBrk="1" hangingPunct="1"/>
            <a:r>
              <a:rPr lang="en-US"/>
              <a:t>MDD Children: Modified Diagnostic Criteria </a:t>
            </a:r>
          </a:p>
        </p:txBody>
      </p:sp>
      <p:sp>
        <p:nvSpPr>
          <p:cNvPr id="742403" name="Rectangle 3"/>
          <p:cNvSpPr>
            <a:spLocks noGrp="1" noChangeArrowheads="1"/>
          </p:cNvSpPr>
          <p:nvPr>
            <p:ph idx="1"/>
          </p:nvPr>
        </p:nvSpPr>
        <p:spPr>
          <a:xfrm>
            <a:off x="457200" y="1600200"/>
            <a:ext cx="8229600" cy="5257800"/>
          </a:xfrm>
        </p:spPr>
        <p:txBody>
          <a:bodyPr>
            <a:normAutofit lnSpcReduction="10000"/>
          </a:bodyPr>
          <a:lstStyle/>
          <a:p>
            <a:pPr eaLnBrk="1" hangingPunct="1">
              <a:defRPr/>
            </a:pPr>
            <a:r>
              <a:rPr lang="en-US" sz="4000" b="1" dirty="0">
                <a:effectLst>
                  <a:outerShdw blurRad="38100" dist="38100" dir="2700000" algn="tl">
                    <a:srgbClr val="FFFFFF"/>
                  </a:outerShdw>
                </a:effectLst>
              </a:rPr>
              <a:t>Most of the day, more days than not</a:t>
            </a:r>
          </a:p>
          <a:p>
            <a:pPr eaLnBrk="1" hangingPunct="1">
              <a:defRPr/>
            </a:pPr>
            <a:r>
              <a:rPr lang="en-US" sz="4000" b="1" dirty="0">
                <a:effectLst>
                  <a:outerShdw blurRad="38100" dist="38100" dir="2700000" algn="tl">
                    <a:srgbClr val="FFFFFF"/>
                  </a:outerShdw>
                </a:effectLst>
              </a:rPr>
              <a:t>Play: themes of death, suicide, self-</a:t>
            </a:r>
          </a:p>
          <a:p>
            <a:pPr eaLnBrk="1" hangingPunct="1">
              <a:buFontTx/>
              <a:buNone/>
              <a:defRPr/>
            </a:pPr>
            <a:r>
              <a:rPr lang="en-US" sz="4000" b="1" dirty="0">
                <a:effectLst>
                  <a:outerShdw blurRad="38100" dist="38100" dir="2700000" algn="tl">
                    <a:srgbClr val="FFFFFF"/>
                  </a:outerShdw>
                </a:effectLst>
              </a:rPr>
              <a:t>        destruction (61%)</a:t>
            </a:r>
          </a:p>
          <a:p>
            <a:pPr eaLnBrk="1" hangingPunct="1">
              <a:defRPr/>
            </a:pPr>
            <a:r>
              <a:rPr lang="en-US" sz="4000" b="1" dirty="0">
                <a:effectLst>
                  <a:outerShdw blurRad="38100" dist="38100" dir="2700000" algn="tl">
                    <a:srgbClr val="FFFFFF"/>
                  </a:outerShdw>
                </a:effectLst>
              </a:rPr>
              <a:t>Depressed or irritable mood or</a:t>
            </a:r>
          </a:p>
          <a:p>
            <a:pPr eaLnBrk="1" hangingPunct="1">
              <a:buFontTx/>
              <a:buNone/>
              <a:defRPr/>
            </a:pPr>
            <a:r>
              <a:rPr lang="en-US" sz="4000" b="1" dirty="0">
                <a:effectLst>
                  <a:outerShdw blurRad="38100" dist="38100" dir="2700000" algn="tl">
                    <a:srgbClr val="FFFFFF"/>
                  </a:outerShdw>
                </a:effectLst>
              </a:rPr>
              <a:t>        Diminished interest plus 4 </a:t>
            </a:r>
            <a:r>
              <a:rPr lang="en-US" sz="4000" b="1" dirty="0" err="1">
                <a:effectLst>
                  <a:outerShdw blurRad="38100" dist="38100" dir="2700000" algn="tl">
                    <a:srgbClr val="FFFFFF"/>
                  </a:outerShdw>
                </a:effectLst>
              </a:rPr>
              <a:t>Sx</a:t>
            </a:r>
            <a:endParaRPr lang="en-US" sz="4000" b="1" dirty="0">
              <a:effectLst>
                <a:outerShdw blurRad="38100" dist="38100" dir="2700000" algn="tl">
                  <a:srgbClr val="FFFFFF"/>
                </a:outerShdw>
              </a:effectLst>
            </a:endParaRPr>
          </a:p>
          <a:p>
            <a:pPr eaLnBrk="1" hangingPunct="1">
              <a:buFontTx/>
              <a:buNone/>
              <a:defRPr/>
            </a:pPr>
            <a:r>
              <a:rPr lang="en-US" sz="4000" b="1" dirty="0">
                <a:effectLst>
                  <a:outerShdw blurRad="38100" dist="38100" dir="2700000" algn="tl">
                    <a:srgbClr val="FFFFFF"/>
                  </a:outerShdw>
                </a:effectLst>
              </a:rPr>
              <a:t>        (vs. 5 for adults)</a:t>
            </a:r>
          </a:p>
          <a:p>
            <a:pPr eaLnBrk="1" hangingPunct="1">
              <a:buFontTx/>
              <a:buNone/>
              <a:defRPr/>
            </a:pPr>
            <a:r>
              <a:rPr lang="en-US" dirty="0">
                <a:effectLst>
                  <a:outerShdw blurRad="38100" dist="38100" dir="2700000" algn="tl">
                    <a:srgbClr val="FFFFFF"/>
                  </a:outerShdw>
                </a:effectLst>
              </a:rPr>
              <a:t>        </a:t>
            </a:r>
          </a:p>
        </p:txBody>
      </p:sp>
    </p:spTree>
    <p:extLst>
      <p:ext uri="{BB962C8B-B14F-4D97-AF65-F5344CB8AC3E}">
        <p14:creationId xmlns:p14="http://schemas.microsoft.com/office/powerpoint/2010/main" val="255435737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p:txBody>
          <a:bodyPr>
            <a:normAutofit fontScale="90000"/>
          </a:bodyPr>
          <a:lstStyle/>
          <a:p>
            <a:pPr eaLnBrk="1" hangingPunct="1"/>
            <a:r>
              <a:rPr lang="en-US"/>
              <a:t>SYMPTOMS IN</a:t>
            </a:r>
            <a:br>
              <a:rPr lang="en-US"/>
            </a:br>
            <a:r>
              <a:rPr lang="en-US"/>
              <a:t> </a:t>
            </a:r>
            <a:r>
              <a:rPr lang="en-US" u="sng"/>
              <a:t>CHILDREN </a:t>
            </a:r>
          </a:p>
        </p:txBody>
      </p:sp>
      <p:sp>
        <p:nvSpPr>
          <p:cNvPr id="743427" name="Rectangle 3"/>
          <p:cNvSpPr>
            <a:spLocks noGrp="1" noChangeArrowheads="1"/>
          </p:cNvSpPr>
          <p:nvPr>
            <p:ph idx="1"/>
          </p:nvPr>
        </p:nvSpPr>
        <p:spPr>
          <a:xfrm>
            <a:off x="1219200" y="2057400"/>
            <a:ext cx="8458200" cy="4114800"/>
          </a:xfrm>
        </p:spPr>
        <p:txBody>
          <a:bodyPr/>
          <a:lstStyle/>
          <a:p>
            <a:pPr eaLnBrk="1" hangingPunct="1">
              <a:defRPr/>
            </a:pPr>
            <a:r>
              <a:rPr lang="en-US" sz="2800" b="1" dirty="0">
                <a:effectLst>
                  <a:outerShdw blurRad="38100" dist="38100" dir="2700000" algn="tl">
                    <a:srgbClr val="FFFFFF"/>
                  </a:outerShdw>
                </a:effectLst>
              </a:rPr>
              <a:t>ANHEDONIA / WITHDRAWAL (60%)</a:t>
            </a:r>
          </a:p>
          <a:p>
            <a:pPr eaLnBrk="1" hangingPunct="1">
              <a:defRPr/>
            </a:pPr>
            <a:r>
              <a:rPr lang="en-US" sz="2800" b="1" dirty="0">
                <a:effectLst>
                  <a:outerShdw blurRad="38100" dist="38100" dir="2700000" algn="tl">
                    <a:srgbClr val="FFFFFF"/>
                  </a:outerShdw>
                </a:effectLst>
              </a:rPr>
              <a:t>IRRITABILITY (81%)</a:t>
            </a:r>
          </a:p>
          <a:p>
            <a:pPr eaLnBrk="1" hangingPunct="1">
              <a:defRPr/>
            </a:pPr>
            <a:r>
              <a:rPr lang="en-US" sz="2800" b="1" dirty="0">
                <a:effectLst>
                  <a:outerShdw blurRad="38100" dist="38100" dir="2700000" algn="tl">
                    <a:srgbClr val="FFFFFF"/>
                  </a:outerShdw>
                </a:effectLst>
              </a:rPr>
              <a:t>LOW SELF-ESTEEM (78%)</a:t>
            </a:r>
          </a:p>
          <a:p>
            <a:pPr eaLnBrk="1" hangingPunct="1">
              <a:defRPr/>
            </a:pPr>
            <a:r>
              <a:rPr lang="en-US" sz="2800" b="1" dirty="0">
                <a:effectLst>
                  <a:outerShdw blurRad="38100" dist="38100" dir="2700000" algn="tl">
                    <a:srgbClr val="FFFFFF"/>
                  </a:outerShdw>
                </a:effectLst>
              </a:rPr>
              <a:t>SCHOOL FAILURE</a:t>
            </a:r>
          </a:p>
          <a:p>
            <a:pPr eaLnBrk="1" hangingPunct="1">
              <a:defRPr/>
            </a:pPr>
            <a:r>
              <a:rPr lang="en-US" sz="2800" b="1" dirty="0">
                <a:effectLst>
                  <a:outerShdw blurRad="38100" dist="38100" dir="2700000" algn="tl">
                    <a:srgbClr val="FFFFFF"/>
                  </a:outerShdw>
                </a:effectLst>
              </a:rPr>
              <a:t>LONLINESS</a:t>
            </a:r>
          </a:p>
          <a:p>
            <a:pPr eaLnBrk="1" hangingPunct="1">
              <a:defRPr/>
            </a:pPr>
            <a:r>
              <a:rPr lang="en-US" sz="2800" b="1" dirty="0">
                <a:effectLst>
                  <a:outerShdw blurRad="38100" dist="38100" dir="2700000" algn="tl">
                    <a:srgbClr val="FFFFFF"/>
                  </a:outerShdw>
                </a:effectLst>
              </a:rPr>
              <a:t>VEGETATIVE </a:t>
            </a:r>
            <a:r>
              <a:rPr lang="en-US" sz="2800" b="1" dirty="0" err="1">
                <a:effectLst>
                  <a:outerShdw blurRad="38100" dist="38100" dir="2700000" algn="tl">
                    <a:srgbClr val="FFFFFF"/>
                  </a:outerShdw>
                </a:effectLst>
              </a:rPr>
              <a:t>Sx</a:t>
            </a:r>
            <a:r>
              <a:rPr lang="en-US" sz="2800" b="1" dirty="0">
                <a:effectLst>
                  <a:outerShdw blurRad="38100" dist="38100" dir="2700000" algn="tl">
                    <a:srgbClr val="FFFFFF"/>
                  </a:outerShdw>
                </a:effectLst>
              </a:rPr>
              <a:t>: Sleep and</a:t>
            </a:r>
          </a:p>
          <a:p>
            <a:pPr eaLnBrk="1" hangingPunct="1">
              <a:buFontTx/>
              <a:buNone/>
              <a:defRPr/>
            </a:pPr>
            <a:r>
              <a:rPr lang="en-US" sz="2800" b="1" dirty="0">
                <a:effectLst>
                  <a:outerShdw blurRad="38100" dist="38100" dir="2700000" algn="tl">
                    <a:srgbClr val="FFFFFF"/>
                  </a:outerShdw>
                </a:effectLst>
              </a:rPr>
              <a:t>         Appetite Disturbance  (80%)</a:t>
            </a:r>
          </a:p>
          <a:p>
            <a:pPr eaLnBrk="1" hangingPunct="1">
              <a:defRPr/>
            </a:pPr>
            <a:r>
              <a:rPr lang="en-US" sz="2800" b="1" dirty="0">
                <a:effectLst>
                  <a:outerShdw blurRad="38100" dist="38100" dir="2700000" algn="tl">
                    <a:srgbClr val="FFFFFF"/>
                  </a:outerShdw>
                </a:effectLst>
              </a:rPr>
              <a:t>LOW ENERGY (58%) …..</a:t>
            </a:r>
          </a:p>
        </p:txBody>
      </p:sp>
    </p:spTree>
    <p:extLst>
      <p:ext uri="{BB962C8B-B14F-4D97-AF65-F5344CB8AC3E}">
        <p14:creationId xmlns:p14="http://schemas.microsoft.com/office/powerpoint/2010/main" val="32616267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Rectangle 2"/>
          <p:cNvSpPr>
            <a:spLocks noGrp="1" noChangeArrowheads="1"/>
          </p:cNvSpPr>
          <p:nvPr>
            <p:ph type="title"/>
          </p:nvPr>
        </p:nvSpPr>
        <p:spPr>
          <a:xfrm>
            <a:off x="685800" y="457200"/>
            <a:ext cx="7772400" cy="1143000"/>
          </a:xfrm>
        </p:spPr>
        <p:txBody>
          <a:bodyPr>
            <a:normAutofit fontScale="90000"/>
          </a:bodyPr>
          <a:lstStyle/>
          <a:p>
            <a:pPr eaLnBrk="1" hangingPunct="1"/>
            <a:r>
              <a:rPr lang="en-US"/>
              <a:t>Child and Adolescent </a:t>
            </a:r>
            <a:r>
              <a:rPr lang="en-US" u="sng"/>
              <a:t>Depression</a:t>
            </a:r>
            <a:r>
              <a:rPr lang="en-US"/>
              <a:t>:</a:t>
            </a:r>
            <a:r>
              <a:rPr lang="en-US" u="sng"/>
              <a:t>Additional Signs</a:t>
            </a:r>
          </a:p>
        </p:txBody>
      </p:sp>
      <p:sp>
        <p:nvSpPr>
          <p:cNvPr id="744451" name="Rectangle 3"/>
          <p:cNvSpPr>
            <a:spLocks noGrp="1" noChangeArrowheads="1"/>
          </p:cNvSpPr>
          <p:nvPr>
            <p:ph idx="1"/>
          </p:nvPr>
        </p:nvSpPr>
        <p:spPr>
          <a:xfrm>
            <a:off x="838200" y="2057400"/>
            <a:ext cx="7772400" cy="4114800"/>
          </a:xfrm>
        </p:spPr>
        <p:txBody>
          <a:bodyPr/>
          <a:lstStyle/>
          <a:p>
            <a:pPr eaLnBrk="1" hangingPunct="1">
              <a:defRPr/>
            </a:pPr>
            <a:r>
              <a:rPr lang="en-US" b="1" i="1" dirty="0">
                <a:effectLst>
                  <a:outerShdw blurRad="38100" dist="38100" dir="2700000" algn="tl">
                    <a:srgbClr val="FFFFFF"/>
                  </a:outerShdw>
                </a:effectLst>
              </a:rPr>
              <a:t>Vague, non-specific physical complaints</a:t>
            </a:r>
          </a:p>
          <a:p>
            <a:pPr eaLnBrk="1" hangingPunct="1">
              <a:defRPr/>
            </a:pPr>
            <a:r>
              <a:rPr lang="en-US" b="1" i="1" dirty="0">
                <a:effectLst>
                  <a:outerShdw blurRad="38100" dist="38100" dir="2700000" algn="tl">
                    <a:srgbClr val="FFFFFF"/>
                  </a:outerShdw>
                </a:effectLst>
              </a:rPr>
              <a:t>Running away from home</a:t>
            </a:r>
          </a:p>
          <a:p>
            <a:pPr eaLnBrk="1" hangingPunct="1">
              <a:defRPr/>
            </a:pPr>
            <a:r>
              <a:rPr lang="en-US" b="1" i="1" dirty="0">
                <a:effectLst>
                  <a:outerShdw blurRad="38100" dist="38100" dir="2700000" algn="tl">
                    <a:srgbClr val="FFFFFF"/>
                  </a:outerShdw>
                </a:effectLst>
              </a:rPr>
              <a:t>Being bored</a:t>
            </a:r>
          </a:p>
          <a:p>
            <a:pPr eaLnBrk="1" hangingPunct="1">
              <a:defRPr/>
            </a:pPr>
            <a:r>
              <a:rPr lang="en-US" b="1" i="1" dirty="0">
                <a:effectLst>
                  <a:outerShdw blurRad="38100" dist="38100" dir="2700000" algn="tl">
                    <a:srgbClr val="FFFFFF"/>
                  </a:outerShdw>
                </a:effectLst>
              </a:rPr>
              <a:t>Extreme sensitivity to rejection or failure</a:t>
            </a:r>
          </a:p>
          <a:p>
            <a:pPr eaLnBrk="1" hangingPunct="1">
              <a:defRPr/>
            </a:pPr>
            <a:r>
              <a:rPr lang="en-US" b="1" i="1" dirty="0">
                <a:effectLst>
                  <a:outerShdw blurRad="38100" dist="38100" dir="2700000" algn="tl">
                    <a:srgbClr val="FFFFFF"/>
                  </a:outerShdw>
                </a:effectLst>
              </a:rPr>
              <a:t>Reckless behavior;  Acting Out</a:t>
            </a:r>
          </a:p>
          <a:p>
            <a:pPr eaLnBrk="1" hangingPunct="1">
              <a:defRPr/>
            </a:pPr>
            <a:r>
              <a:rPr lang="en-US" b="1" i="1" dirty="0">
                <a:effectLst>
                  <a:outerShdw blurRad="38100" dist="38100" dir="2700000" algn="tl">
                    <a:srgbClr val="FFFFFF"/>
                  </a:outerShdw>
                </a:effectLst>
              </a:rPr>
              <a:t>Difficulty with relationships</a:t>
            </a:r>
          </a:p>
          <a:p>
            <a:pPr eaLnBrk="1" hangingPunct="1">
              <a:defRPr/>
            </a:pPr>
            <a:r>
              <a:rPr lang="en-US" b="1" i="1" dirty="0">
                <a:effectLst>
                  <a:outerShdw blurRad="38100" dist="38100" dir="2700000" algn="tl">
                    <a:srgbClr val="FFFFFF"/>
                  </a:outerShdw>
                </a:effectLst>
              </a:rPr>
              <a:t>Substance Use / Abuse</a:t>
            </a:r>
          </a:p>
          <a:p>
            <a:pPr eaLnBrk="1" hangingPunct="1">
              <a:defRPr/>
            </a:pPr>
            <a:endParaRPr lang="en-US" i="1" dirty="0">
              <a:effectLst>
                <a:outerShdw blurRad="38100" dist="38100" dir="2700000" algn="tl">
                  <a:srgbClr val="FFFFFF"/>
                </a:outerShdw>
              </a:effectLst>
            </a:endParaRPr>
          </a:p>
        </p:txBody>
      </p:sp>
    </p:spTree>
    <p:extLst>
      <p:ext uri="{BB962C8B-B14F-4D97-AF65-F5344CB8AC3E}">
        <p14:creationId xmlns:p14="http://schemas.microsoft.com/office/powerpoint/2010/main" val="27301301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a:xfrm>
            <a:off x="762000" y="2362200"/>
            <a:ext cx="7793038" cy="1143000"/>
          </a:xfrm>
        </p:spPr>
        <p:txBody>
          <a:bodyPr>
            <a:noAutofit/>
          </a:bodyPr>
          <a:lstStyle/>
          <a:p>
            <a:pPr eaLnBrk="1" hangingPunct="1"/>
            <a:r>
              <a:rPr lang="en-US" sz="6000" dirty="0"/>
              <a:t>Problems with</a:t>
            </a:r>
            <a:br>
              <a:rPr lang="en-US" sz="6000" dirty="0"/>
            </a:br>
            <a:r>
              <a:rPr lang="en-US" sz="6000" dirty="0"/>
              <a:t>the studies</a:t>
            </a:r>
            <a:br>
              <a:rPr lang="en-US" sz="6000" dirty="0"/>
            </a:br>
            <a:br>
              <a:rPr lang="en-US" sz="6000" dirty="0"/>
            </a:br>
            <a:r>
              <a:rPr lang="en-US" sz="6000" dirty="0"/>
              <a:t>Meta analysis:</a:t>
            </a:r>
            <a:br>
              <a:rPr lang="en-US" sz="6000" dirty="0"/>
            </a:br>
            <a:r>
              <a:rPr lang="en-US" sz="6000" dirty="0"/>
              <a:t>Effect Size: 0.25</a:t>
            </a:r>
          </a:p>
        </p:txBody>
      </p:sp>
    </p:spTree>
    <p:extLst>
      <p:ext uri="{BB962C8B-B14F-4D97-AF65-F5344CB8AC3E}">
        <p14:creationId xmlns:p14="http://schemas.microsoft.com/office/powerpoint/2010/main" val="395366832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2226" name="Picture 2" descr="paint"/>
          <p:cNvPicPr>
            <a:picLocks noChangeAspect="1" noChangeArrowheads="1"/>
          </p:cNvPicPr>
          <p:nvPr/>
        </p:nvPicPr>
        <p:blipFill>
          <a:blip r:embed="rId3" cstate="print">
            <a:clrChange>
              <a:clrFrom>
                <a:srgbClr val="C0C0C0"/>
              </a:clrFrom>
              <a:clrTo>
                <a:srgbClr val="C0C0C0">
                  <a:alpha val="0"/>
                </a:srgbClr>
              </a:clrTo>
            </a:clrChange>
            <a:lum bright="-48000" contrast="62000"/>
          </a:blip>
          <a:srcRect/>
          <a:stretch>
            <a:fillRect/>
          </a:stretch>
        </p:blipFill>
        <p:spPr bwMode="auto">
          <a:xfrm>
            <a:off x="533400" y="2743200"/>
            <a:ext cx="8229600" cy="384175"/>
          </a:xfrm>
          <a:prstGeom prst="rect">
            <a:avLst/>
          </a:prstGeom>
          <a:noFill/>
          <a:ln w="9525">
            <a:noFill/>
            <a:miter lim="800000"/>
            <a:headEnd/>
            <a:tailEnd/>
          </a:ln>
        </p:spPr>
      </p:pic>
      <p:sp>
        <p:nvSpPr>
          <p:cNvPr id="692227" name="Rectangle 3"/>
          <p:cNvSpPr>
            <a:spLocks noChangeArrowheads="1"/>
          </p:cNvSpPr>
          <p:nvPr/>
        </p:nvSpPr>
        <p:spPr bwMode="auto">
          <a:xfrm>
            <a:off x="4495800" y="4495800"/>
            <a:ext cx="184150" cy="457200"/>
          </a:xfrm>
          <a:prstGeom prst="rect">
            <a:avLst/>
          </a:prstGeom>
          <a:noFill/>
          <a:ln w="9525">
            <a:noFill/>
            <a:miter lim="800000"/>
            <a:headEnd/>
            <a:tailEnd/>
          </a:ln>
        </p:spPr>
        <p:txBody>
          <a:bodyPr wrap="none">
            <a:spAutoFit/>
          </a:bodyPr>
          <a:lstStyle/>
          <a:p>
            <a:pPr eaLnBrk="0" hangingPunct="0">
              <a:spcAft>
                <a:spcPct val="50000"/>
              </a:spcAft>
            </a:pPr>
            <a:endParaRPr lang="en-US" b="1">
              <a:solidFill>
                <a:srgbClr val="336600"/>
              </a:solidFill>
              <a:effectLst/>
              <a:latin typeface="Arial" pitchFamily="34" charset="0"/>
            </a:endParaRPr>
          </a:p>
        </p:txBody>
      </p:sp>
      <p:sp>
        <p:nvSpPr>
          <p:cNvPr id="692228" name="Rectangle 4"/>
          <p:cNvSpPr>
            <a:spLocks noChangeArrowheads="1"/>
          </p:cNvSpPr>
          <p:nvPr/>
        </p:nvSpPr>
        <p:spPr bwMode="auto">
          <a:xfrm>
            <a:off x="0" y="457200"/>
            <a:ext cx="9144000" cy="2089150"/>
          </a:xfrm>
          <a:prstGeom prst="rect">
            <a:avLst/>
          </a:prstGeom>
          <a:noFill/>
          <a:ln w="9525">
            <a:noFill/>
            <a:miter lim="800000"/>
            <a:headEnd/>
            <a:tailEnd/>
          </a:ln>
        </p:spPr>
        <p:txBody>
          <a:bodyPr>
            <a:spAutoFit/>
          </a:bodyPr>
          <a:lstStyle/>
          <a:p>
            <a:pPr eaLnBrk="0" hangingPunct="0"/>
            <a:r>
              <a:rPr lang="en-US" sz="9600">
                <a:solidFill>
                  <a:srgbClr val="9900CC"/>
                </a:solidFill>
                <a:effectLst/>
                <a:latin typeface="Arial" pitchFamily="34" charset="0"/>
              </a:rPr>
              <a:t>T</a:t>
            </a:r>
            <a:r>
              <a:rPr lang="en-US" sz="9600">
                <a:solidFill>
                  <a:srgbClr val="000099"/>
                </a:solidFill>
                <a:effectLst/>
                <a:latin typeface="Arial" pitchFamily="34" charset="0"/>
              </a:rPr>
              <a:t> </a:t>
            </a:r>
            <a:r>
              <a:rPr lang="en-US" sz="9600">
                <a:solidFill>
                  <a:srgbClr val="00CC00"/>
                </a:solidFill>
                <a:effectLst/>
                <a:latin typeface="Arial" pitchFamily="34" charset="0"/>
              </a:rPr>
              <a:t>A</a:t>
            </a:r>
            <a:r>
              <a:rPr lang="en-US" sz="9600">
                <a:solidFill>
                  <a:srgbClr val="000099"/>
                </a:solidFill>
                <a:effectLst/>
                <a:latin typeface="Arial" pitchFamily="34" charset="0"/>
              </a:rPr>
              <a:t> </a:t>
            </a:r>
            <a:r>
              <a:rPr lang="en-US" sz="9600">
                <a:solidFill>
                  <a:srgbClr val="3333CC"/>
                </a:solidFill>
                <a:effectLst/>
                <a:latin typeface="Arial" pitchFamily="34" charset="0"/>
              </a:rPr>
              <a:t>D</a:t>
            </a:r>
            <a:r>
              <a:rPr lang="en-US" sz="9600">
                <a:solidFill>
                  <a:srgbClr val="000099"/>
                </a:solidFill>
                <a:effectLst/>
                <a:latin typeface="Arial" pitchFamily="34" charset="0"/>
              </a:rPr>
              <a:t> </a:t>
            </a:r>
            <a:r>
              <a:rPr lang="en-US" sz="9600">
                <a:solidFill>
                  <a:srgbClr val="FF9900"/>
                </a:solidFill>
                <a:effectLst/>
                <a:latin typeface="Arial" pitchFamily="34" charset="0"/>
              </a:rPr>
              <a:t>S</a:t>
            </a:r>
            <a:endParaRPr lang="en-US" sz="6000">
              <a:solidFill>
                <a:srgbClr val="FF9900"/>
              </a:solidFill>
              <a:effectLst/>
              <a:latin typeface="Arial" pitchFamily="34" charset="0"/>
            </a:endParaRPr>
          </a:p>
          <a:p>
            <a:pPr eaLnBrk="0" hangingPunct="0"/>
            <a:endParaRPr lang="en-US" sz="900">
              <a:solidFill>
                <a:srgbClr val="FF6600"/>
              </a:solidFill>
              <a:effectLst/>
              <a:latin typeface="Arial" pitchFamily="34" charset="0"/>
            </a:endParaRPr>
          </a:p>
          <a:p>
            <a:pPr eaLnBrk="0" hangingPunct="0"/>
            <a:r>
              <a:rPr lang="en-US" sz="2600" b="1">
                <a:effectLst/>
                <a:latin typeface="Arial" pitchFamily="34" charset="0"/>
              </a:rPr>
              <a:t>Treatment for Adolescents with Depression Study</a:t>
            </a:r>
            <a:endParaRPr lang="en-US" i="1">
              <a:solidFill>
                <a:schemeClr val="tx2"/>
              </a:solidFill>
              <a:effectLst/>
              <a:latin typeface="Arial" pitchFamily="34" charset="0"/>
            </a:endParaRPr>
          </a:p>
        </p:txBody>
      </p:sp>
      <p:sp>
        <p:nvSpPr>
          <p:cNvPr id="692229" name="Text Box 5"/>
          <p:cNvSpPr txBox="1">
            <a:spLocks noChangeArrowheads="1"/>
          </p:cNvSpPr>
          <p:nvPr/>
        </p:nvSpPr>
        <p:spPr bwMode="auto">
          <a:xfrm>
            <a:off x="0" y="3321050"/>
            <a:ext cx="9144000" cy="2255838"/>
          </a:xfrm>
          <a:prstGeom prst="rect">
            <a:avLst/>
          </a:prstGeom>
          <a:noFill/>
          <a:ln w="9525">
            <a:noFill/>
            <a:miter lim="800000"/>
            <a:headEnd/>
            <a:tailEnd/>
          </a:ln>
        </p:spPr>
        <p:txBody>
          <a:bodyPr>
            <a:spAutoFit/>
          </a:bodyPr>
          <a:lstStyle/>
          <a:p>
            <a:pPr eaLnBrk="0" hangingPunct="0">
              <a:spcBef>
                <a:spcPct val="50000"/>
              </a:spcBef>
            </a:pPr>
            <a:r>
              <a:rPr lang="en-US" sz="4400">
                <a:effectLst/>
                <a:latin typeface="Arial Rounded MT Bold" pitchFamily="34" charset="0"/>
              </a:rPr>
              <a:t>Effectiveness Outcomes</a:t>
            </a:r>
          </a:p>
          <a:p>
            <a:pPr eaLnBrk="0" hangingPunct="0">
              <a:spcBef>
                <a:spcPct val="50000"/>
              </a:spcBef>
            </a:pPr>
            <a:r>
              <a:rPr lang="en-US" sz="3600">
                <a:effectLst/>
                <a:latin typeface="Arial Rounded MT Bold" pitchFamily="34" charset="0"/>
              </a:rPr>
              <a:t>(2004)</a:t>
            </a:r>
          </a:p>
          <a:p>
            <a:pPr eaLnBrk="0" hangingPunct="0"/>
            <a:endParaRPr lang="en-US" sz="4400">
              <a:effectLst/>
              <a:latin typeface="Arial Rounded MT Bold" pitchFamily="34" charset="0"/>
            </a:endParaRPr>
          </a:p>
        </p:txBody>
      </p:sp>
    </p:spTree>
    <p:extLst>
      <p:ext uri="{BB962C8B-B14F-4D97-AF65-F5344CB8AC3E}">
        <p14:creationId xmlns:p14="http://schemas.microsoft.com/office/powerpoint/2010/main" val="187481207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250" name="Rectangle 2"/>
          <p:cNvSpPr>
            <a:spLocks noGrp="1" noChangeArrowheads="1"/>
          </p:cNvSpPr>
          <p:nvPr>
            <p:ph type="title"/>
          </p:nvPr>
        </p:nvSpPr>
        <p:spPr>
          <a:xfrm>
            <a:off x="1143000" y="304800"/>
            <a:ext cx="7793038" cy="1143000"/>
          </a:xfrm>
        </p:spPr>
        <p:txBody>
          <a:bodyPr/>
          <a:lstStyle/>
          <a:p>
            <a:pPr eaLnBrk="1" hangingPunct="1"/>
            <a:r>
              <a:rPr lang="en-US" sz="5400" u="sng"/>
              <a:t>Random Assignment</a:t>
            </a:r>
          </a:p>
        </p:txBody>
      </p:sp>
      <p:sp>
        <p:nvSpPr>
          <p:cNvPr id="749571" name="Rectangle 3"/>
          <p:cNvSpPr>
            <a:spLocks noGrp="1" noChangeArrowheads="1"/>
          </p:cNvSpPr>
          <p:nvPr>
            <p:ph idx="1"/>
          </p:nvPr>
        </p:nvSpPr>
        <p:spPr>
          <a:xfrm>
            <a:off x="685800" y="1600200"/>
            <a:ext cx="8001000" cy="4114800"/>
          </a:xfrm>
        </p:spPr>
        <p:txBody>
          <a:bodyPr/>
          <a:lstStyle/>
          <a:p>
            <a:pPr eaLnBrk="1" hangingPunct="1">
              <a:lnSpc>
                <a:spcPct val="90000"/>
              </a:lnSpc>
              <a:defRPr/>
            </a:pPr>
            <a:r>
              <a:rPr lang="en-US" sz="4000">
                <a:effectLst>
                  <a:outerShdw blurRad="38100" dist="38100" dir="2700000" algn="tl">
                    <a:srgbClr val="FFFFFF"/>
                  </a:outerShdw>
                </a:effectLst>
              </a:rPr>
              <a:t>NIMH Study</a:t>
            </a:r>
          </a:p>
          <a:p>
            <a:pPr eaLnBrk="1" hangingPunct="1">
              <a:lnSpc>
                <a:spcPct val="90000"/>
              </a:lnSpc>
              <a:defRPr/>
            </a:pPr>
            <a:r>
              <a:rPr lang="en-US" sz="4000">
                <a:effectLst>
                  <a:outerShdw blurRad="38100" dist="38100" dir="2700000" algn="tl">
                    <a:srgbClr val="FFFFFF"/>
                  </a:outerShdw>
                </a:effectLst>
              </a:rPr>
              <a:t>N: 432</a:t>
            </a:r>
          </a:p>
          <a:p>
            <a:pPr eaLnBrk="1" hangingPunct="1">
              <a:lnSpc>
                <a:spcPct val="90000"/>
              </a:lnSpc>
              <a:defRPr/>
            </a:pPr>
            <a:r>
              <a:rPr lang="en-US" sz="4000">
                <a:effectLst>
                  <a:outerShdw blurRad="38100" dist="38100" dir="2700000" algn="tl">
                    <a:srgbClr val="FFFFFF"/>
                  </a:outerShdw>
                </a:effectLst>
              </a:rPr>
              <a:t>Placebo</a:t>
            </a:r>
          </a:p>
          <a:p>
            <a:pPr eaLnBrk="1" hangingPunct="1">
              <a:lnSpc>
                <a:spcPct val="90000"/>
              </a:lnSpc>
              <a:defRPr/>
            </a:pPr>
            <a:r>
              <a:rPr lang="en-US" sz="4000">
                <a:effectLst>
                  <a:outerShdw blurRad="38100" dist="38100" dir="2700000" algn="tl">
                    <a:srgbClr val="FFFFFF"/>
                  </a:outerShdw>
                </a:effectLst>
              </a:rPr>
              <a:t>Prozac</a:t>
            </a:r>
          </a:p>
          <a:p>
            <a:pPr eaLnBrk="1" hangingPunct="1">
              <a:lnSpc>
                <a:spcPct val="90000"/>
              </a:lnSpc>
              <a:defRPr/>
            </a:pPr>
            <a:r>
              <a:rPr lang="en-US" sz="4000">
                <a:effectLst>
                  <a:outerShdw blurRad="38100" dist="38100" dir="2700000" algn="tl">
                    <a:srgbClr val="FFFFFF"/>
                  </a:outerShdw>
                </a:effectLst>
              </a:rPr>
              <a:t>Cognitive Behavioral Therapy</a:t>
            </a:r>
          </a:p>
          <a:p>
            <a:pPr eaLnBrk="1" hangingPunct="1">
              <a:lnSpc>
                <a:spcPct val="90000"/>
              </a:lnSpc>
              <a:defRPr/>
            </a:pPr>
            <a:r>
              <a:rPr lang="en-US" sz="4000">
                <a:effectLst>
                  <a:outerShdw blurRad="38100" dist="38100" dir="2700000" algn="tl">
                    <a:srgbClr val="FFFFFF"/>
                  </a:outerShdw>
                </a:effectLst>
              </a:rPr>
              <a:t>Combo: drug and CBT</a:t>
            </a:r>
          </a:p>
        </p:txBody>
      </p:sp>
    </p:spTree>
    <p:extLst>
      <p:ext uri="{BB962C8B-B14F-4D97-AF65-F5344CB8AC3E}">
        <p14:creationId xmlns:p14="http://schemas.microsoft.com/office/powerpoint/2010/main" val="40419818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ChangeArrowheads="1"/>
          </p:cNvSpPr>
          <p:nvPr>
            <p:ph type="title"/>
          </p:nvPr>
        </p:nvSpPr>
        <p:spPr>
          <a:xfrm>
            <a:off x="1066800" y="0"/>
            <a:ext cx="7793038" cy="1143000"/>
          </a:xfrm>
        </p:spPr>
        <p:txBody>
          <a:bodyPr/>
          <a:lstStyle/>
          <a:p>
            <a:pPr eaLnBrk="1" hangingPunct="1"/>
            <a:r>
              <a:rPr lang="en-US" sz="5400" u="sng"/>
              <a:t>Time to Onset of Effects</a:t>
            </a:r>
          </a:p>
        </p:txBody>
      </p:sp>
      <p:sp>
        <p:nvSpPr>
          <p:cNvPr id="754691" name="Rectangle 3"/>
          <p:cNvSpPr>
            <a:spLocks noGrp="1" noChangeArrowheads="1"/>
          </p:cNvSpPr>
          <p:nvPr>
            <p:ph idx="1"/>
          </p:nvPr>
        </p:nvSpPr>
        <p:spPr>
          <a:xfrm>
            <a:off x="838200" y="2057400"/>
            <a:ext cx="7772400" cy="4114800"/>
          </a:xfrm>
        </p:spPr>
        <p:txBody>
          <a:bodyPr/>
          <a:lstStyle/>
          <a:p>
            <a:pPr eaLnBrk="1" hangingPunct="1">
              <a:defRPr/>
            </a:pPr>
            <a:r>
              <a:rPr lang="en-US" sz="4800" b="1" dirty="0">
                <a:effectLst>
                  <a:outerShdw blurRad="38100" dist="38100" dir="2700000" algn="tl">
                    <a:srgbClr val="FFFFFF"/>
                  </a:outerShdw>
                </a:effectLst>
              </a:rPr>
              <a:t>Anxiety: 1-2 weeks</a:t>
            </a:r>
          </a:p>
          <a:p>
            <a:pPr eaLnBrk="1" hangingPunct="1">
              <a:defRPr/>
            </a:pPr>
            <a:r>
              <a:rPr lang="en-US" sz="4800" b="1" dirty="0">
                <a:effectLst>
                  <a:outerShdw blurRad="38100" dist="38100" dir="2700000" algn="tl">
                    <a:srgbClr val="FFFFFF"/>
                  </a:outerShdw>
                </a:effectLst>
              </a:rPr>
              <a:t>Depression: 4-6 weeks</a:t>
            </a:r>
          </a:p>
          <a:p>
            <a:pPr eaLnBrk="1" hangingPunct="1">
              <a:buFontTx/>
              <a:buNone/>
              <a:defRPr/>
            </a:pPr>
            <a:r>
              <a:rPr lang="en-US" sz="4800" b="1" dirty="0">
                <a:effectLst>
                  <a:outerShdw blurRad="38100" dist="38100" dir="2700000" algn="tl">
                    <a:srgbClr val="FFFFFF"/>
                  </a:outerShdw>
                </a:effectLst>
              </a:rPr>
              <a:t>     but responders in 10-12</a:t>
            </a:r>
          </a:p>
          <a:p>
            <a:pPr eaLnBrk="1" hangingPunct="1">
              <a:buFontTx/>
              <a:buNone/>
              <a:defRPr/>
            </a:pPr>
            <a:r>
              <a:rPr lang="en-US" sz="4800" b="1" dirty="0">
                <a:effectLst>
                  <a:outerShdw blurRad="38100" dist="38100" dir="2700000" algn="tl">
                    <a:srgbClr val="FFFFFF"/>
                  </a:outerShdw>
                </a:effectLst>
              </a:rPr>
              <a:t>       week range !</a:t>
            </a:r>
          </a:p>
        </p:txBody>
      </p:sp>
    </p:spTree>
    <p:extLst>
      <p:ext uri="{BB962C8B-B14F-4D97-AF65-F5344CB8AC3E}">
        <p14:creationId xmlns:p14="http://schemas.microsoft.com/office/powerpoint/2010/main" val="4925393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0" y="152400"/>
            <a:ext cx="9144000" cy="1143000"/>
          </a:xfrm>
        </p:spPr>
        <p:txBody>
          <a:bodyPr rtlCol="0">
            <a:noAutofit/>
          </a:bodyPr>
          <a:lstStyle/>
          <a:p>
            <a:pPr eaLnBrk="1" fontAlgn="auto" hangingPunct="1">
              <a:spcAft>
                <a:spcPts val="0"/>
              </a:spcAft>
              <a:defRPr/>
            </a:pPr>
            <a:r>
              <a:rPr lang="en-US" sz="5400" b="1" u="sng" dirty="0">
                <a:effectLst>
                  <a:outerShdw blurRad="38100" dist="38100" dir="2700000" algn="tl">
                    <a:srgbClr val="FFFFFF"/>
                  </a:outerShdw>
                </a:effectLst>
              </a:rPr>
              <a:t>Paxil and Increased Suicidality</a:t>
            </a:r>
          </a:p>
        </p:txBody>
      </p:sp>
      <p:sp>
        <p:nvSpPr>
          <p:cNvPr id="19459" name="Rectangle 3"/>
          <p:cNvSpPr>
            <a:spLocks noGrp="1" noChangeArrowheads="1"/>
          </p:cNvSpPr>
          <p:nvPr>
            <p:ph idx="1"/>
          </p:nvPr>
        </p:nvSpPr>
        <p:spPr>
          <a:xfrm>
            <a:off x="990600" y="1752600"/>
            <a:ext cx="7772400" cy="4114800"/>
          </a:xfrm>
        </p:spPr>
        <p:txBody>
          <a:bodyPr>
            <a:normAutofit lnSpcReduction="10000"/>
          </a:bodyPr>
          <a:lstStyle/>
          <a:p>
            <a:pPr eaLnBrk="1" hangingPunct="1">
              <a:lnSpc>
                <a:spcPct val="90000"/>
              </a:lnSpc>
            </a:pPr>
            <a:r>
              <a:rPr lang="en-US" sz="4400" b="1"/>
              <a:t>UK study…N=1300 adolescents</a:t>
            </a:r>
          </a:p>
          <a:p>
            <a:pPr eaLnBrk="1" hangingPunct="1">
              <a:lnSpc>
                <a:spcPct val="90000"/>
              </a:lnSpc>
            </a:pPr>
            <a:r>
              <a:rPr lang="en-US" sz="4400" b="1"/>
              <a:t>Increased suicidality:</a:t>
            </a:r>
          </a:p>
          <a:p>
            <a:pPr eaLnBrk="1" hangingPunct="1">
              <a:lnSpc>
                <a:spcPct val="90000"/>
              </a:lnSpc>
              <a:buFont typeface="Wingdings" pitchFamily="2" charset="2"/>
              <a:buNone/>
            </a:pPr>
            <a:r>
              <a:rPr lang="en-US" sz="4400" b="1"/>
              <a:t>                 Placebo:   1.2%         </a:t>
            </a:r>
          </a:p>
          <a:p>
            <a:pPr eaLnBrk="1" hangingPunct="1">
              <a:lnSpc>
                <a:spcPct val="90000"/>
              </a:lnSpc>
              <a:buFont typeface="Wingdings" pitchFamily="2" charset="2"/>
              <a:buNone/>
            </a:pPr>
            <a:r>
              <a:rPr lang="en-US" sz="4400" b="1"/>
              <a:t>                 Paxil:         3.4%</a:t>
            </a:r>
          </a:p>
          <a:p>
            <a:pPr eaLnBrk="1" hangingPunct="1">
              <a:lnSpc>
                <a:spcPct val="90000"/>
              </a:lnSpc>
            </a:pPr>
            <a:r>
              <a:rPr lang="en-US" sz="4400" b="1"/>
              <a:t>No actual Suicides</a:t>
            </a:r>
          </a:p>
          <a:p>
            <a:pPr eaLnBrk="1" hangingPunct="1">
              <a:lnSpc>
                <a:spcPct val="90000"/>
              </a:lnSpc>
            </a:pPr>
            <a:r>
              <a:rPr lang="en-US" sz="4400" b="1"/>
              <a:t>33 suicidal incidents …..</a:t>
            </a:r>
          </a:p>
        </p:txBody>
      </p:sp>
      <p:sp>
        <p:nvSpPr>
          <p:cNvPr id="4" name="Slide Number Placeholder 5"/>
          <p:cNvSpPr>
            <a:spLocks noGrp="1"/>
          </p:cNvSpPr>
          <p:nvPr>
            <p:ph type="sldNum" sz="quarter" idx="12"/>
          </p:nvPr>
        </p:nvSpPr>
        <p:spPr/>
        <p:txBody>
          <a:bodyPr/>
          <a:lstStyle/>
          <a:p>
            <a:pPr>
              <a:defRPr/>
            </a:pPr>
            <a:fld id="{3EDCFE72-03D2-4424-86E1-6A7DAAB058FB}" type="slidenum">
              <a:rPr lang="en-US"/>
              <a:pPr>
                <a:defRPr/>
              </a:pPr>
              <a:t>134</a:t>
            </a:fld>
            <a:endParaRPr lang="en-US" dirty="0"/>
          </a:p>
        </p:txBody>
      </p:sp>
    </p:spTree>
    <p:extLst>
      <p:ext uri="{BB962C8B-B14F-4D97-AF65-F5344CB8AC3E}">
        <p14:creationId xmlns:p14="http://schemas.microsoft.com/office/powerpoint/2010/main" val="256810590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4966F8B-A40D-48C6-BC16-027117DF8317}" type="slidenum">
              <a:rPr lang="en-US" smtClean="0"/>
              <a:pPr>
                <a:defRPr/>
              </a:pPr>
              <a:t>135</a:t>
            </a:fld>
            <a:endParaRPr lang="en-US" dirty="0"/>
          </a:p>
        </p:txBody>
      </p:sp>
      <p:sp>
        <p:nvSpPr>
          <p:cNvPr id="2" name="Title 1"/>
          <p:cNvSpPr>
            <a:spLocks noGrp="1"/>
          </p:cNvSpPr>
          <p:nvPr>
            <p:ph type="title" idx="4294967295"/>
          </p:nvPr>
        </p:nvSpPr>
        <p:spPr>
          <a:xfrm>
            <a:off x="0" y="381000"/>
            <a:ext cx="8229600" cy="1143000"/>
          </a:xfrm>
        </p:spPr>
        <p:txBody>
          <a:bodyPr>
            <a:normAutofit fontScale="90000"/>
          </a:bodyPr>
          <a:lstStyle/>
          <a:p>
            <a:pPr eaLnBrk="1" hangingPunct="1">
              <a:defRPr/>
            </a:pPr>
            <a:r>
              <a:rPr lang="en-US" sz="6000" b="1" dirty="0">
                <a:effectLst>
                  <a:outerShdw blurRad="38100" dist="38100" dir="2700000" algn="tl">
                    <a:srgbClr val="C0C0C0"/>
                  </a:outerShdw>
                </a:effectLst>
              </a:rPr>
              <a:t>Classification of </a:t>
            </a:r>
            <a:br>
              <a:rPr lang="en-US" sz="6000" b="1" dirty="0">
                <a:effectLst>
                  <a:outerShdw blurRad="38100" dist="38100" dir="2700000" algn="tl">
                    <a:srgbClr val="C0C0C0"/>
                  </a:outerShdw>
                </a:effectLst>
              </a:rPr>
            </a:br>
            <a:r>
              <a:rPr lang="en-US" sz="6000" b="1" u="sng" dirty="0">
                <a:effectLst>
                  <a:outerShdw blurRad="38100" dist="38100" dir="2700000" algn="tl">
                    <a:srgbClr val="C0C0C0"/>
                  </a:outerShdw>
                </a:effectLst>
              </a:rPr>
              <a:t>Suicidal “Events”</a:t>
            </a:r>
            <a:br>
              <a:rPr lang="en-US" sz="4000" u="sng" dirty="0"/>
            </a:br>
            <a:r>
              <a:rPr lang="en-US" sz="2500" dirty="0"/>
              <a:t>(P</a:t>
            </a:r>
            <a:r>
              <a:rPr lang="en-US" sz="2800" dirty="0"/>
              <a:t>osner, et al., 2007)</a:t>
            </a:r>
          </a:p>
        </p:txBody>
      </p:sp>
      <p:sp>
        <p:nvSpPr>
          <p:cNvPr id="20484" name="Content Placeholder 2"/>
          <p:cNvSpPr>
            <a:spLocks noGrp="1"/>
          </p:cNvSpPr>
          <p:nvPr>
            <p:ph idx="4294967295"/>
          </p:nvPr>
        </p:nvSpPr>
        <p:spPr>
          <a:xfrm>
            <a:off x="914400" y="2057400"/>
            <a:ext cx="8229600" cy="4525963"/>
          </a:xfrm>
        </p:spPr>
        <p:txBody>
          <a:bodyPr>
            <a:normAutofit lnSpcReduction="10000"/>
          </a:bodyPr>
          <a:lstStyle/>
          <a:p>
            <a:pPr eaLnBrk="1" hangingPunct="1"/>
            <a:r>
              <a:rPr lang="en-US" sz="3600" b="1"/>
              <a:t>Completed suicides</a:t>
            </a:r>
          </a:p>
          <a:p>
            <a:pPr eaLnBrk="1" hangingPunct="1"/>
            <a:r>
              <a:rPr lang="en-US" sz="3600" b="1"/>
              <a:t>Suicide attempts</a:t>
            </a:r>
          </a:p>
          <a:p>
            <a:pPr eaLnBrk="1" hangingPunct="1"/>
            <a:r>
              <a:rPr lang="en-US" sz="3600" b="1"/>
              <a:t>Preparation for suicide attempt</a:t>
            </a:r>
          </a:p>
          <a:p>
            <a:pPr eaLnBrk="1" hangingPunct="1"/>
            <a:r>
              <a:rPr lang="en-US" sz="3600" b="1"/>
              <a:t>Threats of suicide/gestures</a:t>
            </a:r>
          </a:p>
          <a:p>
            <a:pPr eaLnBrk="1" hangingPunct="1"/>
            <a:r>
              <a:rPr lang="en-US" sz="3600" b="1">
                <a:solidFill>
                  <a:srgbClr val="FF0000"/>
                </a:solidFill>
              </a:rPr>
              <a:t>Suicidal ideations   (70%)</a:t>
            </a:r>
          </a:p>
          <a:p>
            <a:pPr eaLnBrk="1" hangingPunct="1"/>
            <a:r>
              <a:rPr lang="en-US" sz="3600" b="1"/>
              <a:t>Self-injurious behaviors</a:t>
            </a:r>
          </a:p>
          <a:p>
            <a:pPr eaLnBrk="1" hangingPunct="1">
              <a:buFontTx/>
              <a:buNone/>
            </a:pPr>
            <a:r>
              <a:rPr lang="en-US" sz="3600" b="1"/>
              <a:t>         without suicide intent</a:t>
            </a:r>
          </a:p>
        </p:txBody>
      </p:sp>
    </p:spTree>
    <p:extLst>
      <p:ext uri="{BB962C8B-B14F-4D97-AF65-F5344CB8AC3E}">
        <p14:creationId xmlns:p14="http://schemas.microsoft.com/office/powerpoint/2010/main" val="256151371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074"/>
          <p:cNvSpPr>
            <a:spLocks noGrp="1" noChangeArrowheads="1"/>
          </p:cNvSpPr>
          <p:nvPr>
            <p:ph type="title"/>
          </p:nvPr>
        </p:nvSpPr>
        <p:spPr>
          <a:xfrm>
            <a:off x="0" y="381000"/>
            <a:ext cx="9144000" cy="1143000"/>
          </a:xfrm>
        </p:spPr>
        <p:txBody>
          <a:bodyPr>
            <a:normAutofit fontScale="90000"/>
          </a:bodyPr>
          <a:lstStyle/>
          <a:p>
            <a:pPr eaLnBrk="1" hangingPunct="1"/>
            <a:r>
              <a:rPr lang="en-US" sz="5400" b="1"/>
              <a:t>Impact of Antidepressants on </a:t>
            </a:r>
            <a:r>
              <a:rPr lang="en-US" sz="5400" b="1" u="sng"/>
              <a:t>Suicide Rates</a:t>
            </a:r>
          </a:p>
        </p:txBody>
      </p:sp>
      <p:sp>
        <p:nvSpPr>
          <p:cNvPr id="804867" name="Rectangle 3075"/>
          <p:cNvSpPr>
            <a:spLocks noGrp="1" noChangeArrowheads="1"/>
          </p:cNvSpPr>
          <p:nvPr>
            <p:ph idx="1"/>
          </p:nvPr>
        </p:nvSpPr>
        <p:spPr>
          <a:xfrm>
            <a:off x="838200" y="1676400"/>
            <a:ext cx="8001000" cy="5334000"/>
          </a:xfrm>
        </p:spPr>
        <p:txBody>
          <a:bodyPr rtlCol="0">
            <a:normAutofit fontScale="85000" lnSpcReduction="10000"/>
          </a:bodyPr>
          <a:lstStyle/>
          <a:p>
            <a:pPr eaLnBrk="1" fontAlgn="auto" hangingPunct="1">
              <a:lnSpc>
                <a:spcPct val="90000"/>
              </a:lnSpc>
              <a:spcAft>
                <a:spcPts val="0"/>
              </a:spcAft>
              <a:buFont typeface="Arial" pitchFamily="34" charset="0"/>
              <a:buNone/>
              <a:defRPr/>
            </a:pPr>
            <a:endParaRPr lang="en-US" sz="4800" b="1" dirty="0"/>
          </a:p>
          <a:p>
            <a:pPr eaLnBrk="1" fontAlgn="auto" hangingPunct="1">
              <a:lnSpc>
                <a:spcPct val="90000"/>
              </a:lnSpc>
              <a:spcAft>
                <a:spcPts val="0"/>
              </a:spcAft>
              <a:defRPr/>
            </a:pPr>
            <a:r>
              <a:rPr lang="en-US" sz="4800" b="1" dirty="0"/>
              <a:t>1957-1985: USA: </a:t>
            </a:r>
            <a:r>
              <a:rPr lang="en-US" sz="4800" b="1" dirty="0">
                <a:solidFill>
                  <a:srgbClr val="0070C0"/>
                </a:solidFill>
              </a:rPr>
              <a:t> all ages</a:t>
            </a:r>
          </a:p>
          <a:p>
            <a:pPr eaLnBrk="1" fontAlgn="auto" hangingPunct="1">
              <a:lnSpc>
                <a:spcPct val="90000"/>
              </a:lnSpc>
              <a:spcAft>
                <a:spcPts val="0"/>
              </a:spcAft>
              <a:buFont typeface="Wingdings" pitchFamily="2" charset="2"/>
              <a:buNone/>
              <a:defRPr/>
            </a:pPr>
            <a:r>
              <a:rPr lang="en-US" sz="4800" b="1" dirty="0"/>
              <a:t>           suicide rates  </a:t>
            </a:r>
            <a:r>
              <a:rPr lang="en-US" sz="4800" b="1" dirty="0">
                <a:sym typeface="Symbol" pitchFamily="18" charset="2"/>
              </a:rPr>
              <a:t>  31%</a:t>
            </a:r>
          </a:p>
          <a:p>
            <a:pPr eaLnBrk="1" fontAlgn="auto" hangingPunct="1">
              <a:lnSpc>
                <a:spcPct val="90000"/>
              </a:lnSpc>
              <a:spcAft>
                <a:spcPts val="0"/>
              </a:spcAft>
              <a:defRPr/>
            </a:pPr>
            <a:r>
              <a:rPr lang="en-US" sz="4800" b="1" dirty="0">
                <a:sym typeface="Symbol" pitchFamily="18" charset="2"/>
              </a:rPr>
              <a:t>1986-1999: 4-fold  prescriptions</a:t>
            </a:r>
          </a:p>
          <a:p>
            <a:pPr eaLnBrk="1" fontAlgn="auto" hangingPunct="1">
              <a:lnSpc>
                <a:spcPct val="90000"/>
              </a:lnSpc>
              <a:spcAft>
                <a:spcPts val="0"/>
              </a:spcAft>
              <a:buFont typeface="Arial" pitchFamily="34" charset="0"/>
              <a:buNone/>
              <a:defRPr/>
            </a:pPr>
            <a:r>
              <a:rPr lang="en-US" sz="4800" b="1" dirty="0">
                <a:sym typeface="Symbol" pitchFamily="18" charset="2"/>
              </a:rPr>
              <a:t>           for antidepressants  </a:t>
            </a:r>
          </a:p>
          <a:p>
            <a:pPr eaLnBrk="1" fontAlgn="auto" hangingPunct="1">
              <a:lnSpc>
                <a:spcPct val="90000"/>
              </a:lnSpc>
              <a:spcAft>
                <a:spcPts val="0"/>
              </a:spcAft>
              <a:defRPr/>
            </a:pPr>
            <a:r>
              <a:rPr lang="en-US" sz="4800" b="1" dirty="0">
                <a:sym typeface="Symbol" pitchFamily="18" charset="2"/>
              </a:rPr>
              <a:t>1986-1999: USA:  all ages</a:t>
            </a:r>
          </a:p>
          <a:p>
            <a:pPr eaLnBrk="1" fontAlgn="auto" hangingPunct="1">
              <a:lnSpc>
                <a:spcPct val="90000"/>
              </a:lnSpc>
              <a:spcAft>
                <a:spcPts val="0"/>
              </a:spcAft>
              <a:buFont typeface="Wingdings" pitchFamily="2" charset="2"/>
              <a:buNone/>
              <a:defRPr/>
            </a:pPr>
            <a:r>
              <a:rPr lang="en-US" sz="4800" b="1" dirty="0">
                <a:sym typeface="Symbol" pitchFamily="18" charset="2"/>
              </a:rPr>
              <a:t>            suicide rates    13.5%</a:t>
            </a:r>
          </a:p>
          <a:p>
            <a:pPr eaLnBrk="1" fontAlgn="auto" hangingPunct="1">
              <a:lnSpc>
                <a:spcPct val="90000"/>
              </a:lnSpc>
              <a:spcAft>
                <a:spcPts val="0"/>
              </a:spcAft>
              <a:buFont typeface="Wingdings" pitchFamily="2" charset="2"/>
              <a:buNone/>
              <a:defRPr/>
            </a:pPr>
            <a:endParaRPr lang="en-US" sz="3600" dirty="0">
              <a:effectLst>
                <a:outerShdw blurRad="38100" dist="38100" dir="2700000" algn="tl">
                  <a:srgbClr val="000000"/>
                </a:outerShdw>
              </a:effectLst>
            </a:endParaRPr>
          </a:p>
          <a:p>
            <a:pPr eaLnBrk="1" fontAlgn="auto" hangingPunct="1">
              <a:lnSpc>
                <a:spcPct val="90000"/>
              </a:lnSpc>
              <a:spcAft>
                <a:spcPts val="0"/>
              </a:spcAft>
              <a:buFont typeface="Wingdings" pitchFamily="2" charset="2"/>
              <a:buNone/>
              <a:defRPr/>
            </a:pPr>
            <a:r>
              <a:rPr lang="en-US" sz="2000" dirty="0">
                <a:effectLst>
                  <a:outerShdw blurRad="38100" dist="38100" dir="2700000" algn="tl">
                    <a:srgbClr val="000000"/>
                  </a:outerShdw>
                </a:effectLst>
              </a:rPr>
              <a:t>                                                                </a:t>
            </a:r>
            <a:r>
              <a:rPr lang="en-US" sz="1600" dirty="0" err="1">
                <a:effectLst>
                  <a:outerShdw blurRad="38100" dist="38100" dir="2700000" algn="tl">
                    <a:srgbClr val="000000"/>
                  </a:outerShdw>
                </a:effectLst>
              </a:rPr>
              <a:t>Grunebaum</a:t>
            </a:r>
            <a:r>
              <a:rPr lang="en-US" sz="1600" dirty="0">
                <a:effectLst>
                  <a:outerShdw blurRad="38100" dist="38100" dir="2700000" algn="tl">
                    <a:srgbClr val="000000"/>
                  </a:outerShdw>
                </a:effectLst>
              </a:rPr>
              <a:t>, et al. (2004)</a:t>
            </a:r>
            <a:endParaRPr lang="en-US" sz="20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2A0C567A-F40D-42ED-AAA9-69515C69D7DA}" type="slidenum">
              <a:rPr lang="en-US" smtClean="0"/>
              <a:pPr>
                <a:defRPr/>
              </a:pPr>
              <a:t>136</a:t>
            </a:fld>
            <a:endParaRPr lang="en-US"/>
          </a:p>
        </p:txBody>
      </p:sp>
    </p:spTree>
    <p:extLst>
      <p:ext uri="{BB962C8B-B14F-4D97-AF65-F5344CB8AC3E}">
        <p14:creationId xmlns:p14="http://schemas.microsoft.com/office/powerpoint/2010/main" val="376524337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fontScale="90000"/>
          </a:bodyPr>
          <a:lstStyle/>
          <a:p>
            <a:pPr eaLnBrk="1" hangingPunct="1">
              <a:defRPr/>
            </a:pPr>
            <a:r>
              <a:rPr lang="en-US" sz="6700" b="1" u="sng" dirty="0"/>
              <a:t>Impact on Prescribing</a:t>
            </a:r>
            <a:br>
              <a:rPr lang="en-US" dirty="0"/>
            </a:br>
            <a:r>
              <a:rPr lang="en-US" sz="3200" dirty="0"/>
              <a:t>CDC: </a:t>
            </a:r>
            <a:r>
              <a:rPr lang="en-US" sz="3200" dirty="0" err="1"/>
              <a:t>Lubell</a:t>
            </a:r>
            <a:r>
              <a:rPr lang="en-US" sz="3200" dirty="0"/>
              <a:t>, et al. 2007</a:t>
            </a:r>
            <a:endParaRPr lang="en-US" dirty="0"/>
          </a:p>
        </p:txBody>
      </p:sp>
      <p:sp>
        <p:nvSpPr>
          <p:cNvPr id="22531" name="Content Placeholder 2"/>
          <p:cNvSpPr>
            <a:spLocks noGrp="1"/>
          </p:cNvSpPr>
          <p:nvPr>
            <p:ph idx="1"/>
          </p:nvPr>
        </p:nvSpPr>
        <p:spPr>
          <a:xfrm>
            <a:off x="0" y="1905000"/>
            <a:ext cx="9144000" cy="4724400"/>
          </a:xfrm>
        </p:spPr>
        <p:txBody>
          <a:bodyPr/>
          <a:lstStyle/>
          <a:p>
            <a:pPr eaLnBrk="1" hangingPunct="1"/>
            <a:r>
              <a:rPr lang="en-US" sz="4000" b="1"/>
              <a:t>1950-1990: 300% ↑ suicides  </a:t>
            </a:r>
            <a:r>
              <a:rPr lang="en-US" sz="3600" b="1"/>
              <a:t>(ages 10-24)</a:t>
            </a:r>
          </a:p>
          <a:p>
            <a:pPr eaLnBrk="1" hangingPunct="1"/>
            <a:r>
              <a:rPr lang="en-US" sz="4000" b="1"/>
              <a:t>1990-2003: suicides </a:t>
            </a:r>
            <a:r>
              <a:rPr lang="en-US" sz="4000" b="1">
                <a:sym typeface="Symbol" pitchFamily="18" charset="2"/>
              </a:rPr>
              <a:t> 29% </a:t>
            </a:r>
            <a:r>
              <a:rPr lang="en-US" sz="3600" b="1">
                <a:sym typeface="Symbol" pitchFamily="18" charset="2"/>
              </a:rPr>
              <a:t>(ages: 10-24)</a:t>
            </a:r>
            <a:endParaRPr lang="en-US" sz="3600" b="1"/>
          </a:p>
          <a:p>
            <a:pPr eaLnBrk="1" hangingPunct="1"/>
            <a:r>
              <a:rPr lang="en-US" sz="4000" b="1"/>
              <a:t>30-40% decrease in prescriptions for</a:t>
            </a:r>
          </a:p>
          <a:p>
            <a:pPr eaLnBrk="1" hangingPunct="1">
              <a:buFont typeface="Wingdings" pitchFamily="2" charset="2"/>
              <a:buNone/>
            </a:pPr>
            <a:r>
              <a:rPr lang="en-US" sz="4000" b="1"/>
              <a:t>       antidepressants for kids and teens</a:t>
            </a:r>
          </a:p>
        </p:txBody>
      </p:sp>
      <p:sp>
        <p:nvSpPr>
          <p:cNvPr id="4" name="Slide Number Placeholder 3"/>
          <p:cNvSpPr>
            <a:spLocks noGrp="1"/>
          </p:cNvSpPr>
          <p:nvPr>
            <p:ph type="sldNum" sz="quarter" idx="12"/>
          </p:nvPr>
        </p:nvSpPr>
        <p:spPr/>
        <p:txBody>
          <a:bodyPr/>
          <a:lstStyle/>
          <a:p>
            <a:pPr>
              <a:defRPr/>
            </a:pPr>
            <a:fld id="{4A84727F-1D61-410D-AC8B-AD947938B7B4}" type="slidenum">
              <a:rPr lang="en-US" smtClean="0"/>
              <a:pPr>
                <a:defRPr/>
              </a:pPr>
              <a:t>137</a:t>
            </a:fld>
            <a:endParaRPr lang="en-US"/>
          </a:p>
        </p:txBody>
      </p:sp>
    </p:spTree>
    <p:extLst>
      <p:ext uri="{BB962C8B-B14F-4D97-AF65-F5344CB8AC3E}">
        <p14:creationId xmlns:p14="http://schemas.microsoft.com/office/powerpoint/2010/main" val="9648798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6600" b="1" u="sng" dirty="0"/>
              <a:t>FDA Review</a:t>
            </a:r>
          </a:p>
        </p:txBody>
      </p:sp>
      <p:sp>
        <p:nvSpPr>
          <p:cNvPr id="3" name="Content Placeholder 2"/>
          <p:cNvSpPr>
            <a:spLocks noGrp="1"/>
          </p:cNvSpPr>
          <p:nvPr>
            <p:ph idx="1"/>
          </p:nvPr>
        </p:nvSpPr>
        <p:spPr>
          <a:xfrm>
            <a:off x="918713" y="1524000"/>
            <a:ext cx="8229600" cy="5638800"/>
          </a:xfrm>
        </p:spPr>
        <p:txBody>
          <a:bodyPr/>
          <a:lstStyle/>
          <a:p>
            <a:r>
              <a:rPr lang="en-US" sz="6000" b="1" dirty="0"/>
              <a:t>24 studies  N= 4400</a:t>
            </a:r>
          </a:p>
          <a:p>
            <a:r>
              <a:rPr lang="en-US" sz="6000" b="1" dirty="0"/>
              <a:t>Placebo: 2% ↑ SI</a:t>
            </a:r>
          </a:p>
          <a:p>
            <a:r>
              <a:rPr lang="en-US" sz="6000" b="1" dirty="0"/>
              <a:t>Drugs: 4% ↑ SI</a:t>
            </a:r>
          </a:p>
          <a:p>
            <a:r>
              <a:rPr lang="en-US" sz="6000" b="1" dirty="0"/>
              <a:t>No actual suicides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138</a:t>
            </a:fld>
            <a:endParaRPr lang="en-US" dirty="0"/>
          </a:p>
        </p:txBody>
      </p:sp>
    </p:spTree>
    <p:extLst>
      <p:ext uri="{BB962C8B-B14F-4D97-AF65-F5344CB8AC3E}">
        <p14:creationId xmlns:p14="http://schemas.microsoft.com/office/powerpoint/2010/main" val="31549774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b="1" u="sng" dirty="0"/>
              <a:t>Impact Since 2003</a:t>
            </a:r>
          </a:p>
        </p:txBody>
      </p:sp>
      <p:sp>
        <p:nvSpPr>
          <p:cNvPr id="3" name="Content Placeholder 2"/>
          <p:cNvSpPr>
            <a:spLocks noGrp="1"/>
          </p:cNvSpPr>
          <p:nvPr>
            <p:ph idx="1"/>
          </p:nvPr>
        </p:nvSpPr>
        <p:spPr>
          <a:xfrm>
            <a:off x="304800" y="1600200"/>
            <a:ext cx="8839200" cy="4525963"/>
          </a:xfrm>
        </p:spPr>
        <p:txBody>
          <a:bodyPr/>
          <a:lstStyle/>
          <a:p>
            <a:r>
              <a:rPr lang="en-US" sz="4400" b="1" dirty="0"/>
              <a:t>Decrease in prescriptions (30-40%)</a:t>
            </a:r>
          </a:p>
          <a:p>
            <a:r>
              <a:rPr lang="en-US" sz="4400" b="1" dirty="0"/>
              <a:t>Increased suicidal </a:t>
            </a:r>
          </a:p>
          <a:p>
            <a:pPr marL="0" indent="0">
              <a:buNone/>
            </a:pPr>
            <a:r>
              <a:rPr lang="en-US" sz="4400" b="1" dirty="0"/>
              <a:t>              ideations/attempts</a:t>
            </a:r>
          </a:p>
          <a:p>
            <a:r>
              <a:rPr lang="en-US" sz="4400" b="1" dirty="0"/>
              <a:t>No significant increase in actual suicides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139</a:t>
            </a:fld>
            <a:endParaRPr lang="en-US" dirty="0"/>
          </a:p>
        </p:txBody>
      </p:sp>
    </p:spTree>
    <p:extLst>
      <p:ext uri="{BB962C8B-B14F-4D97-AF65-F5344CB8AC3E}">
        <p14:creationId xmlns:p14="http://schemas.microsoft.com/office/powerpoint/2010/main" val="21340082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sz="5400" b="1"/>
              <a:t>Antidepressants Protective </a:t>
            </a:r>
            <a:br>
              <a:rPr lang="en-US" sz="5400" b="1"/>
            </a:br>
            <a:r>
              <a:rPr lang="en-US" sz="5400" b="1" u="sng"/>
              <a:t>Against Suicide</a:t>
            </a:r>
          </a:p>
        </p:txBody>
      </p:sp>
      <p:sp>
        <p:nvSpPr>
          <p:cNvPr id="3" name="Content Placeholder 2"/>
          <p:cNvSpPr>
            <a:spLocks noGrp="1"/>
          </p:cNvSpPr>
          <p:nvPr>
            <p:ph idx="1"/>
          </p:nvPr>
        </p:nvSpPr>
        <p:spPr>
          <a:xfrm>
            <a:off x="457200" y="1828800"/>
            <a:ext cx="8229600" cy="4525963"/>
          </a:xfrm>
        </p:spPr>
        <p:txBody>
          <a:bodyPr>
            <a:normAutofit lnSpcReduction="10000"/>
          </a:bodyPr>
          <a:lstStyle/>
          <a:p>
            <a:pPr>
              <a:defRPr/>
            </a:pPr>
            <a:r>
              <a:rPr lang="en-US" sz="4000" dirty="0"/>
              <a:t>Gibbons, et al. (2012) </a:t>
            </a:r>
            <a:r>
              <a:rPr lang="en-US" sz="4000" i="1" dirty="0"/>
              <a:t>Archives of General Psychiatry</a:t>
            </a:r>
          </a:p>
          <a:p>
            <a:pPr>
              <a:defRPr/>
            </a:pPr>
            <a:r>
              <a:rPr lang="en-US" sz="4000" dirty="0"/>
              <a:t>All articles on: Effexor &amp; Prozac </a:t>
            </a:r>
          </a:p>
          <a:p>
            <a:pPr marL="0" indent="0">
              <a:buFont typeface="Arial" charset="0"/>
              <a:buNone/>
              <a:defRPr/>
            </a:pPr>
            <a:r>
              <a:rPr lang="en-US" sz="2800" dirty="0"/>
              <a:t>                     (fluoxetine; venlafaxine)</a:t>
            </a:r>
          </a:p>
          <a:p>
            <a:pPr marL="0" indent="0">
              <a:buFont typeface="Arial" charset="0"/>
              <a:buNone/>
              <a:defRPr/>
            </a:pPr>
            <a:r>
              <a:rPr lang="en-US" sz="4000" dirty="0"/>
              <a:t>    </a:t>
            </a:r>
            <a:r>
              <a:rPr lang="en-US" sz="4000" b="1" dirty="0"/>
              <a:t>Protect against suicide (adults) and</a:t>
            </a:r>
          </a:p>
          <a:p>
            <a:pPr marL="0" indent="0">
              <a:buFont typeface="Arial" charset="0"/>
              <a:buNone/>
              <a:defRPr/>
            </a:pPr>
            <a:r>
              <a:rPr lang="en-US" sz="4000" b="1" dirty="0"/>
              <a:t>      no evidence of increased </a:t>
            </a:r>
          </a:p>
          <a:p>
            <a:pPr marL="0" indent="0">
              <a:buFont typeface="Arial" charset="0"/>
              <a:buNone/>
              <a:defRPr/>
            </a:pPr>
            <a:r>
              <a:rPr lang="en-US" sz="4000" b="1" dirty="0"/>
              <a:t>      suicidality in children and teens</a:t>
            </a:r>
          </a:p>
        </p:txBody>
      </p:sp>
      <p:sp>
        <p:nvSpPr>
          <p:cNvPr id="4" name="Slide Number Placeholder 3"/>
          <p:cNvSpPr>
            <a:spLocks noGrp="1"/>
          </p:cNvSpPr>
          <p:nvPr>
            <p:ph type="sldNum" sz="quarter" idx="12"/>
          </p:nvPr>
        </p:nvSpPr>
        <p:spPr/>
        <p:txBody>
          <a:bodyPr/>
          <a:lstStyle/>
          <a:p>
            <a:pPr>
              <a:defRPr/>
            </a:pPr>
            <a:fld id="{400BED5B-87AC-438E-BC93-F1C803C41073}" type="slidenum">
              <a:rPr lang="en-US" smtClean="0"/>
              <a:pPr>
                <a:defRPr/>
              </a:pPr>
              <a:t>140</a:t>
            </a:fld>
            <a:endParaRPr lang="en-US"/>
          </a:p>
        </p:txBody>
      </p:sp>
    </p:spTree>
    <p:extLst>
      <p:ext uri="{BB962C8B-B14F-4D97-AF65-F5344CB8AC3E}">
        <p14:creationId xmlns:p14="http://schemas.microsoft.com/office/powerpoint/2010/main" val="136731189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81000" y="2362200"/>
            <a:ext cx="8229600" cy="1143000"/>
          </a:xfrm>
        </p:spPr>
        <p:txBody>
          <a:bodyPr>
            <a:normAutofit fontScale="90000"/>
          </a:bodyPr>
          <a:lstStyle/>
          <a:p>
            <a:pPr eaLnBrk="1" hangingPunct="1"/>
            <a:r>
              <a:rPr lang="en-US" sz="7200">
                <a:solidFill>
                  <a:srgbClr val="C00000"/>
                </a:solidFill>
              </a:rPr>
              <a:t>Where might Increased</a:t>
            </a:r>
            <a:br>
              <a:rPr lang="en-US" sz="7200">
                <a:solidFill>
                  <a:srgbClr val="C00000"/>
                </a:solidFill>
              </a:rPr>
            </a:br>
            <a:r>
              <a:rPr lang="en-US" sz="7200">
                <a:solidFill>
                  <a:srgbClr val="C00000"/>
                </a:solidFill>
              </a:rPr>
              <a:t>Suicidality be an issue ?</a:t>
            </a:r>
          </a:p>
        </p:txBody>
      </p:sp>
      <p:sp>
        <p:nvSpPr>
          <p:cNvPr id="3" name="Slide Number Placeholder 2"/>
          <p:cNvSpPr>
            <a:spLocks noGrp="1"/>
          </p:cNvSpPr>
          <p:nvPr>
            <p:ph type="sldNum" sz="quarter" idx="12"/>
          </p:nvPr>
        </p:nvSpPr>
        <p:spPr/>
        <p:txBody>
          <a:bodyPr/>
          <a:lstStyle/>
          <a:p>
            <a:pPr>
              <a:defRPr/>
            </a:pPr>
            <a:fld id="{00777B19-55FD-40A4-956D-DE36F90C6F88}" type="slidenum">
              <a:rPr lang="en-US" smtClean="0"/>
              <a:pPr>
                <a:defRPr/>
              </a:pPr>
              <a:t>141</a:t>
            </a:fld>
            <a:endParaRPr lang="en-US"/>
          </a:p>
        </p:txBody>
      </p:sp>
    </p:spTree>
    <p:extLst>
      <p:ext uri="{BB962C8B-B14F-4D97-AF65-F5344CB8AC3E}">
        <p14:creationId xmlns:p14="http://schemas.microsoft.com/office/powerpoint/2010/main" val="136996548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Title 1"/>
          <p:cNvSpPr>
            <a:spLocks noGrp="1"/>
          </p:cNvSpPr>
          <p:nvPr>
            <p:ph type="title"/>
          </p:nvPr>
        </p:nvSpPr>
        <p:spPr>
          <a:xfrm>
            <a:off x="381000" y="23813"/>
            <a:ext cx="8229600" cy="1143000"/>
          </a:xfrm>
        </p:spPr>
        <p:txBody>
          <a:bodyPr/>
          <a:lstStyle/>
          <a:p>
            <a:r>
              <a:rPr lang="en-US" sz="5400" b="1" u="sng" dirty="0"/>
              <a:t>Lack of Quality Control</a:t>
            </a:r>
          </a:p>
        </p:txBody>
      </p:sp>
      <p:sp>
        <p:nvSpPr>
          <p:cNvPr id="3" name="Content Placeholder 2"/>
          <p:cNvSpPr>
            <a:spLocks noGrp="1"/>
          </p:cNvSpPr>
          <p:nvPr>
            <p:ph idx="1"/>
          </p:nvPr>
        </p:nvSpPr>
        <p:spPr>
          <a:xfrm>
            <a:off x="152400" y="1371600"/>
            <a:ext cx="9448800" cy="5638800"/>
          </a:xfrm>
        </p:spPr>
        <p:txBody>
          <a:bodyPr>
            <a:noAutofit/>
          </a:bodyPr>
          <a:lstStyle/>
          <a:p>
            <a:pPr>
              <a:defRPr/>
            </a:pPr>
            <a:r>
              <a:rPr lang="en-US" sz="3600" b="1" dirty="0"/>
              <a:t>BMC Medicine (2013)</a:t>
            </a:r>
          </a:p>
          <a:p>
            <a:pPr>
              <a:defRPr/>
            </a:pPr>
            <a:r>
              <a:rPr lang="en-US" sz="3600" b="1" dirty="0"/>
              <a:t>44 Products…dozens of companies</a:t>
            </a:r>
          </a:p>
          <a:p>
            <a:pPr>
              <a:defRPr/>
            </a:pPr>
            <a:r>
              <a:rPr lang="en-US" sz="3600" b="1" dirty="0"/>
              <a:t>50% contained plant species not listed</a:t>
            </a:r>
          </a:p>
          <a:p>
            <a:pPr marL="0" indent="0">
              <a:buFont typeface="Arial" pitchFamily="34" charset="0"/>
              <a:buNone/>
              <a:defRPr/>
            </a:pPr>
            <a:r>
              <a:rPr lang="en-US" sz="3600" b="1" dirty="0"/>
              <a:t>      on the bottle</a:t>
            </a:r>
          </a:p>
          <a:p>
            <a:pPr>
              <a:defRPr/>
            </a:pPr>
            <a:r>
              <a:rPr lang="en-US" sz="3600" b="1" dirty="0"/>
              <a:t>30% had none of the plant listed on the</a:t>
            </a:r>
          </a:p>
          <a:p>
            <a:pPr marL="0" indent="0">
              <a:buFont typeface="Arial" pitchFamily="34" charset="0"/>
              <a:buNone/>
              <a:defRPr/>
            </a:pPr>
            <a:r>
              <a:rPr lang="en-US" sz="3600" b="1" dirty="0"/>
              <a:t>      bottle</a:t>
            </a:r>
          </a:p>
          <a:p>
            <a:pPr>
              <a:defRPr/>
            </a:pPr>
            <a:r>
              <a:rPr lang="en-US" sz="3600" b="1" dirty="0"/>
              <a:t>One St. John’s Wort product:  no SJW…</a:t>
            </a:r>
          </a:p>
          <a:p>
            <a:pPr marL="0" indent="0">
              <a:buNone/>
              <a:defRPr/>
            </a:pPr>
            <a:r>
              <a:rPr lang="en-US" sz="3600" b="1" dirty="0"/>
              <a:t>       instead: an herbal laxative  </a:t>
            </a:r>
          </a:p>
        </p:txBody>
      </p:sp>
    </p:spTree>
    <p:extLst>
      <p:ext uri="{BB962C8B-B14F-4D97-AF65-F5344CB8AC3E}">
        <p14:creationId xmlns:p14="http://schemas.microsoft.com/office/powerpoint/2010/main" val="163365090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762000" y="152400"/>
            <a:ext cx="7772400" cy="1143000"/>
          </a:xfrm>
        </p:spPr>
        <p:txBody>
          <a:bodyPr/>
          <a:lstStyle/>
          <a:p>
            <a:pPr eaLnBrk="1" hangingPunct="1"/>
            <a:r>
              <a:rPr lang="en-US" sz="6000" b="1" u="sng"/>
              <a:t>Products Endorsed By:</a:t>
            </a:r>
          </a:p>
        </p:txBody>
      </p:sp>
      <p:sp>
        <p:nvSpPr>
          <p:cNvPr id="710659" name="Rectangle 3"/>
          <p:cNvSpPr>
            <a:spLocks noGrp="1" noChangeArrowheads="1"/>
          </p:cNvSpPr>
          <p:nvPr>
            <p:ph idx="1"/>
          </p:nvPr>
        </p:nvSpPr>
        <p:spPr>
          <a:xfrm>
            <a:off x="152400" y="2057400"/>
            <a:ext cx="8763000" cy="4495800"/>
          </a:xfrm>
        </p:spPr>
        <p:txBody>
          <a:bodyPr>
            <a:normAutofit fontScale="92500"/>
          </a:bodyPr>
          <a:lstStyle/>
          <a:p>
            <a:pPr marL="274320" indent="-274320" eaLnBrk="1" fontAlgn="auto" hangingPunct="1">
              <a:lnSpc>
                <a:spcPct val="90000"/>
              </a:lnSpc>
              <a:spcAft>
                <a:spcPts val="0"/>
              </a:spcAft>
              <a:buClr>
                <a:schemeClr val="accent3"/>
              </a:buClr>
              <a:buFont typeface="Wingdings 2"/>
              <a:buChar char=""/>
              <a:defRPr/>
            </a:pPr>
            <a:r>
              <a:rPr lang="en-US" sz="8600" b="1" dirty="0"/>
              <a:t>USP</a:t>
            </a:r>
            <a:r>
              <a:rPr lang="en-US" sz="8600" dirty="0"/>
              <a:t> </a:t>
            </a:r>
          </a:p>
          <a:p>
            <a:pPr marL="0" indent="0" eaLnBrk="1" fontAlgn="auto" hangingPunct="1">
              <a:lnSpc>
                <a:spcPct val="90000"/>
              </a:lnSpc>
              <a:spcAft>
                <a:spcPts val="0"/>
              </a:spcAft>
              <a:buClr>
                <a:schemeClr val="accent3"/>
              </a:buClr>
              <a:buNone/>
              <a:defRPr/>
            </a:pPr>
            <a:r>
              <a:rPr lang="en-US" sz="8600" dirty="0"/>
              <a:t>   (US Pharmacopia)</a:t>
            </a:r>
            <a:endParaRPr lang="en-US" sz="4000" dirty="0">
              <a:effectLst>
                <a:outerShdw blurRad="38100" dist="38100" dir="2700000" algn="tl">
                  <a:srgbClr val="000000"/>
                </a:outerShdw>
              </a:effectLst>
            </a:endParaRPr>
          </a:p>
          <a:p>
            <a:pPr marL="274320" indent="-274320" eaLnBrk="1" fontAlgn="auto" hangingPunct="1">
              <a:lnSpc>
                <a:spcPct val="90000"/>
              </a:lnSpc>
              <a:spcAft>
                <a:spcPts val="0"/>
              </a:spcAft>
              <a:buClr>
                <a:schemeClr val="accent3"/>
              </a:buClr>
              <a:buFont typeface="Wingdings" pitchFamily="2" charset="2"/>
              <a:buNone/>
              <a:defRPr/>
            </a:pPr>
            <a:endParaRPr lang="en-US" sz="4400" dirty="0">
              <a:effectLst>
                <a:outerShdw blurRad="38100" dist="38100" dir="2700000" algn="tl">
                  <a:srgbClr val="000000"/>
                </a:outerShdw>
              </a:effectLst>
            </a:endParaRPr>
          </a:p>
          <a:p>
            <a:pPr marL="274320" indent="-274320" eaLnBrk="1" fontAlgn="auto" hangingPunct="1">
              <a:lnSpc>
                <a:spcPct val="90000"/>
              </a:lnSpc>
              <a:spcAft>
                <a:spcPts val="0"/>
              </a:spcAft>
              <a:buClr>
                <a:schemeClr val="accent3"/>
              </a:buClr>
              <a:buFont typeface="Wingdings" pitchFamily="2" charset="2"/>
              <a:buNone/>
              <a:defRPr/>
            </a:pPr>
            <a:endParaRPr lang="en-US" sz="2000" dirty="0">
              <a:effectLst>
                <a:outerShdw blurRad="38100" dist="38100" dir="2700000" algn="tl">
                  <a:srgbClr val="000000"/>
                </a:outerShdw>
              </a:effectLst>
            </a:endParaRPr>
          </a:p>
          <a:p>
            <a:pPr marL="274320" indent="-274320" eaLnBrk="1" fontAlgn="auto" hangingPunct="1">
              <a:lnSpc>
                <a:spcPct val="90000"/>
              </a:lnSpc>
              <a:spcAft>
                <a:spcPts val="0"/>
              </a:spcAft>
              <a:buClr>
                <a:schemeClr val="accent3"/>
              </a:buClr>
              <a:buFont typeface="Wingdings" pitchFamily="2" charset="2"/>
              <a:buNone/>
              <a:defRPr/>
            </a:pPr>
            <a:r>
              <a:rPr lang="en-US" sz="2000" dirty="0">
                <a:effectLst>
                  <a:outerShdw blurRad="38100" dist="38100" dir="2700000" algn="tl">
                    <a:srgbClr val="000000"/>
                  </a:outerShdw>
                </a:effectLst>
              </a:rPr>
              <a:t>                                   </a:t>
            </a:r>
          </a:p>
        </p:txBody>
      </p:sp>
    </p:spTree>
    <p:extLst>
      <p:ext uri="{BB962C8B-B14F-4D97-AF65-F5344CB8AC3E}">
        <p14:creationId xmlns:p14="http://schemas.microsoft.com/office/powerpoint/2010/main" val="221260180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Title 1"/>
          <p:cNvSpPr>
            <a:spLocks noGrp="1"/>
          </p:cNvSpPr>
          <p:nvPr>
            <p:ph type="title"/>
          </p:nvPr>
        </p:nvSpPr>
        <p:spPr/>
        <p:txBody>
          <a:bodyPr>
            <a:normAutofit fontScale="90000"/>
          </a:bodyPr>
          <a:lstStyle/>
          <a:p>
            <a:pPr eaLnBrk="1" hangingPunct="1"/>
            <a:r>
              <a:rPr lang="en-US" sz="8000" b="1">
                <a:solidFill>
                  <a:srgbClr val="0070C0"/>
                </a:solidFill>
              </a:rPr>
              <a:t>Over-the-Counter</a:t>
            </a:r>
          </a:p>
        </p:txBody>
      </p:sp>
      <p:sp>
        <p:nvSpPr>
          <p:cNvPr id="454659" name="Content Placeholder 2"/>
          <p:cNvSpPr>
            <a:spLocks noGrp="1"/>
          </p:cNvSpPr>
          <p:nvPr>
            <p:ph idx="1"/>
          </p:nvPr>
        </p:nvSpPr>
        <p:spPr/>
        <p:txBody>
          <a:bodyPr/>
          <a:lstStyle/>
          <a:p>
            <a:pPr eaLnBrk="1" hangingPunct="1"/>
            <a:r>
              <a:rPr lang="en-US" sz="5400" b="1">
                <a:solidFill>
                  <a:srgbClr val="FF0000"/>
                </a:solidFill>
              </a:rPr>
              <a:t>Cautions</a:t>
            </a:r>
            <a:r>
              <a:rPr lang="en-US" sz="5400" b="1"/>
              <a:t>:</a:t>
            </a:r>
          </a:p>
          <a:p>
            <a:pPr eaLnBrk="1" hangingPunct="1">
              <a:buFont typeface="Arial" pitchFamily="34" charset="0"/>
              <a:buNone/>
            </a:pPr>
            <a:r>
              <a:rPr lang="en-US" sz="5400" b="1"/>
              <a:t>        </a:t>
            </a:r>
            <a:r>
              <a:rPr lang="en-US" sz="5400" b="1" i="1"/>
              <a:t>Natural</a:t>
            </a:r>
            <a:r>
              <a:rPr lang="en-US" sz="5400" b="1"/>
              <a:t> does not</a:t>
            </a:r>
          </a:p>
          <a:p>
            <a:pPr eaLnBrk="1" hangingPunct="1">
              <a:buFont typeface="Arial" pitchFamily="34" charset="0"/>
              <a:buNone/>
            </a:pPr>
            <a:r>
              <a:rPr lang="en-US" sz="5400" b="1"/>
              <a:t>     necessarily mean safe</a:t>
            </a:r>
          </a:p>
        </p:txBody>
      </p:sp>
    </p:spTree>
    <p:extLst>
      <p:ext uri="{BB962C8B-B14F-4D97-AF65-F5344CB8AC3E}">
        <p14:creationId xmlns:p14="http://schemas.microsoft.com/office/powerpoint/2010/main" val="4876108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Title 1"/>
          <p:cNvSpPr>
            <a:spLocks noGrp="1"/>
          </p:cNvSpPr>
          <p:nvPr>
            <p:ph type="title"/>
          </p:nvPr>
        </p:nvSpPr>
        <p:spPr>
          <a:xfrm>
            <a:off x="457200" y="1295400"/>
            <a:ext cx="8229600" cy="1143000"/>
          </a:xfrm>
        </p:spPr>
        <p:txBody>
          <a:bodyPr>
            <a:normAutofit fontScale="90000"/>
          </a:bodyPr>
          <a:lstStyle/>
          <a:p>
            <a:pPr eaLnBrk="1" hangingPunct="1"/>
            <a:r>
              <a:rPr lang="en-US" sz="8000" b="1"/>
              <a:t>Research and </a:t>
            </a:r>
            <a:br>
              <a:rPr lang="en-US" sz="8000" b="1"/>
            </a:br>
            <a:r>
              <a:rPr lang="en-US" sz="8000" b="1"/>
              <a:t>Marketing Bias</a:t>
            </a:r>
          </a:p>
        </p:txBody>
      </p:sp>
    </p:spTree>
    <p:extLst>
      <p:ext uri="{BB962C8B-B14F-4D97-AF65-F5344CB8AC3E}">
        <p14:creationId xmlns:p14="http://schemas.microsoft.com/office/powerpoint/2010/main" val="43224712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Title 1"/>
          <p:cNvSpPr>
            <a:spLocks noGrp="1"/>
          </p:cNvSpPr>
          <p:nvPr>
            <p:ph type="title"/>
          </p:nvPr>
        </p:nvSpPr>
        <p:spPr/>
        <p:txBody>
          <a:bodyPr>
            <a:normAutofit fontScale="90000"/>
          </a:bodyPr>
          <a:lstStyle/>
          <a:p>
            <a:pPr eaLnBrk="1" hangingPunct="1">
              <a:defRPr/>
            </a:pPr>
            <a:r>
              <a:rPr lang="en-US" sz="4800" b="1" dirty="0"/>
              <a:t>Cochrane Data Base:</a:t>
            </a:r>
            <a:br>
              <a:rPr lang="en-US" sz="4800" b="1" dirty="0"/>
            </a:br>
            <a:r>
              <a:rPr lang="en-US" sz="4800" b="1" u="sng" dirty="0"/>
              <a:t>Systematic Studies</a:t>
            </a:r>
          </a:p>
        </p:txBody>
      </p:sp>
      <p:sp>
        <p:nvSpPr>
          <p:cNvPr id="488451" name="Content Placeholder 2"/>
          <p:cNvSpPr>
            <a:spLocks noGrp="1"/>
          </p:cNvSpPr>
          <p:nvPr>
            <p:ph idx="1"/>
          </p:nvPr>
        </p:nvSpPr>
        <p:spPr>
          <a:xfrm>
            <a:off x="457200" y="1828800"/>
            <a:ext cx="8229600" cy="4525963"/>
          </a:xfrm>
        </p:spPr>
        <p:txBody>
          <a:bodyPr/>
          <a:lstStyle/>
          <a:p>
            <a:pPr eaLnBrk="1" hangingPunct="1">
              <a:defRPr/>
            </a:pPr>
            <a:r>
              <a:rPr lang="en-US" sz="4000" b="1" dirty="0"/>
              <a:t>Meta analysis</a:t>
            </a:r>
          </a:p>
          <a:p>
            <a:pPr eaLnBrk="1" hangingPunct="1">
              <a:defRPr/>
            </a:pPr>
            <a:r>
              <a:rPr lang="en-US" sz="4000" b="1" dirty="0"/>
              <a:t>St. John’s Wort; </a:t>
            </a:r>
            <a:r>
              <a:rPr lang="en-US" sz="4000" b="1" dirty="0">
                <a:solidFill>
                  <a:srgbClr val="C00000"/>
                </a:solidFill>
              </a:rPr>
              <a:t>equal efficacy to</a:t>
            </a:r>
          </a:p>
          <a:p>
            <a:pPr eaLnBrk="1" hangingPunct="1">
              <a:buFont typeface="Arial" pitchFamily="34" charset="0"/>
              <a:buNone/>
              <a:defRPr/>
            </a:pPr>
            <a:r>
              <a:rPr lang="en-US" sz="4000" b="1" dirty="0">
                <a:solidFill>
                  <a:srgbClr val="C00000"/>
                </a:solidFill>
              </a:rPr>
              <a:t>           prescription antidepressants</a:t>
            </a:r>
          </a:p>
          <a:p>
            <a:pPr eaLnBrk="1" hangingPunct="1">
              <a:defRPr/>
            </a:pPr>
            <a:r>
              <a:rPr lang="en-US" sz="4000" b="1" dirty="0"/>
              <a:t>Linde, et al. (2008); Cochrane data-</a:t>
            </a:r>
          </a:p>
          <a:p>
            <a:pPr marL="0" indent="0" eaLnBrk="1" hangingPunct="1">
              <a:buFont typeface="Arial" pitchFamily="34" charset="0"/>
              <a:buNone/>
              <a:defRPr/>
            </a:pPr>
            <a:r>
              <a:rPr lang="en-US" sz="4000" b="1" dirty="0"/>
              <a:t>            base (2011)</a:t>
            </a:r>
          </a:p>
        </p:txBody>
      </p:sp>
      <p:sp>
        <p:nvSpPr>
          <p:cNvPr id="4" name="Slide Number Placeholder 3"/>
          <p:cNvSpPr>
            <a:spLocks noGrp="1"/>
          </p:cNvSpPr>
          <p:nvPr>
            <p:ph type="sldNum" sz="quarter" idx="12"/>
          </p:nvPr>
        </p:nvSpPr>
        <p:spPr/>
        <p:txBody>
          <a:bodyPr/>
          <a:lstStyle/>
          <a:p>
            <a:pPr>
              <a:defRPr/>
            </a:pPr>
            <a:fld id="{B140D5AF-D0B9-4112-A65F-E3FC23D9206D}" type="slidenum">
              <a:rPr lang="en-US" smtClean="0"/>
              <a:pPr>
                <a:defRPr/>
              </a:pPr>
              <a:t>146</a:t>
            </a:fld>
            <a:endParaRPr lang="en-US" dirty="0"/>
          </a:p>
        </p:txBody>
      </p:sp>
    </p:spTree>
    <p:extLst>
      <p:ext uri="{BB962C8B-B14F-4D97-AF65-F5344CB8AC3E}">
        <p14:creationId xmlns:p14="http://schemas.microsoft.com/office/powerpoint/2010/main" val="55278336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596900" y="328613"/>
            <a:ext cx="7772400" cy="1143000"/>
          </a:xfrm>
        </p:spPr>
        <p:txBody>
          <a:bodyPr rtlCol="0">
            <a:normAutofit/>
          </a:bodyPr>
          <a:lstStyle/>
          <a:p>
            <a:pPr eaLnBrk="1" fontAlgn="auto" hangingPunct="1">
              <a:spcAft>
                <a:spcPts val="0"/>
              </a:spcAft>
              <a:defRPr/>
            </a:pPr>
            <a:r>
              <a:rPr lang="en-US" sz="5400" b="1" dirty="0">
                <a:effectLst>
                  <a:outerShdw blurRad="38100" dist="38100" dir="2700000" algn="tl">
                    <a:srgbClr val="FFFFFF"/>
                  </a:outerShdw>
                </a:effectLst>
              </a:rPr>
              <a:t>ST. JOHN’S WORT</a:t>
            </a:r>
          </a:p>
        </p:txBody>
      </p:sp>
      <p:sp>
        <p:nvSpPr>
          <p:cNvPr id="703491" name="Rectangle 3"/>
          <p:cNvSpPr>
            <a:spLocks noGrp="1" noChangeArrowheads="1"/>
          </p:cNvSpPr>
          <p:nvPr>
            <p:ph type="body" sz="half" idx="2"/>
          </p:nvPr>
        </p:nvSpPr>
        <p:spPr>
          <a:xfrm>
            <a:off x="1371600" y="1447800"/>
            <a:ext cx="6934200" cy="4572000"/>
          </a:xfrm>
        </p:spPr>
        <p:txBody>
          <a:bodyPr rtlCol="0">
            <a:normAutofit/>
          </a:bodyPr>
          <a:lstStyle/>
          <a:p>
            <a:pPr marL="274320" indent="-274320" algn="ctr" eaLnBrk="1" fontAlgn="auto" hangingPunct="1">
              <a:spcAft>
                <a:spcPts val="0"/>
              </a:spcAft>
              <a:buClr>
                <a:schemeClr val="accent3"/>
              </a:buClr>
              <a:buFont typeface="Wingdings" pitchFamily="2" charset="2"/>
              <a:buNone/>
              <a:defRPr/>
            </a:pPr>
            <a:r>
              <a:rPr lang="en-US" sz="3600" b="1" u="sng" dirty="0"/>
              <a:t>TREATMENT</a:t>
            </a:r>
          </a:p>
          <a:p>
            <a:pPr marL="274320" indent="-274320" algn="ctr" eaLnBrk="1" fontAlgn="auto" hangingPunct="1">
              <a:spcAft>
                <a:spcPts val="0"/>
              </a:spcAft>
              <a:buClr>
                <a:schemeClr val="accent3"/>
              </a:buClr>
              <a:buFont typeface="Wingdings" pitchFamily="2" charset="2"/>
              <a:buNone/>
              <a:defRPr/>
            </a:pPr>
            <a:endParaRPr lang="en-US" sz="2800" b="1" u="sng" dirty="0"/>
          </a:p>
          <a:p>
            <a:pPr marL="274320" indent="-274320" eaLnBrk="1" fontAlgn="auto" hangingPunct="1">
              <a:spcAft>
                <a:spcPts val="0"/>
              </a:spcAft>
              <a:buClr>
                <a:schemeClr val="accent3"/>
              </a:buClr>
              <a:buFont typeface="Wingdings" pitchFamily="2" charset="2"/>
              <a:buChar char="Ø"/>
              <a:defRPr/>
            </a:pPr>
            <a:r>
              <a:rPr lang="en-US" sz="4000" b="1" dirty="0"/>
              <a:t>Reasons for use</a:t>
            </a:r>
          </a:p>
          <a:p>
            <a:pPr marL="274320" indent="-274320" eaLnBrk="1" fontAlgn="auto" hangingPunct="1">
              <a:spcAft>
                <a:spcPts val="0"/>
              </a:spcAft>
              <a:buClr>
                <a:schemeClr val="accent3"/>
              </a:buClr>
              <a:buFont typeface="Wingdings" pitchFamily="2" charset="2"/>
              <a:buChar char="Ø"/>
              <a:defRPr/>
            </a:pPr>
            <a:r>
              <a:rPr lang="en-US" sz="4000" b="1" dirty="0"/>
              <a:t>900-1800 mg per day</a:t>
            </a:r>
          </a:p>
          <a:p>
            <a:pPr marL="274320" indent="-274320" eaLnBrk="1" fontAlgn="auto" hangingPunct="1">
              <a:spcAft>
                <a:spcPts val="0"/>
              </a:spcAft>
              <a:buClr>
                <a:schemeClr val="accent3"/>
              </a:buClr>
              <a:buFont typeface="Wingdings" pitchFamily="2" charset="2"/>
              <a:buChar char="Ø"/>
              <a:defRPr/>
            </a:pPr>
            <a:r>
              <a:rPr lang="en-US" sz="4000" b="1" dirty="0"/>
              <a:t>Three, divided doses</a:t>
            </a:r>
          </a:p>
          <a:p>
            <a:pPr marL="274320" indent="-274320" eaLnBrk="1" fontAlgn="auto" hangingPunct="1">
              <a:spcAft>
                <a:spcPts val="0"/>
              </a:spcAft>
              <a:buClr>
                <a:schemeClr val="accent3"/>
              </a:buClr>
              <a:buFont typeface="Wingdings" pitchFamily="2" charset="2"/>
              <a:buChar char="Ø"/>
              <a:defRPr/>
            </a:pPr>
            <a:r>
              <a:rPr lang="en-US" sz="4000" b="1" dirty="0"/>
              <a:t>Cost: $1.00 per day</a:t>
            </a:r>
          </a:p>
          <a:p>
            <a:pPr marL="274320" indent="-274320" eaLnBrk="1" fontAlgn="auto" hangingPunct="1">
              <a:spcAft>
                <a:spcPts val="0"/>
              </a:spcAft>
              <a:buClr>
                <a:schemeClr val="accent3"/>
              </a:buClr>
              <a:buFont typeface="Wingdings" pitchFamily="2" charset="2"/>
              <a:buNone/>
              <a:defRPr/>
            </a:pPr>
            <a:endParaRPr lang="en-US" sz="40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81E88AE5-A309-4ABF-A89A-21663DAD8A01}" type="slidenum">
              <a:rPr lang="en-US" smtClean="0"/>
              <a:pPr>
                <a:defRPr/>
              </a:pPr>
              <a:t>147</a:t>
            </a:fld>
            <a:endParaRPr lang="en-US" dirty="0"/>
          </a:p>
        </p:txBody>
      </p:sp>
    </p:spTree>
    <p:extLst>
      <p:ext uri="{BB962C8B-B14F-4D97-AF65-F5344CB8AC3E}">
        <p14:creationId xmlns:p14="http://schemas.microsoft.com/office/powerpoint/2010/main" val="428041075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p:cNvSpPr>
            <a:spLocks noGrp="1" noChangeArrowheads="1"/>
          </p:cNvSpPr>
          <p:nvPr>
            <p:ph type="title"/>
          </p:nvPr>
        </p:nvSpPr>
        <p:spPr>
          <a:xfrm>
            <a:off x="762000" y="228600"/>
            <a:ext cx="7772400" cy="1143000"/>
          </a:xfrm>
        </p:spPr>
        <p:txBody>
          <a:bodyPr rtlCol="0">
            <a:normAutofit/>
          </a:bodyPr>
          <a:lstStyle/>
          <a:p>
            <a:pPr eaLnBrk="1" fontAlgn="auto" hangingPunct="1">
              <a:spcAft>
                <a:spcPts val="0"/>
              </a:spcAft>
              <a:defRPr/>
            </a:pPr>
            <a:r>
              <a:rPr lang="en-US" sz="5400" b="1" dirty="0">
                <a:effectLst>
                  <a:outerShdw blurRad="38100" dist="38100" dir="2700000" algn="tl">
                    <a:srgbClr val="FFFFFF"/>
                  </a:outerShdw>
                </a:effectLst>
              </a:rPr>
              <a:t>ST. JOHN’S WORT</a:t>
            </a:r>
          </a:p>
        </p:txBody>
      </p:sp>
      <p:sp>
        <p:nvSpPr>
          <p:cNvPr id="875523" name="Rectangle 3"/>
          <p:cNvSpPr>
            <a:spLocks noGrp="1" noChangeArrowheads="1"/>
          </p:cNvSpPr>
          <p:nvPr>
            <p:ph type="body" sz="half" idx="2"/>
          </p:nvPr>
        </p:nvSpPr>
        <p:spPr>
          <a:xfrm>
            <a:off x="381000" y="1295400"/>
            <a:ext cx="8763000" cy="4876800"/>
          </a:xfrm>
        </p:spPr>
        <p:txBody>
          <a:bodyPr rtlCol="0">
            <a:normAutofit/>
          </a:bodyPr>
          <a:lstStyle/>
          <a:p>
            <a:pPr marL="274320" indent="-274320" algn="ctr" eaLnBrk="1" fontAlgn="auto" hangingPunct="1">
              <a:lnSpc>
                <a:spcPct val="90000"/>
              </a:lnSpc>
              <a:spcAft>
                <a:spcPts val="0"/>
              </a:spcAft>
              <a:buClr>
                <a:schemeClr val="accent3"/>
              </a:buClr>
              <a:buFont typeface="Wingdings" pitchFamily="2" charset="2"/>
              <a:buNone/>
              <a:defRPr/>
            </a:pPr>
            <a:endParaRPr lang="en-US" sz="3600" b="1" dirty="0">
              <a:effectLst>
                <a:outerShdw blurRad="38100" dist="38100" dir="2700000" algn="tl">
                  <a:srgbClr val="000000"/>
                </a:outerShdw>
              </a:effectLst>
            </a:endParaRPr>
          </a:p>
          <a:p>
            <a:pPr marL="274320" indent="-274320" eaLnBrk="1" fontAlgn="auto" hangingPunct="1">
              <a:lnSpc>
                <a:spcPct val="90000"/>
              </a:lnSpc>
              <a:spcAft>
                <a:spcPts val="0"/>
              </a:spcAft>
              <a:buClr>
                <a:schemeClr val="accent3"/>
              </a:buClr>
              <a:buFont typeface="Wingdings" pitchFamily="2" charset="2"/>
              <a:buChar char="Ø"/>
              <a:defRPr/>
            </a:pPr>
            <a:r>
              <a:rPr lang="en-US" sz="4800" b="1" dirty="0"/>
              <a:t>Side effects: mild GI, sedation. </a:t>
            </a:r>
          </a:p>
          <a:p>
            <a:pPr marL="274320" indent="-274320" eaLnBrk="1" fontAlgn="auto" hangingPunct="1">
              <a:lnSpc>
                <a:spcPct val="90000"/>
              </a:lnSpc>
              <a:spcAft>
                <a:spcPts val="0"/>
              </a:spcAft>
              <a:buClr>
                <a:schemeClr val="accent3"/>
              </a:buClr>
              <a:buFont typeface="Wingdings" pitchFamily="2" charset="2"/>
              <a:buNone/>
              <a:defRPr/>
            </a:pPr>
            <a:r>
              <a:rPr lang="en-US" sz="4800" b="1" dirty="0"/>
              <a:t>       No:  weight gain </a:t>
            </a:r>
          </a:p>
          <a:p>
            <a:pPr marL="274320" indent="-274320" eaLnBrk="1" fontAlgn="auto" hangingPunct="1">
              <a:lnSpc>
                <a:spcPct val="90000"/>
              </a:lnSpc>
              <a:spcAft>
                <a:spcPts val="0"/>
              </a:spcAft>
              <a:buClr>
                <a:schemeClr val="accent3"/>
              </a:buClr>
              <a:buFont typeface="Wingdings" pitchFamily="2" charset="2"/>
              <a:buNone/>
              <a:defRPr/>
            </a:pPr>
            <a:r>
              <a:rPr lang="en-US" sz="4800" b="1" dirty="0"/>
              <a:t>         or sexual dysfunction</a:t>
            </a:r>
          </a:p>
          <a:p>
            <a:pPr marL="274320" indent="-274320" eaLnBrk="1" fontAlgn="auto" hangingPunct="1">
              <a:lnSpc>
                <a:spcPct val="90000"/>
              </a:lnSpc>
              <a:spcAft>
                <a:spcPts val="0"/>
              </a:spcAft>
              <a:buClr>
                <a:schemeClr val="accent3"/>
              </a:buClr>
              <a:buFont typeface="Wingdings" pitchFamily="2" charset="2"/>
              <a:buChar char="Ø"/>
              <a:defRPr/>
            </a:pPr>
            <a:r>
              <a:rPr lang="en-US" sz="4800" b="1" dirty="0">
                <a:solidFill>
                  <a:srgbClr val="FF0000"/>
                </a:solidFill>
              </a:rPr>
              <a:t>Watch for Drug-Drug</a:t>
            </a:r>
          </a:p>
          <a:p>
            <a:pPr marL="0" indent="0" eaLnBrk="1" fontAlgn="auto" hangingPunct="1">
              <a:lnSpc>
                <a:spcPct val="90000"/>
              </a:lnSpc>
              <a:spcAft>
                <a:spcPts val="0"/>
              </a:spcAft>
              <a:buClr>
                <a:schemeClr val="accent3"/>
              </a:buClr>
              <a:buFont typeface="Arial" pitchFamily="34" charset="0"/>
              <a:buNone/>
              <a:defRPr/>
            </a:pPr>
            <a:r>
              <a:rPr lang="en-US" sz="4800" b="1" dirty="0">
                <a:solidFill>
                  <a:srgbClr val="FF0000"/>
                </a:solidFill>
              </a:rPr>
              <a:t>       Interactions</a:t>
            </a:r>
            <a:r>
              <a:rPr lang="en-US" sz="4800" b="1" dirty="0"/>
              <a:t>!</a:t>
            </a:r>
          </a:p>
        </p:txBody>
      </p:sp>
      <p:sp>
        <p:nvSpPr>
          <p:cNvPr id="4" name="Slide Number Placeholder 3"/>
          <p:cNvSpPr>
            <a:spLocks noGrp="1"/>
          </p:cNvSpPr>
          <p:nvPr>
            <p:ph type="sldNum" sz="quarter" idx="12"/>
          </p:nvPr>
        </p:nvSpPr>
        <p:spPr/>
        <p:txBody>
          <a:bodyPr/>
          <a:lstStyle/>
          <a:p>
            <a:pPr>
              <a:defRPr/>
            </a:pPr>
            <a:fld id="{376E658E-8BC3-4C61-8B33-DFA449AB93E6}" type="slidenum">
              <a:rPr lang="en-US" smtClean="0"/>
              <a:pPr>
                <a:defRPr/>
              </a:pPr>
              <a:t>148</a:t>
            </a:fld>
            <a:endParaRPr lang="en-US" dirty="0"/>
          </a:p>
        </p:txBody>
      </p:sp>
    </p:spTree>
    <p:extLst>
      <p:ext uri="{BB962C8B-B14F-4D97-AF65-F5344CB8AC3E}">
        <p14:creationId xmlns:p14="http://schemas.microsoft.com/office/powerpoint/2010/main" val="64310157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a:xfrm>
            <a:off x="685800" y="304800"/>
            <a:ext cx="7772400" cy="1143000"/>
          </a:xfrm>
        </p:spPr>
        <p:txBody>
          <a:bodyPr rtlCol="0">
            <a:noAutofit/>
          </a:bodyPr>
          <a:lstStyle/>
          <a:p>
            <a:pPr eaLnBrk="1" fontAlgn="auto" hangingPunct="1">
              <a:spcAft>
                <a:spcPts val="0"/>
              </a:spcAft>
              <a:defRPr/>
            </a:pPr>
            <a:r>
              <a:rPr lang="en-US" sz="8000" b="1" u="sng" dirty="0">
                <a:solidFill>
                  <a:srgbClr val="0070C0"/>
                </a:solidFill>
                <a:effectLst>
                  <a:outerShdw blurRad="38100" dist="38100" dir="2700000" algn="tl">
                    <a:srgbClr val="FFFFFF"/>
                  </a:outerShdw>
                </a:effectLst>
              </a:rPr>
              <a:t>SAM-e</a:t>
            </a:r>
          </a:p>
        </p:txBody>
      </p:sp>
      <p:sp>
        <p:nvSpPr>
          <p:cNvPr id="705539" name="Rectangle 3"/>
          <p:cNvSpPr>
            <a:spLocks noGrp="1" noChangeArrowheads="1"/>
          </p:cNvSpPr>
          <p:nvPr>
            <p:ph type="body" sz="half" idx="2"/>
          </p:nvPr>
        </p:nvSpPr>
        <p:spPr>
          <a:xfrm>
            <a:off x="1143000" y="1905000"/>
            <a:ext cx="8686800" cy="4572000"/>
          </a:xfrm>
        </p:spPr>
        <p:txBody>
          <a:bodyPr rtlCol="0">
            <a:normAutofit/>
          </a:bodyPr>
          <a:lstStyle/>
          <a:p>
            <a:pPr marL="274320" indent="-274320" eaLnBrk="1" fontAlgn="auto" hangingPunct="1">
              <a:spcAft>
                <a:spcPts val="0"/>
              </a:spcAft>
              <a:buClr>
                <a:schemeClr val="accent3"/>
              </a:buClr>
              <a:buFont typeface="Wingdings 2"/>
              <a:buChar char=""/>
              <a:defRPr/>
            </a:pPr>
            <a:r>
              <a:rPr lang="en-US" sz="4800" b="1" dirty="0"/>
              <a:t>Meta-analysis</a:t>
            </a:r>
          </a:p>
          <a:p>
            <a:pPr marL="274320" indent="-274320" eaLnBrk="1" fontAlgn="auto" hangingPunct="1">
              <a:spcAft>
                <a:spcPts val="0"/>
              </a:spcAft>
              <a:buClr>
                <a:schemeClr val="accent3"/>
              </a:buClr>
              <a:buFont typeface="Wingdings" pitchFamily="2" charset="2"/>
              <a:buNone/>
              <a:defRPr/>
            </a:pPr>
            <a:r>
              <a:rPr lang="en-US" sz="3600" b="1" dirty="0"/>
              <a:t>      </a:t>
            </a:r>
            <a:r>
              <a:rPr lang="en-US" sz="2800" b="1" dirty="0"/>
              <a:t>(Williams, et al. 2005)</a:t>
            </a:r>
            <a:endParaRPr lang="en-US" sz="4400" b="1" dirty="0"/>
          </a:p>
          <a:p>
            <a:pPr marL="274320" indent="-274320" eaLnBrk="1" fontAlgn="auto" hangingPunct="1">
              <a:spcAft>
                <a:spcPts val="0"/>
              </a:spcAft>
              <a:buClr>
                <a:schemeClr val="accent3"/>
              </a:buClr>
              <a:buFont typeface="Wingdings 2"/>
              <a:buChar char=""/>
              <a:defRPr/>
            </a:pPr>
            <a:r>
              <a:rPr lang="en-US" sz="4800" b="1" dirty="0"/>
              <a:t>Comparable efficacy to</a:t>
            </a:r>
          </a:p>
          <a:p>
            <a:pPr marL="0" indent="0" eaLnBrk="1" fontAlgn="auto" hangingPunct="1">
              <a:spcAft>
                <a:spcPts val="0"/>
              </a:spcAft>
              <a:buClr>
                <a:schemeClr val="accent3"/>
              </a:buClr>
              <a:buFont typeface="Arial" pitchFamily="34" charset="0"/>
              <a:buNone/>
              <a:defRPr/>
            </a:pPr>
            <a:r>
              <a:rPr lang="en-US" sz="4800" b="1" dirty="0"/>
              <a:t>      Antidepressants</a:t>
            </a:r>
          </a:p>
          <a:p>
            <a:pPr marL="274320" indent="-274320" eaLnBrk="1" fontAlgn="auto" hangingPunct="1">
              <a:spcAft>
                <a:spcPts val="0"/>
              </a:spcAft>
              <a:buClr>
                <a:schemeClr val="accent3"/>
              </a:buClr>
              <a:buFont typeface="Wingdings 2"/>
              <a:buChar char=""/>
              <a:defRPr/>
            </a:pPr>
            <a:r>
              <a:rPr lang="en-US" sz="4800" b="1" dirty="0"/>
              <a:t>Much better tolerated</a:t>
            </a:r>
          </a:p>
        </p:txBody>
      </p:sp>
      <p:sp>
        <p:nvSpPr>
          <p:cNvPr id="4" name="Slide Number Placeholder 3"/>
          <p:cNvSpPr>
            <a:spLocks noGrp="1"/>
          </p:cNvSpPr>
          <p:nvPr>
            <p:ph type="sldNum" sz="quarter" idx="12"/>
          </p:nvPr>
        </p:nvSpPr>
        <p:spPr/>
        <p:txBody>
          <a:bodyPr/>
          <a:lstStyle/>
          <a:p>
            <a:pPr>
              <a:defRPr/>
            </a:pPr>
            <a:fld id="{B91E71A1-4C09-4267-B493-796B67F9928D}" type="slidenum">
              <a:rPr lang="en-US" smtClean="0"/>
              <a:pPr>
                <a:defRPr/>
              </a:pPr>
              <a:t>149</a:t>
            </a:fld>
            <a:endParaRPr lang="en-US" dirty="0"/>
          </a:p>
        </p:txBody>
      </p:sp>
    </p:spTree>
    <p:extLst>
      <p:ext uri="{BB962C8B-B14F-4D97-AF65-F5344CB8AC3E}">
        <p14:creationId xmlns:p14="http://schemas.microsoft.com/office/powerpoint/2010/main" val="225018398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838200" y="381000"/>
            <a:ext cx="7772400" cy="1143000"/>
          </a:xfrm>
        </p:spPr>
        <p:txBody>
          <a:bodyPr>
            <a:normAutofit fontScale="90000"/>
          </a:bodyPr>
          <a:lstStyle/>
          <a:p>
            <a:pPr eaLnBrk="1" hangingPunct="1">
              <a:defRPr/>
            </a:pPr>
            <a:r>
              <a:rPr lang="en-US" sz="8000" b="1" u="sng" dirty="0">
                <a:solidFill>
                  <a:srgbClr val="0070C0"/>
                </a:solidFill>
              </a:rPr>
              <a:t>SAM-e</a:t>
            </a:r>
          </a:p>
        </p:txBody>
      </p:sp>
      <p:sp>
        <p:nvSpPr>
          <p:cNvPr id="706563" name="Rectangle 3"/>
          <p:cNvSpPr>
            <a:spLocks noGrp="1" noChangeArrowheads="1"/>
          </p:cNvSpPr>
          <p:nvPr>
            <p:ph type="body" sz="half" idx="2"/>
          </p:nvPr>
        </p:nvSpPr>
        <p:spPr>
          <a:xfrm>
            <a:off x="914400" y="1981200"/>
            <a:ext cx="7620000" cy="4114800"/>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4400" b="1" dirty="0"/>
              <a:t>Treatment: Major Depression</a:t>
            </a:r>
            <a:endParaRPr lang="en-US" sz="4400" b="1" u="sng" dirty="0"/>
          </a:p>
          <a:p>
            <a:pPr marL="274320" indent="-274320" eaLnBrk="1" fontAlgn="auto" hangingPunct="1">
              <a:lnSpc>
                <a:spcPct val="90000"/>
              </a:lnSpc>
              <a:spcAft>
                <a:spcPts val="0"/>
              </a:spcAft>
              <a:buClr>
                <a:schemeClr val="accent3"/>
              </a:buClr>
              <a:buFont typeface="Wingdings" pitchFamily="2" charset="2"/>
              <a:buNone/>
              <a:defRPr/>
            </a:pPr>
            <a:endParaRPr lang="en-US" sz="1600" b="1" dirty="0"/>
          </a:p>
          <a:p>
            <a:pPr marL="274320" indent="-274320" eaLnBrk="1" fontAlgn="auto" hangingPunct="1">
              <a:lnSpc>
                <a:spcPct val="90000"/>
              </a:lnSpc>
              <a:spcAft>
                <a:spcPts val="0"/>
              </a:spcAft>
              <a:buClr>
                <a:schemeClr val="accent3"/>
              </a:buClr>
              <a:buFont typeface="Wingdings" pitchFamily="2" charset="2"/>
              <a:buChar char="Ø"/>
              <a:defRPr/>
            </a:pPr>
            <a:r>
              <a:rPr lang="en-US" sz="4800" dirty="0"/>
              <a:t>400-</a:t>
            </a:r>
            <a:r>
              <a:rPr lang="en-US" sz="4800" u="sng" dirty="0"/>
              <a:t>1600</a:t>
            </a:r>
            <a:r>
              <a:rPr lang="en-US" sz="4800" dirty="0"/>
              <a:t> mg per day</a:t>
            </a:r>
          </a:p>
          <a:p>
            <a:pPr marL="274320" indent="-274320" eaLnBrk="1" fontAlgn="auto" hangingPunct="1">
              <a:lnSpc>
                <a:spcPct val="90000"/>
              </a:lnSpc>
              <a:spcAft>
                <a:spcPts val="0"/>
              </a:spcAft>
              <a:buClr>
                <a:schemeClr val="accent3"/>
              </a:buClr>
              <a:buFont typeface="Wingdings" pitchFamily="2" charset="2"/>
              <a:buChar char="Ø"/>
              <a:defRPr/>
            </a:pPr>
            <a:r>
              <a:rPr lang="en-US" sz="4800" dirty="0"/>
              <a:t>$3-5 per day</a:t>
            </a:r>
          </a:p>
          <a:p>
            <a:pPr marL="274320" indent="-274320" eaLnBrk="1" fontAlgn="auto" hangingPunct="1">
              <a:lnSpc>
                <a:spcPct val="90000"/>
              </a:lnSpc>
              <a:spcAft>
                <a:spcPts val="0"/>
              </a:spcAft>
              <a:buClr>
                <a:schemeClr val="accent3"/>
              </a:buClr>
              <a:buFont typeface="Wingdings" pitchFamily="2" charset="2"/>
              <a:buChar char="Ø"/>
              <a:defRPr/>
            </a:pPr>
            <a:r>
              <a:rPr lang="en-US" sz="4800" dirty="0"/>
              <a:t>IV Dosing</a:t>
            </a:r>
            <a:endParaRPr lang="en-US" sz="4800" u="sng"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910C7D55-AD53-4B7C-A67C-1E43B0121CAC}" type="slidenum">
              <a:rPr lang="en-US" smtClean="0"/>
              <a:pPr>
                <a:defRPr/>
              </a:pPr>
              <a:t>150</a:t>
            </a:fld>
            <a:endParaRPr lang="en-US" dirty="0"/>
          </a:p>
        </p:txBody>
      </p:sp>
    </p:spTree>
    <p:extLst>
      <p:ext uri="{BB962C8B-B14F-4D97-AF65-F5344CB8AC3E}">
        <p14:creationId xmlns:p14="http://schemas.microsoft.com/office/powerpoint/2010/main" val="43500177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685800" y="381000"/>
            <a:ext cx="7772400" cy="1143000"/>
          </a:xfrm>
        </p:spPr>
        <p:txBody>
          <a:bodyPr>
            <a:normAutofit fontScale="90000"/>
          </a:bodyPr>
          <a:lstStyle/>
          <a:p>
            <a:pPr eaLnBrk="1" hangingPunct="1">
              <a:defRPr/>
            </a:pPr>
            <a:r>
              <a:rPr lang="en-US" sz="8000" b="1" u="sng" dirty="0">
                <a:solidFill>
                  <a:srgbClr val="0070C0"/>
                </a:solidFill>
              </a:rPr>
              <a:t>SAM-e</a:t>
            </a:r>
          </a:p>
        </p:txBody>
      </p:sp>
      <p:sp>
        <p:nvSpPr>
          <p:cNvPr id="876547" name="Rectangle 3"/>
          <p:cNvSpPr>
            <a:spLocks noGrp="1" noChangeArrowheads="1"/>
          </p:cNvSpPr>
          <p:nvPr>
            <p:ph type="body" sz="half" idx="2"/>
          </p:nvPr>
        </p:nvSpPr>
        <p:spPr>
          <a:xfrm>
            <a:off x="838200" y="914400"/>
            <a:ext cx="8001000" cy="4800600"/>
          </a:xfrm>
        </p:spPr>
        <p:txBody>
          <a:bodyPr rtlCol="0">
            <a:noAutofit/>
          </a:bodyPr>
          <a:lstStyle/>
          <a:p>
            <a:pPr marL="274320" indent="-274320" eaLnBrk="1" fontAlgn="auto" hangingPunct="1">
              <a:lnSpc>
                <a:spcPct val="90000"/>
              </a:lnSpc>
              <a:spcAft>
                <a:spcPts val="0"/>
              </a:spcAft>
              <a:buClr>
                <a:schemeClr val="accent3"/>
              </a:buClr>
              <a:buFont typeface="Wingdings" pitchFamily="2" charset="2"/>
              <a:buNone/>
              <a:defRPr/>
            </a:pPr>
            <a:endParaRPr lang="en-US" sz="4400" b="1" u="sng" dirty="0"/>
          </a:p>
          <a:p>
            <a:pPr marL="274320" indent="-274320" eaLnBrk="1" fontAlgn="auto" hangingPunct="1">
              <a:lnSpc>
                <a:spcPct val="90000"/>
              </a:lnSpc>
              <a:spcAft>
                <a:spcPts val="0"/>
              </a:spcAft>
              <a:buClr>
                <a:schemeClr val="accent3"/>
              </a:buClr>
              <a:buFont typeface="Wingdings" pitchFamily="2" charset="2"/>
              <a:buNone/>
              <a:defRPr/>
            </a:pPr>
            <a:endParaRPr lang="en-US" sz="4400" b="1" dirty="0"/>
          </a:p>
          <a:p>
            <a:pPr marL="274320" indent="-274320" eaLnBrk="1" fontAlgn="auto" hangingPunct="1">
              <a:lnSpc>
                <a:spcPct val="90000"/>
              </a:lnSpc>
              <a:spcAft>
                <a:spcPts val="0"/>
              </a:spcAft>
              <a:buClr>
                <a:schemeClr val="accent3"/>
              </a:buClr>
              <a:buFont typeface="Wingdings" pitchFamily="2" charset="2"/>
              <a:buChar char="Ø"/>
              <a:defRPr/>
            </a:pPr>
            <a:r>
              <a:rPr lang="en-US" sz="4400" b="1" u="sng" dirty="0"/>
              <a:t>So Far</a:t>
            </a:r>
            <a:r>
              <a:rPr lang="en-US" sz="4400" b="1" dirty="0"/>
              <a:t> lack of significant drug-drug interactions</a:t>
            </a:r>
          </a:p>
          <a:p>
            <a:pPr marL="274320" indent="-274320" eaLnBrk="1" fontAlgn="auto" hangingPunct="1">
              <a:lnSpc>
                <a:spcPct val="90000"/>
              </a:lnSpc>
              <a:spcAft>
                <a:spcPts val="0"/>
              </a:spcAft>
              <a:buClr>
                <a:schemeClr val="accent3"/>
              </a:buClr>
              <a:buFont typeface="Arial" pitchFamily="34" charset="0"/>
              <a:buNone/>
              <a:defRPr/>
            </a:pPr>
            <a:endParaRPr lang="en-US" sz="4400" b="1" dirty="0"/>
          </a:p>
          <a:p>
            <a:pPr marL="274320" indent="-274320" eaLnBrk="1" fontAlgn="auto" hangingPunct="1">
              <a:lnSpc>
                <a:spcPct val="90000"/>
              </a:lnSpc>
              <a:spcAft>
                <a:spcPts val="0"/>
              </a:spcAft>
              <a:buClr>
                <a:schemeClr val="accent3"/>
              </a:buClr>
              <a:buFont typeface="Wingdings" pitchFamily="2" charset="2"/>
              <a:buChar char="Ø"/>
              <a:defRPr/>
            </a:pPr>
            <a:r>
              <a:rPr lang="en-US" sz="4400" b="1" dirty="0"/>
              <a:t>Also treats osteoarthritis</a:t>
            </a:r>
          </a:p>
        </p:txBody>
      </p:sp>
      <p:sp>
        <p:nvSpPr>
          <p:cNvPr id="4" name="Slide Number Placeholder 3"/>
          <p:cNvSpPr>
            <a:spLocks noGrp="1"/>
          </p:cNvSpPr>
          <p:nvPr>
            <p:ph type="sldNum" sz="quarter" idx="12"/>
          </p:nvPr>
        </p:nvSpPr>
        <p:spPr/>
        <p:txBody>
          <a:bodyPr/>
          <a:lstStyle/>
          <a:p>
            <a:pPr>
              <a:defRPr/>
            </a:pPr>
            <a:fld id="{8D48D96C-9849-4719-9BAB-91B44BA773C0}" type="slidenum">
              <a:rPr lang="en-US" smtClean="0"/>
              <a:pPr>
                <a:defRPr/>
              </a:pPr>
              <a:t>151</a:t>
            </a:fld>
            <a:endParaRPr lang="en-US" dirty="0"/>
          </a:p>
        </p:txBody>
      </p:sp>
    </p:spTree>
    <p:extLst>
      <p:ext uri="{BB962C8B-B14F-4D97-AF65-F5344CB8AC3E}">
        <p14:creationId xmlns:p14="http://schemas.microsoft.com/office/powerpoint/2010/main" val="22398431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a:xfrm>
            <a:off x="685800" y="304800"/>
            <a:ext cx="7772400" cy="1143000"/>
          </a:xfrm>
        </p:spPr>
        <p:txBody>
          <a:bodyPr>
            <a:normAutofit fontScale="90000"/>
          </a:bodyPr>
          <a:lstStyle/>
          <a:p>
            <a:r>
              <a:rPr lang="en-US" sz="7200" b="1"/>
              <a:t>Omega-3</a:t>
            </a:r>
            <a:r>
              <a:rPr lang="en-US" sz="6000" b="1"/>
              <a:t>:</a:t>
            </a:r>
            <a:br>
              <a:rPr lang="en-US" sz="6000" b="1"/>
            </a:br>
            <a:r>
              <a:rPr lang="en-US" sz="6000" b="1"/>
              <a:t>Essential Fatty Acids</a:t>
            </a:r>
          </a:p>
        </p:txBody>
      </p:sp>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81576990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p:txBody>
          <a:bodyPr/>
          <a:lstStyle/>
          <a:p>
            <a:pPr eaLnBrk="1" hangingPunct="1"/>
            <a:r>
              <a:rPr lang="en-US" sz="6000" b="1" u="sng"/>
              <a:t>Families of Fatty Acids</a:t>
            </a:r>
          </a:p>
        </p:txBody>
      </p:sp>
      <p:sp>
        <p:nvSpPr>
          <p:cNvPr id="465923" name="Rectangle 3"/>
          <p:cNvSpPr>
            <a:spLocks noGrp="1" noChangeArrowheads="1"/>
          </p:cNvSpPr>
          <p:nvPr>
            <p:ph idx="1"/>
          </p:nvPr>
        </p:nvSpPr>
        <p:spPr>
          <a:xfrm>
            <a:off x="457200" y="1981200"/>
            <a:ext cx="8382000" cy="4114800"/>
          </a:xfrm>
        </p:spPr>
        <p:txBody>
          <a:bodyPr/>
          <a:lstStyle/>
          <a:p>
            <a:pPr eaLnBrk="1" hangingPunct="1">
              <a:lnSpc>
                <a:spcPct val="90000"/>
              </a:lnSpc>
            </a:pPr>
            <a:r>
              <a:rPr lang="en-US" sz="4000" b="1"/>
              <a:t>Omega-3</a:t>
            </a:r>
          </a:p>
          <a:p>
            <a:pPr eaLnBrk="1" hangingPunct="1">
              <a:lnSpc>
                <a:spcPct val="90000"/>
              </a:lnSpc>
              <a:buFont typeface="Wingdings" pitchFamily="2" charset="2"/>
              <a:buNone/>
            </a:pPr>
            <a:r>
              <a:rPr lang="en-US" sz="4000" b="1"/>
              <a:t>       Linolenic Acid: seed and nut oils</a:t>
            </a:r>
          </a:p>
          <a:p>
            <a:pPr eaLnBrk="1" hangingPunct="1">
              <a:lnSpc>
                <a:spcPct val="90000"/>
              </a:lnSpc>
              <a:buFont typeface="Wingdings" pitchFamily="2" charset="2"/>
              <a:buNone/>
            </a:pPr>
            <a:r>
              <a:rPr lang="en-US" sz="4000" b="1"/>
              <a:t>       EPA: fish oil          </a:t>
            </a:r>
            <a:endParaRPr lang="en-US" sz="4000" b="1">
              <a:solidFill>
                <a:srgbClr val="FF0000"/>
              </a:solidFill>
            </a:endParaRPr>
          </a:p>
          <a:p>
            <a:pPr eaLnBrk="1" hangingPunct="1">
              <a:lnSpc>
                <a:spcPct val="90000"/>
              </a:lnSpc>
              <a:buFont typeface="Wingdings" pitchFamily="2" charset="2"/>
              <a:buNone/>
            </a:pPr>
            <a:r>
              <a:rPr lang="en-US" sz="4000" b="1"/>
              <a:t>       DHA: fish oil</a:t>
            </a:r>
          </a:p>
          <a:p>
            <a:pPr eaLnBrk="1" hangingPunct="1">
              <a:lnSpc>
                <a:spcPct val="90000"/>
              </a:lnSpc>
            </a:pPr>
            <a:r>
              <a:rPr lang="en-US" sz="4000" b="1"/>
              <a:t>Fish oil sources: cross blood-brain</a:t>
            </a:r>
          </a:p>
          <a:p>
            <a:pPr eaLnBrk="1" hangingPunct="1">
              <a:lnSpc>
                <a:spcPct val="90000"/>
              </a:lnSpc>
              <a:buFont typeface="Arial" pitchFamily="34" charset="0"/>
              <a:buNone/>
            </a:pPr>
            <a:r>
              <a:rPr lang="en-US" sz="4000" b="1"/>
              <a:t>         barrier    </a:t>
            </a:r>
            <a:r>
              <a:rPr lang="en-US" sz="3600">
                <a:solidFill>
                  <a:srgbClr val="FF0000"/>
                </a:solidFill>
              </a:rPr>
              <a:t>(bioavailability in brain)</a:t>
            </a:r>
          </a:p>
        </p:txBody>
      </p:sp>
    </p:spTree>
    <p:extLst>
      <p:ext uri="{BB962C8B-B14F-4D97-AF65-F5344CB8AC3E}">
        <p14:creationId xmlns:p14="http://schemas.microsoft.com/office/powerpoint/2010/main" val="6545556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a:xfrm>
            <a:off x="609600" y="533400"/>
            <a:ext cx="7772400" cy="1143000"/>
          </a:xfrm>
        </p:spPr>
        <p:txBody>
          <a:bodyPr rtlCol="0">
            <a:normAutofit fontScale="90000"/>
          </a:bodyPr>
          <a:lstStyle/>
          <a:p>
            <a:pPr eaLnBrk="1" fontAlgn="auto" hangingPunct="1">
              <a:spcAft>
                <a:spcPts val="0"/>
              </a:spcAft>
              <a:defRPr/>
            </a:pPr>
            <a:r>
              <a:rPr lang="en-US" sz="6600" b="1" dirty="0">
                <a:effectLst>
                  <a:outerShdw blurRad="38100" dist="38100" dir="2700000" algn="tl">
                    <a:srgbClr val="FFFFFF"/>
                  </a:outerShdw>
                </a:effectLst>
              </a:rPr>
              <a:t>Omega 3 Fatty Acids: </a:t>
            </a:r>
            <a:br>
              <a:rPr lang="en-US" sz="6600" b="1" u="sng" dirty="0">
                <a:effectLst>
                  <a:outerShdw blurRad="38100" dist="38100" dir="2700000" algn="tl">
                    <a:srgbClr val="FFFFFF"/>
                  </a:outerShdw>
                </a:effectLst>
              </a:rPr>
            </a:br>
            <a:r>
              <a:rPr lang="en-US" sz="6600" b="1" u="sng" dirty="0">
                <a:effectLst>
                  <a:outerShdw blurRad="38100" dist="38100" dir="2700000" algn="tl">
                    <a:srgbClr val="FFFFFF"/>
                  </a:outerShdw>
                </a:effectLst>
              </a:rPr>
              <a:t>Bipolar Disorder</a:t>
            </a:r>
          </a:p>
        </p:txBody>
      </p:sp>
      <p:sp>
        <p:nvSpPr>
          <p:cNvPr id="525315" name="Rectangle 3"/>
          <p:cNvSpPr>
            <a:spLocks noGrp="1" noChangeArrowheads="1"/>
          </p:cNvSpPr>
          <p:nvPr>
            <p:ph idx="1"/>
          </p:nvPr>
        </p:nvSpPr>
        <p:spPr>
          <a:xfrm>
            <a:off x="1676400" y="2057400"/>
            <a:ext cx="8458200" cy="4800600"/>
          </a:xfrm>
        </p:spPr>
        <p:txBody>
          <a:bodyPr rtlCol="0">
            <a:normAutofit/>
          </a:bodyPr>
          <a:lstStyle/>
          <a:p>
            <a:pPr marL="274320" indent="-274320" eaLnBrk="1" fontAlgn="auto" hangingPunct="1">
              <a:lnSpc>
                <a:spcPct val="90000"/>
              </a:lnSpc>
              <a:spcAft>
                <a:spcPts val="0"/>
              </a:spcAft>
              <a:buClr>
                <a:schemeClr val="accent3"/>
              </a:buClr>
              <a:buFont typeface="Arial" pitchFamily="34" charset="0"/>
              <a:buNone/>
              <a:defRPr/>
            </a:pPr>
            <a:r>
              <a:rPr lang="en-US" sz="4600" b="1" dirty="0"/>
              <a:t> </a:t>
            </a:r>
            <a:endParaRPr lang="en-US" sz="6000" b="1" dirty="0"/>
          </a:p>
          <a:p>
            <a:pPr marL="274320" indent="-274320" eaLnBrk="1" fontAlgn="auto" hangingPunct="1">
              <a:lnSpc>
                <a:spcPct val="90000"/>
              </a:lnSpc>
              <a:spcAft>
                <a:spcPts val="0"/>
              </a:spcAft>
              <a:buClr>
                <a:schemeClr val="accent3"/>
              </a:buClr>
              <a:buFont typeface="Wingdings 2"/>
              <a:buChar char=""/>
              <a:defRPr/>
            </a:pPr>
            <a:r>
              <a:rPr lang="en-US" sz="6000" b="1" dirty="0"/>
              <a:t>Mixed findings</a:t>
            </a:r>
            <a:endParaRPr lang="en-US" sz="6000" b="1" dirty="0">
              <a:effectLst>
                <a:outerShdw blurRad="38100" dist="38100" dir="2700000" algn="tl">
                  <a:srgbClr val="000000"/>
                </a:outerShdw>
              </a:effectLst>
            </a:endParaRPr>
          </a:p>
          <a:p>
            <a:pPr marL="274320" indent="-274320" eaLnBrk="1" fontAlgn="auto" hangingPunct="1">
              <a:lnSpc>
                <a:spcPct val="90000"/>
              </a:lnSpc>
              <a:spcAft>
                <a:spcPts val="0"/>
              </a:spcAft>
              <a:buClr>
                <a:schemeClr val="accent3"/>
              </a:buClr>
              <a:buFont typeface="Wingdings" pitchFamily="2" charset="2"/>
              <a:buNone/>
              <a:defRPr/>
            </a:pPr>
            <a:r>
              <a:rPr lang="en-US" sz="1800" b="1" dirty="0">
                <a:effectLst>
                  <a:outerShdw blurRad="38100" dist="38100" dir="2700000" algn="tl">
                    <a:srgbClr val="000000"/>
                  </a:outerShdw>
                </a:effectLst>
              </a:rPr>
              <a:t>             </a:t>
            </a:r>
          </a:p>
          <a:p>
            <a:pPr marL="274320" indent="-274320" eaLnBrk="1" fontAlgn="auto" hangingPunct="1">
              <a:lnSpc>
                <a:spcPct val="90000"/>
              </a:lnSpc>
              <a:spcAft>
                <a:spcPts val="0"/>
              </a:spcAft>
              <a:buClr>
                <a:schemeClr val="accent3"/>
              </a:buClr>
              <a:buFont typeface="Wingdings 2"/>
              <a:buChar char=""/>
              <a:defRPr/>
            </a:pPr>
            <a:endParaRPr lang="en-US" sz="1800" b="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76296639-7C4D-417A-92FA-80B6B3867B83}" type="slidenum">
              <a:rPr lang="en-US" smtClean="0"/>
              <a:pPr>
                <a:defRPr/>
              </a:pPr>
              <a:t>154</a:t>
            </a:fld>
            <a:endParaRPr lang="en-US" dirty="0"/>
          </a:p>
        </p:txBody>
      </p:sp>
    </p:spTree>
    <p:extLst>
      <p:ext uri="{BB962C8B-B14F-4D97-AF65-F5344CB8AC3E}">
        <p14:creationId xmlns:p14="http://schemas.microsoft.com/office/powerpoint/2010/main" val="35979434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Title 1"/>
          <p:cNvSpPr>
            <a:spLocks noGrp="1"/>
          </p:cNvSpPr>
          <p:nvPr>
            <p:ph type="title"/>
          </p:nvPr>
        </p:nvSpPr>
        <p:spPr/>
        <p:txBody>
          <a:bodyPr/>
          <a:lstStyle/>
          <a:p>
            <a:pPr eaLnBrk="1" hangingPunct="1"/>
            <a:r>
              <a:rPr lang="en-US" sz="5400" u="sng">
                <a:solidFill>
                  <a:srgbClr val="FF0000"/>
                </a:solidFill>
              </a:rPr>
              <a:t>Omega-3 and Depression</a:t>
            </a:r>
          </a:p>
        </p:txBody>
      </p:sp>
      <p:sp>
        <p:nvSpPr>
          <p:cNvPr id="467971" name="Content Placeholder 2"/>
          <p:cNvSpPr>
            <a:spLocks noGrp="1"/>
          </p:cNvSpPr>
          <p:nvPr>
            <p:ph idx="1"/>
          </p:nvPr>
        </p:nvSpPr>
        <p:spPr>
          <a:xfrm>
            <a:off x="609600" y="1143000"/>
            <a:ext cx="8229600" cy="4525963"/>
          </a:xfrm>
        </p:spPr>
        <p:txBody>
          <a:bodyPr>
            <a:normAutofit fontScale="92500"/>
          </a:bodyPr>
          <a:lstStyle/>
          <a:p>
            <a:pPr eaLnBrk="1" hangingPunct="1">
              <a:buFont typeface="Arial" pitchFamily="34" charset="0"/>
              <a:buNone/>
            </a:pPr>
            <a:endParaRPr lang="en-US" sz="4000" b="1"/>
          </a:p>
          <a:p>
            <a:pPr eaLnBrk="1" hangingPunct="1"/>
            <a:r>
              <a:rPr lang="en-US" sz="4000" b="1"/>
              <a:t>1-2 grams a day (EPA + DHA)</a:t>
            </a:r>
          </a:p>
          <a:p>
            <a:pPr eaLnBrk="1" hangingPunct="1"/>
            <a:r>
              <a:rPr lang="en-US" sz="4000" b="1"/>
              <a:t>15 published studies: major depression</a:t>
            </a:r>
          </a:p>
          <a:p>
            <a:pPr eaLnBrk="1" hangingPunct="1">
              <a:buFontTx/>
              <a:buNone/>
            </a:pPr>
            <a:r>
              <a:rPr lang="en-US" sz="4000" b="1"/>
              <a:t>            &gt;  8: add-on studies </a:t>
            </a:r>
          </a:p>
          <a:p>
            <a:pPr eaLnBrk="1" hangingPunct="1">
              <a:buFontTx/>
              <a:buNone/>
            </a:pPr>
            <a:r>
              <a:rPr lang="en-US" sz="4000" b="1"/>
              <a:t>            &gt;  all significant better </a:t>
            </a:r>
          </a:p>
          <a:p>
            <a:pPr eaLnBrk="1" hangingPunct="1">
              <a:buFontTx/>
              <a:buNone/>
            </a:pPr>
            <a:r>
              <a:rPr lang="en-US" sz="4000" b="1"/>
              <a:t>                        than placebo</a:t>
            </a:r>
          </a:p>
        </p:txBody>
      </p:sp>
      <p:sp>
        <p:nvSpPr>
          <p:cNvPr id="4" name="Slide Number Placeholder 3"/>
          <p:cNvSpPr>
            <a:spLocks noGrp="1"/>
          </p:cNvSpPr>
          <p:nvPr>
            <p:ph type="sldNum" sz="quarter" idx="12"/>
          </p:nvPr>
        </p:nvSpPr>
        <p:spPr/>
        <p:txBody>
          <a:bodyPr/>
          <a:lstStyle/>
          <a:p>
            <a:pPr>
              <a:defRPr/>
            </a:pPr>
            <a:fld id="{BAAB8C36-947B-4598-B494-0EB8BF009F48}" type="slidenum">
              <a:rPr lang="en-US" smtClean="0"/>
              <a:pPr>
                <a:defRPr/>
              </a:pPr>
              <a:t>155</a:t>
            </a:fld>
            <a:endParaRPr lang="en-US" dirty="0"/>
          </a:p>
        </p:txBody>
      </p:sp>
    </p:spTree>
    <p:extLst>
      <p:ext uri="{BB962C8B-B14F-4D97-AF65-F5344CB8AC3E}">
        <p14:creationId xmlns:p14="http://schemas.microsoft.com/office/powerpoint/2010/main" val="11701954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Title 1"/>
          <p:cNvSpPr>
            <a:spLocks noGrp="1"/>
          </p:cNvSpPr>
          <p:nvPr>
            <p:ph type="title"/>
          </p:nvPr>
        </p:nvSpPr>
        <p:spPr/>
        <p:txBody>
          <a:bodyPr>
            <a:normAutofit fontScale="90000"/>
          </a:bodyPr>
          <a:lstStyle/>
          <a:p>
            <a:pPr eaLnBrk="1" hangingPunct="1"/>
            <a:r>
              <a:rPr lang="en-US" sz="4800" b="1">
                <a:solidFill>
                  <a:srgbClr val="002060"/>
                </a:solidFill>
              </a:rPr>
              <a:t>Mood Disorders and</a:t>
            </a:r>
            <a:br>
              <a:rPr lang="en-US" sz="4800" b="1">
                <a:solidFill>
                  <a:srgbClr val="002060"/>
                </a:solidFill>
              </a:rPr>
            </a:br>
            <a:r>
              <a:rPr lang="en-US" sz="4800" b="1" u="sng">
                <a:solidFill>
                  <a:srgbClr val="002060"/>
                </a:solidFill>
              </a:rPr>
              <a:t>Omega-3: Meta Analysis</a:t>
            </a:r>
          </a:p>
        </p:txBody>
      </p:sp>
      <p:sp>
        <p:nvSpPr>
          <p:cNvPr id="468995" name="Content Placeholder 2"/>
          <p:cNvSpPr>
            <a:spLocks noGrp="1"/>
          </p:cNvSpPr>
          <p:nvPr>
            <p:ph idx="1"/>
          </p:nvPr>
        </p:nvSpPr>
        <p:spPr>
          <a:xfrm>
            <a:off x="457200" y="2133600"/>
            <a:ext cx="8229600" cy="4525963"/>
          </a:xfrm>
        </p:spPr>
        <p:txBody>
          <a:bodyPr/>
          <a:lstStyle/>
          <a:p>
            <a:pPr eaLnBrk="1" hangingPunct="1"/>
            <a:r>
              <a:rPr lang="en-US" sz="4400" b="1"/>
              <a:t>EPA: </a:t>
            </a:r>
            <a:r>
              <a:rPr lang="en-US" sz="4400"/>
              <a:t>(</a:t>
            </a:r>
            <a:r>
              <a:rPr lang="en-US" sz="3600"/>
              <a:t>eicosapentaenoic acid)</a:t>
            </a:r>
          </a:p>
          <a:p>
            <a:pPr eaLnBrk="1" hangingPunct="1"/>
            <a:r>
              <a:rPr lang="en-US" sz="4000" b="1"/>
              <a:t>DHA: </a:t>
            </a:r>
            <a:r>
              <a:rPr lang="en-US" sz="3600"/>
              <a:t>(docosahexaenoic acid)</a:t>
            </a:r>
          </a:p>
          <a:p>
            <a:pPr eaLnBrk="1" hangingPunct="1"/>
            <a:r>
              <a:rPr lang="en-US" sz="4000" b="1" u="sng"/>
              <a:t>Only</a:t>
            </a:r>
            <a:r>
              <a:rPr lang="en-US" sz="4000" b="1"/>
              <a:t> EPA has antidepressant effects</a:t>
            </a:r>
          </a:p>
          <a:p>
            <a:pPr eaLnBrk="1" hangingPunct="1"/>
            <a:endParaRPr lang="en-US" sz="4000" b="1"/>
          </a:p>
          <a:p>
            <a:pPr eaLnBrk="1" hangingPunct="1">
              <a:buFont typeface="Arial" pitchFamily="34" charset="0"/>
              <a:buNone/>
            </a:pPr>
            <a:r>
              <a:rPr lang="en-US" sz="2400" b="1"/>
              <a:t>                                                                                 </a:t>
            </a:r>
            <a:r>
              <a:rPr lang="en-US" sz="2400"/>
              <a:t>J. Davis J Clin Psych</a:t>
            </a:r>
          </a:p>
          <a:p>
            <a:pPr eaLnBrk="1" hangingPunct="1">
              <a:buFont typeface="Arial" pitchFamily="34" charset="0"/>
              <a:buNone/>
            </a:pPr>
            <a:r>
              <a:rPr lang="en-US" sz="2400"/>
              <a:t>                                                                                        June, 2010</a:t>
            </a:r>
          </a:p>
        </p:txBody>
      </p:sp>
    </p:spTree>
    <p:extLst>
      <p:ext uri="{BB962C8B-B14F-4D97-AF65-F5344CB8AC3E}">
        <p14:creationId xmlns:p14="http://schemas.microsoft.com/office/powerpoint/2010/main" val="398425632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ChangeArrowheads="1"/>
          </p:cNvSpPr>
          <p:nvPr>
            <p:ph type="title"/>
          </p:nvPr>
        </p:nvSpPr>
        <p:spPr/>
        <p:txBody>
          <a:bodyPr rtlCol="0">
            <a:normAutofit/>
          </a:bodyPr>
          <a:lstStyle/>
          <a:p>
            <a:pPr eaLnBrk="1" fontAlgn="auto" hangingPunct="1">
              <a:spcAft>
                <a:spcPts val="0"/>
              </a:spcAft>
              <a:defRPr/>
            </a:pPr>
            <a:r>
              <a:rPr lang="en-US" sz="5400" u="sng">
                <a:effectLst>
                  <a:outerShdw blurRad="38100" dist="38100" dir="2700000" algn="tl">
                    <a:srgbClr val="FFFFFF"/>
                  </a:outerShdw>
                </a:effectLst>
              </a:rPr>
              <a:t>Omega-3 Fatty Acids</a:t>
            </a:r>
          </a:p>
        </p:txBody>
      </p:sp>
      <p:sp>
        <p:nvSpPr>
          <p:cNvPr id="874499" name="Rectangle 3"/>
          <p:cNvSpPr>
            <a:spLocks noGrp="1" noChangeArrowheads="1"/>
          </p:cNvSpPr>
          <p:nvPr>
            <p:ph idx="1"/>
          </p:nvPr>
        </p:nvSpPr>
        <p:spPr>
          <a:xfrm>
            <a:off x="1371600" y="19812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000" b="1" dirty="0"/>
              <a:t>Side effects: GI </a:t>
            </a:r>
          </a:p>
          <a:p>
            <a:pPr marL="274320" indent="-274320" eaLnBrk="1" fontAlgn="auto" hangingPunct="1">
              <a:spcAft>
                <a:spcPts val="0"/>
              </a:spcAft>
              <a:buClr>
                <a:schemeClr val="accent3"/>
              </a:buClr>
              <a:buFont typeface="Arial" pitchFamily="34" charset="0"/>
              <a:buNone/>
              <a:defRPr/>
            </a:pPr>
            <a:r>
              <a:rPr lang="en-US" sz="4000" b="1" dirty="0"/>
              <a:t>        (diarrhea, nausea)</a:t>
            </a:r>
          </a:p>
          <a:p>
            <a:pPr marL="274320" indent="-274320" eaLnBrk="1" fontAlgn="auto" hangingPunct="1">
              <a:spcAft>
                <a:spcPts val="0"/>
              </a:spcAft>
              <a:buClr>
                <a:schemeClr val="accent3"/>
              </a:buClr>
              <a:buFont typeface="Wingdings 2"/>
              <a:buChar char=""/>
              <a:defRPr/>
            </a:pPr>
            <a:r>
              <a:rPr lang="en-US" sz="4000" b="1" dirty="0"/>
              <a:t>Take with food…ginger root</a:t>
            </a:r>
          </a:p>
          <a:p>
            <a:pPr marL="274320" indent="-274320" eaLnBrk="1" fontAlgn="auto" hangingPunct="1">
              <a:spcAft>
                <a:spcPts val="0"/>
              </a:spcAft>
              <a:buClr>
                <a:schemeClr val="accent3"/>
              </a:buClr>
              <a:buFont typeface="Wingdings" pitchFamily="2" charset="2"/>
              <a:buNone/>
              <a:defRPr/>
            </a:pPr>
            <a:r>
              <a:rPr lang="en-US" sz="4000" b="1" dirty="0"/>
              <a:t>        or ginger ale </a:t>
            </a:r>
          </a:p>
          <a:p>
            <a:pPr marL="274320" indent="-274320" eaLnBrk="1" fontAlgn="auto" hangingPunct="1">
              <a:spcAft>
                <a:spcPts val="0"/>
              </a:spcAft>
              <a:buClr>
                <a:schemeClr val="accent3"/>
              </a:buClr>
              <a:buFont typeface="Wingdings 2"/>
              <a:buChar char=""/>
              <a:defRPr/>
            </a:pPr>
            <a:r>
              <a:rPr lang="en-US" sz="4000" b="1" dirty="0"/>
              <a:t>The mercury issue   </a:t>
            </a:r>
          </a:p>
        </p:txBody>
      </p:sp>
    </p:spTree>
    <p:extLst>
      <p:ext uri="{BB962C8B-B14F-4D97-AF65-F5344CB8AC3E}">
        <p14:creationId xmlns:p14="http://schemas.microsoft.com/office/powerpoint/2010/main" val="415632914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C9BF003-1B87-4E77-965E-2B7307DD6A73}" type="slidenum">
              <a:rPr lang="en-US" smtClean="0"/>
              <a:pPr>
                <a:defRPr/>
              </a:pPr>
              <a:t>158</a:t>
            </a:fld>
            <a:endParaRPr lang="en-US"/>
          </a:p>
        </p:txBody>
      </p:sp>
      <p:sp>
        <p:nvSpPr>
          <p:cNvPr id="1296386" name="Rectangle 2"/>
          <p:cNvSpPr>
            <a:spLocks noGrp="1" noChangeArrowheads="1"/>
          </p:cNvSpPr>
          <p:nvPr>
            <p:ph type="title" idx="4294967295"/>
          </p:nvPr>
        </p:nvSpPr>
        <p:spPr>
          <a:xfrm>
            <a:off x="0" y="274638"/>
            <a:ext cx="8229600" cy="1143000"/>
          </a:xfrm>
        </p:spPr>
        <p:txBody>
          <a:bodyPr>
            <a:normAutofit fontScale="90000"/>
          </a:bodyPr>
          <a:lstStyle/>
          <a:p>
            <a:pPr eaLnBrk="1" hangingPunct="1">
              <a:defRPr/>
            </a:pPr>
            <a:r>
              <a:rPr lang="en-US" sz="5400" u="sng" dirty="0">
                <a:effectLst>
                  <a:outerShdw blurRad="38100" dist="38100" dir="2700000" algn="tl">
                    <a:srgbClr val="C0C0C0"/>
                  </a:outerShdw>
                </a:effectLst>
              </a:rPr>
              <a:t>Low Folic Acid: Associated with</a:t>
            </a:r>
          </a:p>
        </p:txBody>
      </p:sp>
      <p:sp>
        <p:nvSpPr>
          <p:cNvPr id="1296387" name="Rectangle 3"/>
          <p:cNvSpPr>
            <a:spLocks noGrp="1" noChangeArrowheads="1"/>
          </p:cNvSpPr>
          <p:nvPr>
            <p:ph idx="4294967295"/>
          </p:nvPr>
        </p:nvSpPr>
        <p:spPr>
          <a:xfrm>
            <a:off x="-57150" y="1676400"/>
            <a:ext cx="9201150" cy="5181600"/>
          </a:xfrm>
        </p:spPr>
        <p:txBody>
          <a:bodyPr>
            <a:normAutofit/>
          </a:bodyPr>
          <a:lstStyle/>
          <a:p>
            <a:pPr eaLnBrk="1" hangingPunct="1">
              <a:lnSpc>
                <a:spcPct val="90000"/>
              </a:lnSpc>
              <a:defRPr/>
            </a:pPr>
            <a:r>
              <a:rPr lang="en-US" sz="4400" dirty="0"/>
              <a:t>Depression:</a:t>
            </a:r>
          </a:p>
          <a:p>
            <a:pPr eaLnBrk="1" hangingPunct="1">
              <a:lnSpc>
                <a:spcPct val="90000"/>
              </a:lnSpc>
              <a:buNone/>
              <a:defRPr/>
            </a:pPr>
            <a:r>
              <a:rPr lang="en-US" sz="4400" dirty="0"/>
              <a:t>     &gt;  meta analysis: 10 epidemiologic</a:t>
            </a:r>
          </a:p>
          <a:p>
            <a:pPr eaLnBrk="1" hangingPunct="1">
              <a:lnSpc>
                <a:spcPct val="90000"/>
              </a:lnSpc>
              <a:buNone/>
              <a:defRPr/>
            </a:pPr>
            <a:r>
              <a:rPr lang="en-US" sz="4400" dirty="0"/>
              <a:t>           studies:</a:t>
            </a:r>
          </a:p>
          <a:p>
            <a:pPr eaLnBrk="1" hangingPunct="1">
              <a:lnSpc>
                <a:spcPct val="90000"/>
              </a:lnSpc>
              <a:buNone/>
              <a:defRPr/>
            </a:pPr>
            <a:r>
              <a:rPr lang="en-US" sz="4400" dirty="0"/>
              <a:t>           &gt; significant relationship</a:t>
            </a:r>
          </a:p>
          <a:p>
            <a:pPr eaLnBrk="1" hangingPunct="1">
              <a:lnSpc>
                <a:spcPct val="90000"/>
              </a:lnSpc>
              <a:buNone/>
              <a:defRPr/>
            </a:pPr>
            <a:r>
              <a:rPr lang="en-US" sz="4400" dirty="0"/>
              <a:t>                between low </a:t>
            </a:r>
            <a:r>
              <a:rPr lang="en-US" sz="4400" dirty="0" err="1"/>
              <a:t>folate</a:t>
            </a:r>
            <a:r>
              <a:rPr lang="en-US" sz="4400" dirty="0"/>
              <a:t> and</a:t>
            </a:r>
          </a:p>
          <a:p>
            <a:pPr eaLnBrk="1" hangingPunct="1">
              <a:lnSpc>
                <a:spcPct val="90000"/>
              </a:lnSpc>
              <a:buNone/>
              <a:defRPr/>
            </a:pPr>
            <a:r>
              <a:rPr lang="en-US" sz="4400" dirty="0"/>
              <a:t>                  depression </a:t>
            </a:r>
            <a:r>
              <a:rPr lang="en-US" sz="2000" dirty="0"/>
              <a:t>(</a:t>
            </a:r>
            <a:r>
              <a:rPr lang="en-US" sz="2000" dirty="0" err="1"/>
              <a:t>Gilbody</a:t>
            </a:r>
            <a:r>
              <a:rPr lang="en-US" sz="2000" dirty="0"/>
              <a:t>, et al. 2007)</a:t>
            </a:r>
            <a:endParaRPr lang="en-US" sz="4000" dirty="0"/>
          </a:p>
          <a:p>
            <a:pPr eaLnBrk="1" hangingPunct="1">
              <a:lnSpc>
                <a:spcPct val="90000"/>
              </a:lnSpc>
              <a:buNone/>
              <a:defRPr/>
            </a:pPr>
            <a:endParaRPr lang="en-US" sz="4000" dirty="0"/>
          </a:p>
        </p:txBody>
      </p:sp>
    </p:spTree>
    <p:extLst>
      <p:ext uri="{BB962C8B-B14F-4D97-AF65-F5344CB8AC3E}">
        <p14:creationId xmlns:p14="http://schemas.microsoft.com/office/powerpoint/2010/main" val="6556847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C9BF003-1B87-4E77-965E-2B7307DD6A73}" type="slidenum">
              <a:rPr lang="en-US" smtClean="0"/>
              <a:pPr>
                <a:defRPr/>
              </a:pPr>
              <a:t>159</a:t>
            </a:fld>
            <a:endParaRPr lang="en-US"/>
          </a:p>
        </p:txBody>
      </p:sp>
      <p:sp>
        <p:nvSpPr>
          <p:cNvPr id="1296386" name="Rectangle 2"/>
          <p:cNvSpPr>
            <a:spLocks noGrp="1" noChangeArrowheads="1"/>
          </p:cNvSpPr>
          <p:nvPr>
            <p:ph type="title" idx="4294967295"/>
          </p:nvPr>
        </p:nvSpPr>
        <p:spPr>
          <a:xfrm>
            <a:off x="0" y="274638"/>
            <a:ext cx="8229600" cy="1143000"/>
          </a:xfrm>
        </p:spPr>
        <p:txBody>
          <a:bodyPr>
            <a:normAutofit fontScale="90000"/>
          </a:bodyPr>
          <a:lstStyle/>
          <a:p>
            <a:pPr eaLnBrk="1" hangingPunct="1">
              <a:defRPr/>
            </a:pPr>
            <a:r>
              <a:rPr lang="en-US" sz="5400" u="sng" dirty="0">
                <a:effectLst>
                  <a:outerShdw blurRad="38100" dist="38100" dir="2700000" algn="tl">
                    <a:srgbClr val="C0C0C0"/>
                  </a:outerShdw>
                </a:effectLst>
              </a:rPr>
              <a:t>Low Folic Acid: Associated with</a:t>
            </a:r>
          </a:p>
        </p:txBody>
      </p:sp>
      <p:sp>
        <p:nvSpPr>
          <p:cNvPr id="1296387" name="Rectangle 3"/>
          <p:cNvSpPr>
            <a:spLocks noGrp="1" noChangeArrowheads="1"/>
          </p:cNvSpPr>
          <p:nvPr>
            <p:ph idx="4294967295"/>
          </p:nvPr>
        </p:nvSpPr>
        <p:spPr>
          <a:xfrm>
            <a:off x="247650" y="1143000"/>
            <a:ext cx="8896350" cy="5029200"/>
          </a:xfrm>
        </p:spPr>
        <p:txBody>
          <a:bodyPr>
            <a:normAutofit lnSpcReduction="10000"/>
          </a:bodyPr>
          <a:lstStyle/>
          <a:p>
            <a:pPr eaLnBrk="1" hangingPunct="1">
              <a:lnSpc>
                <a:spcPct val="90000"/>
              </a:lnSpc>
              <a:buNone/>
              <a:defRPr/>
            </a:pPr>
            <a:endParaRPr lang="en-US" sz="4000" dirty="0"/>
          </a:p>
          <a:p>
            <a:pPr eaLnBrk="1" hangingPunct="1">
              <a:lnSpc>
                <a:spcPct val="90000"/>
              </a:lnSpc>
              <a:defRPr/>
            </a:pPr>
            <a:r>
              <a:rPr lang="en-US" sz="4400" dirty="0"/>
              <a:t>Decreased CSF metabolites:</a:t>
            </a:r>
          </a:p>
          <a:p>
            <a:pPr eaLnBrk="1" hangingPunct="1">
              <a:lnSpc>
                <a:spcPct val="90000"/>
              </a:lnSpc>
              <a:buFont typeface="Wingdings" pitchFamily="2" charset="2"/>
              <a:buNone/>
              <a:defRPr/>
            </a:pPr>
            <a:r>
              <a:rPr lang="en-US" sz="4400" dirty="0"/>
              <a:t>         Serotonin             (5-HIAA)</a:t>
            </a:r>
          </a:p>
          <a:p>
            <a:pPr eaLnBrk="1" hangingPunct="1">
              <a:lnSpc>
                <a:spcPct val="90000"/>
              </a:lnSpc>
              <a:buFont typeface="Wingdings" pitchFamily="2" charset="2"/>
              <a:buNone/>
              <a:defRPr/>
            </a:pPr>
            <a:r>
              <a:rPr lang="en-US" sz="4400" dirty="0"/>
              <a:t>         Dopamine            (HVA)</a:t>
            </a:r>
          </a:p>
          <a:p>
            <a:pPr eaLnBrk="1" hangingPunct="1">
              <a:lnSpc>
                <a:spcPct val="90000"/>
              </a:lnSpc>
              <a:buFont typeface="Wingdings" pitchFamily="2" charset="2"/>
              <a:buNone/>
              <a:defRPr/>
            </a:pPr>
            <a:r>
              <a:rPr lang="en-US" sz="4400" dirty="0"/>
              <a:t>         </a:t>
            </a:r>
            <a:r>
              <a:rPr lang="en-US" sz="4400" dirty="0" err="1"/>
              <a:t>Norepinephrine</a:t>
            </a:r>
            <a:r>
              <a:rPr lang="en-US" sz="4400" dirty="0"/>
              <a:t>    (MHPG)</a:t>
            </a:r>
          </a:p>
          <a:p>
            <a:pPr eaLnBrk="1" hangingPunct="1">
              <a:lnSpc>
                <a:spcPct val="90000"/>
              </a:lnSpc>
              <a:defRPr/>
            </a:pPr>
            <a:r>
              <a:rPr lang="en-US" sz="4400" dirty="0"/>
              <a:t>Depression may </a:t>
            </a:r>
            <a:r>
              <a:rPr lang="en-US" sz="4400" i="1" dirty="0"/>
              <a:t>lead to </a:t>
            </a:r>
          </a:p>
          <a:p>
            <a:pPr eaLnBrk="1" hangingPunct="1">
              <a:lnSpc>
                <a:spcPct val="90000"/>
              </a:lnSpc>
              <a:buNone/>
              <a:defRPr/>
            </a:pPr>
            <a:r>
              <a:rPr lang="en-US" sz="4400" i="1" dirty="0"/>
              <a:t>          </a:t>
            </a:r>
            <a:r>
              <a:rPr lang="en-US" sz="4400" dirty="0"/>
              <a:t>low </a:t>
            </a:r>
            <a:r>
              <a:rPr lang="en-US" sz="4400" dirty="0" err="1"/>
              <a:t>folate</a:t>
            </a:r>
            <a:endParaRPr lang="en-US" sz="4400" dirty="0"/>
          </a:p>
          <a:p>
            <a:pPr eaLnBrk="1" hangingPunct="1">
              <a:lnSpc>
                <a:spcPct val="90000"/>
              </a:lnSpc>
              <a:buNone/>
              <a:defRPr/>
            </a:pPr>
            <a:endParaRPr lang="en-US" sz="4000" dirty="0"/>
          </a:p>
        </p:txBody>
      </p:sp>
    </p:spTree>
    <p:extLst>
      <p:ext uri="{BB962C8B-B14F-4D97-AF65-F5344CB8AC3E}">
        <p14:creationId xmlns:p14="http://schemas.microsoft.com/office/powerpoint/2010/main" val="29809315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a:xfrm>
            <a:off x="990600" y="228600"/>
            <a:ext cx="7772400" cy="1143000"/>
          </a:xfrm>
        </p:spPr>
        <p:txBody>
          <a:bodyPr rtlCol="0">
            <a:noAutofit/>
          </a:bodyPr>
          <a:lstStyle/>
          <a:p>
            <a:pPr eaLnBrk="1" fontAlgn="auto" hangingPunct="1">
              <a:spcAft>
                <a:spcPts val="0"/>
              </a:spcAft>
              <a:defRPr/>
            </a:pPr>
            <a:r>
              <a:rPr lang="en-US" sz="8000" b="1" u="sng" dirty="0">
                <a:solidFill>
                  <a:srgbClr val="0070C0"/>
                </a:solidFill>
                <a:effectLst>
                  <a:outerShdw blurRad="38100" dist="38100" dir="2700000" algn="tl">
                    <a:srgbClr val="FFFFFF"/>
                  </a:outerShdw>
                </a:effectLst>
              </a:rPr>
              <a:t>Folic Acid</a:t>
            </a:r>
          </a:p>
        </p:txBody>
      </p:sp>
      <p:sp>
        <p:nvSpPr>
          <p:cNvPr id="858115" name="Rectangle 3"/>
          <p:cNvSpPr>
            <a:spLocks noGrp="1" noChangeArrowheads="1"/>
          </p:cNvSpPr>
          <p:nvPr>
            <p:ph idx="1"/>
          </p:nvPr>
        </p:nvSpPr>
        <p:spPr>
          <a:xfrm>
            <a:off x="457200" y="1905000"/>
            <a:ext cx="8229600" cy="4648200"/>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4400" dirty="0"/>
              <a:t>Low serum levels in treatment-</a:t>
            </a:r>
          </a:p>
          <a:p>
            <a:pPr marL="274320" indent="-274320" eaLnBrk="1" fontAlgn="auto" hangingPunct="1">
              <a:lnSpc>
                <a:spcPct val="90000"/>
              </a:lnSpc>
              <a:spcAft>
                <a:spcPts val="0"/>
              </a:spcAft>
              <a:buClr>
                <a:schemeClr val="accent3"/>
              </a:buClr>
              <a:buFont typeface="Wingdings" pitchFamily="2" charset="2"/>
              <a:buNone/>
              <a:defRPr/>
            </a:pPr>
            <a:r>
              <a:rPr lang="en-US" sz="4400" dirty="0"/>
              <a:t>    resistant depression and </a:t>
            </a:r>
          </a:p>
          <a:p>
            <a:pPr marL="274320" indent="-274320" eaLnBrk="1" fontAlgn="auto" hangingPunct="1">
              <a:lnSpc>
                <a:spcPct val="90000"/>
              </a:lnSpc>
              <a:spcAft>
                <a:spcPts val="0"/>
              </a:spcAft>
              <a:buClr>
                <a:schemeClr val="accent3"/>
              </a:buClr>
              <a:buFont typeface="Wingdings" pitchFamily="2" charset="2"/>
              <a:buNone/>
              <a:defRPr/>
            </a:pPr>
            <a:r>
              <a:rPr lang="en-US" sz="4400" dirty="0"/>
              <a:t>       early relapse</a:t>
            </a:r>
          </a:p>
          <a:p>
            <a:pPr marL="274320" indent="-274320" eaLnBrk="1" fontAlgn="auto" hangingPunct="1">
              <a:lnSpc>
                <a:spcPct val="90000"/>
              </a:lnSpc>
              <a:spcAft>
                <a:spcPts val="0"/>
              </a:spcAft>
              <a:buClr>
                <a:schemeClr val="accent3"/>
              </a:buClr>
              <a:buFont typeface="Wingdings 2"/>
              <a:buChar char=""/>
              <a:defRPr/>
            </a:pPr>
            <a:r>
              <a:rPr lang="en-US" sz="4400" dirty="0"/>
              <a:t>Low </a:t>
            </a:r>
            <a:r>
              <a:rPr lang="en-US" sz="4400" dirty="0" err="1"/>
              <a:t>folate</a:t>
            </a:r>
            <a:r>
              <a:rPr lang="en-US" sz="4400" dirty="0"/>
              <a:t>: increased risk for</a:t>
            </a:r>
          </a:p>
          <a:p>
            <a:pPr marL="274320" indent="-274320" eaLnBrk="1" fontAlgn="auto" hangingPunct="1">
              <a:lnSpc>
                <a:spcPct val="90000"/>
              </a:lnSpc>
              <a:spcAft>
                <a:spcPts val="0"/>
              </a:spcAft>
              <a:buClr>
                <a:schemeClr val="accent3"/>
              </a:buClr>
              <a:buNone/>
              <a:defRPr/>
            </a:pPr>
            <a:r>
              <a:rPr lang="en-US" sz="4400" dirty="0"/>
              <a:t>        dementia</a:t>
            </a:r>
            <a:endParaRPr lang="en-US" sz="44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160</a:t>
            </a:fld>
            <a:endParaRPr lang="en-US"/>
          </a:p>
        </p:txBody>
      </p:sp>
    </p:spTree>
    <p:extLst>
      <p:ext uri="{BB962C8B-B14F-4D97-AF65-F5344CB8AC3E}">
        <p14:creationId xmlns:p14="http://schemas.microsoft.com/office/powerpoint/2010/main" val="109959684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a:xfrm>
            <a:off x="990600" y="228600"/>
            <a:ext cx="7772400" cy="1143000"/>
          </a:xfrm>
        </p:spPr>
        <p:txBody>
          <a:bodyPr rtlCol="0">
            <a:noAutofit/>
          </a:bodyPr>
          <a:lstStyle/>
          <a:p>
            <a:pPr eaLnBrk="1" fontAlgn="auto" hangingPunct="1">
              <a:spcAft>
                <a:spcPts val="0"/>
              </a:spcAft>
              <a:defRPr/>
            </a:pPr>
            <a:r>
              <a:rPr lang="en-US" sz="8000" b="1" u="sng" dirty="0">
                <a:solidFill>
                  <a:srgbClr val="0070C0"/>
                </a:solidFill>
                <a:effectLst>
                  <a:outerShdw blurRad="38100" dist="38100" dir="2700000" algn="tl">
                    <a:srgbClr val="FFFFFF"/>
                  </a:outerShdw>
                </a:effectLst>
              </a:rPr>
              <a:t>Folic Acid</a:t>
            </a:r>
          </a:p>
        </p:txBody>
      </p:sp>
      <p:sp>
        <p:nvSpPr>
          <p:cNvPr id="858115" name="Rectangle 3"/>
          <p:cNvSpPr>
            <a:spLocks noGrp="1" noChangeArrowheads="1"/>
          </p:cNvSpPr>
          <p:nvPr>
            <p:ph idx="1"/>
          </p:nvPr>
        </p:nvSpPr>
        <p:spPr>
          <a:xfrm>
            <a:off x="533400" y="1981200"/>
            <a:ext cx="8229600" cy="4419600"/>
          </a:xfrm>
        </p:spPr>
        <p:txBody>
          <a:bodyPr rtlCol="0">
            <a:normAutofit/>
          </a:bodyPr>
          <a:lstStyle/>
          <a:p>
            <a:pPr marL="274320" indent="-274320" eaLnBrk="1" fontAlgn="auto" hangingPunct="1">
              <a:lnSpc>
                <a:spcPct val="90000"/>
              </a:lnSpc>
              <a:spcAft>
                <a:spcPts val="0"/>
              </a:spcAft>
              <a:buClr>
                <a:schemeClr val="accent3"/>
              </a:buClr>
              <a:buFont typeface="Wingdings 2"/>
              <a:buChar char=""/>
              <a:defRPr/>
            </a:pPr>
            <a:r>
              <a:rPr lang="en-US" sz="4400" dirty="0"/>
              <a:t>Dosing: 500 mcg per day</a:t>
            </a:r>
          </a:p>
          <a:p>
            <a:pPr marL="274320" indent="-274320" eaLnBrk="1" fontAlgn="auto" hangingPunct="1">
              <a:lnSpc>
                <a:spcPct val="90000"/>
              </a:lnSpc>
              <a:spcAft>
                <a:spcPts val="0"/>
              </a:spcAft>
              <a:buClr>
                <a:schemeClr val="accent3"/>
              </a:buClr>
              <a:buFont typeface="Wingdings 2"/>
              <a:buChar char=""/>
              <a:defRPr/>
            </a:pPr>
            <a:r>
              <a:rPr lang="en-US" sz="4400" dirty="0"/>
              <a:t>Significant augmenter vs placebo</a:t>
            </a:r>
            <a:endParaRPr lang="en-US" sz="4000" dirty="0"/>
          </a:p>
          <a:p>
            <a:pPr marL="274320" indent="-274320" eaLnBrk="1" fontAlgn="auto" hangingPunct="1">
              <a:lnSpc>
                <a:spcPct val="90000"/>
              </a:lnSpc>
              <a:spcAft>
                <a:spcPts val="0"/>
              </a:spcAft>
              <a:buClr>
                <a:schemeClr val="accent3"/>
              </a:buClr>
              <a:buFont typeface="Wingdings 2"/>
              <a:buChar char=""/>
              <a:defRPr/>
            </a:pPr>
            <a:r>
              <a:rPr lang="en-US" sz="4400" dirty="0" err="1"/>
              <a:t>Deplin</a:t>
            </a:r>
            <a:r>
              <a:rPr lang="en-US" sz="4400" dirty="0"/>
              <a:t>  (L-</a:t>
            </a:r>
            <a:r>
              <a:rPr lang="en-US" sz="4400" dirty="0" err="1"/>
              <a:t>methylfolate</a:t>
            </a:r>
            <a:r>
              <a:rPr lang="en-US" sz="4400" dirty="0"/>
              <a:t>)</a:t>
            </a:r>
          </a:p>
          <a:p>
            <a:pPr marL="274320" indent="-274320" eaLnBrk="1" fontAlgn="auto" hangingPunct="1">
              <a:lnSpc>
                <a:spcPct val="90000"/>
              </a:lnSpc>
              <a:spcAft>
                <a:spcPts val="0"/>
              </a:spcAft>
              <a:buClr>
                <a:schemeClr val="accent3"/>
              </a:buClr>
              <a:buNone/>
              <a:defRPr/>
            </a:pPr>
            <a:r>
              <a:rPr lang="en-US" sz="4400" dirty="0"/>
              <a:t>      15% enzyme deficient </a:t>
            </a:r>
          </a:p>
          <a:p>
            <a:pPr marL="274320" indent="-274320" eaLnBrk="1" fontAlgn="auto" hangingPunct="1">
              <a:lnSpc>
                <a:spcPct val="90000"/>
              </a:lnSpc>
              <a:spcAft>
                <a:spcPts val="0"/>
              </a:spcAft>
              <a:buClr>
                <a:schemeClr val="accent3"/>
              </a:buClr>
              <a:buFont typeface="Wingdings 2"/>
              <a:buChar char=""/>
              <a:defRPr/>
            </a:pPr>
            <a:r>
              <a:rPr lang="en-US" sz="4400" dirty="0"/>
              <a:t>With </a:t>
            </a:r>
            <a:r>
              <a:rPr lang="en-US" sz="4400" dirty="0" err="1"/>
              <a:t>Depakote</a:t>
            </a:r>
            <a:r>
              <a:rPr lang="en-US" sz="4400" dirty="0"/>
              <a:t>: 1-2 mg per day</a:t>
            </a:r>
          </a:p>
          <a:p>
            <a:pPr marL="274320" indent="-274320" eaLnBrk="1" fontAlgn="auto" hangingPunct="1">
              <a:lnSpc>
                <a:spcPct val="90000"/>
              </a:lnSpc>
              <a:spcAft>
                <a:spcPts val="0"/>
              </a:spcAft>
              <a:buClr>
                <a:schemeClr val="accent3"/>
              </a:buClr>
              <a:buFont typeface="Wingdings 2"/>
              <a:buChar char=""/>
              <a:defRPr/>
            </a:pPr>
            <a:endParaRPr lang="en-US" sz="4000" dirty="0"/>
          </a:p>
          <a:p>
            <a:pPr marL="274320" indent="-274320" eaLnBrk="1" fontAlgn="auto" hangingPunct="1">
              <a:lnSpc>
                <a:spcPct val="90000"/>
              </a:lnSpc>
              <a:spcAft>
                <a:spcPts val="0"/>
              </a:spcAft>
              <a:buClr>
                <a:schemeClr val="accent3"/>
              </a:buClr>
              <a:buFont typeface="Wingdings 2"/>
              <a:buChar char=""/>
              <a:defRPr/>
            </a:pPr>
            <a:endParaRPr lang="en-US" sz="40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161</a:t>
            </a:fld>
            <a:endParaRPr lang="en-US"/>
          </a:p>
        </p:txBody>
      </p:sp>
    </p:spTree>
    <p:extLst>
      <p:ext uri="{BB962C8B-B14F-4D97-AF65-F5344CB8AC3E}">
        <p14:creationId xmlns:p14="http://schemas.microsoft.com/office/powerpoint/2010/main" val="195120969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chrono</a:t>
            </a:r>
            <a:endParaRPr lang="en-US" dirty="0"/>
          </a:p>
        </p:txBody>
      </p:sp>
      <p:sp>
        <p:nvSpPr>
          <p:cNvPr id="3" name="Subtitle 2"/>
          <p:cNvSpPr>
            <a:spLocks noGrp="1"/>
          </p:cNvSpPr>
          <p:nvPr>
            <p:ph type="subTitle" idx="1"/>
          </p:nvPr>
        </p:nvSpPr>
        <p:spPr/>
        <p:txBody>
          <a:bodyPr/>
          <a:lstStyle/>
          <a:p>
            <a:r>
              <a:rPr lang="en-US" dirty="0">
                <a:solidFill>
                  <a:schemeClr val="tx1"/>
                </a:solidFill>
              </a:rPr>
              <a:t>Later if time allows</a:t>
            </a:r>
          </a:p>
        </p:txBody>
      </p:sp>
    </p:spTree>
    <p:extLst>
      <p:ext uri="{BB962C8B-B14F-4D97-AF65-F5344CB8AC3E}">
        <p14:creationId xmlns:p14="http://schemas.microsoft.com/office/powerpoint/2010/main" val="122287257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Rectangle 2"/>
          <p:cNvSpPr>
            <a:spLocks noGrp="1" noChangeArrowheads="1"/>
          </p:cNvSpPr>
          <p:nvPr>
            <p:ph type="title"/>
          </p:nvPr>
        </p:nvSpPr>
        <p:spPr>
          <a:xfrm>
            <a:off x="1828800" y="609600"/>
            <a:ext cx="7793038" cy="1143000"/>
          </a:xfrm>
        </p:spPr>
        <p:txBody>
          <a:bodyPr rtlCol="0">
            <a:normAutofit/>
          </a:bodyPr>
          <a:lstStyle/>
          <a:p>
            <a:pPr eaLnBrk="1" fontAlgn="auto" hangingPunct="1">
              <a:spcAft>
                <a:spcPts val="0"/>
              </a:spcAft>
              <a:defRPr/>
            </a:pPr>
            <a:r>
              <a:rPr lang="en-US" sz="6600" i="1">
                <a:effectLst>
                  <a:outerShdw blurRad="38100" dist="38100" dir="2700000" algn="tl">
                    <a:srgbClr val="FFFFFF"/>
                  </a:outerShdw>
                </a:effectLst>
              </a:rPr>
              <a:t>St. Mom’s Wort</a:t>
            </a:r>
          </a:p>
        </p:txBody>
      </p:sp>
      <p:sp>
        <p:nvSpPr>
          <p:cNvPr id="707587" name="Rectangle 3"/>
          <p:cNvSpPr>
            <a:spLocks noGrp="1" noChangeArrowheads="1"/>
          </p:cNvSpPr>
          <p:nvPr>
            <p:ph type="body" sz="half" idx="2"/>
          </p:nvPr>
        </p:nvSpPr>
        <p:spPr>
          <a:xfrm>
            <a:off x="2667000" y="2209800"/>
            <a:ext cx="64770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a:effectLst>
                  <a:outerShdw blurRad="38100" dist="38100" dir="2700000" algn="tl">
                    <a:srgbClr val="000000"/>
                  </a:outerShdw>
                </a:effectLst>
              </a:rPr>
              <a:t>Given to pre-schoolers:</a:t>
            </a:r>
          </a:p>
          <a:p>
            <a:pPr marL="274320" indent="-274320" eaLnBrk="1" fontAlgn="auto" hangingPunct="1">
              <a:spcAft>
                <a:spcPts val="0"/>
              </a:spcAft>
              <a:buClr>
                <a:schemeClr val="accent3"/>
              </a:buClr>
              <a:buFont typeface="Wingdings" pitchFamily="2" charset="2"/>
              <a:buNone/>
              <a:defRPr/>
            </a:pPr>
            <a:r>
              <a:rPr lang="en-US" sz="4400">
                <a:effectLst>
                  <a:outerShdw blurRad="38100" dist="38100" dir="2700000" algn="tl">
                    <a:srgbClr val="000000"/>
                  </a:outerShdw>
                </a:effectLst>
              </a:rPr>
              <a:t>      renders them</a:t>
            </a:r>
          </a:p>
          <a:p>
            <a:pPr marL="274320" indent="-274320" eaLnBrk="1" fontAlgn="auto" hangingPunct="1">
              <a:spcAft>
                <a:spcPts val="0"/>
              </a:spcAft>
              <a:buClr>
                <a:schemeClr val="accent3"/>
              </a:buClr>
              <a:buFont typeface="Wingdings" pitchFamily="2" charset="2"/>
              <a:buNone/>
              <a:defRPr/>
            </a:pPr>
            <a:r>
              <a:rPr lang="en-US" sz="4400">
                <a:effectLst>
                  <a:outerShdw blurRad="38100" dist="38100" dir="2700000" algn="tl">
                    <a:srgbClr val="000000"/>
                  </a:outerShdw>
                </a:effectLst>
              </a:rPr>
              <a:t>       unconscious </a:t>
            </a:r>
          </a:p>
          <a:p>
            <a:pPr marL="274320" indent="-274320" eaLnBrk="1" fontAlgn="auto" hangingPunct="1">
              <a:spcAft>
                <a:spcPts val="0"/>
              </a:spcAft>
              <a:buClr>
                <a:schemeClr val="accent3"/>
              </a:buClr>
              <a:buFont typeface="Wingdings" pitchFamily="2" charset="2"/>
              <a:buNone/>
              <a:defRPr/>
            </a:pPr>
            <a:r>
              <a:rPr lang="en-US" sz="4400">
                <a:effectLst>
                  <a:outerShdw blurRad="38100" dist="38100" dir="2700000" algn="tl">
                    <a:srgbClr val="000000"/>
                  </a:outerShdw>
                </a:effectLst>
              </a:rPr>
              <a:t>        for 6 hours</a:t>
            </a:r>
          </a:p>
        </p:txBody>
      </p:sp>
      <p:sp>
        <p:nvSpPr>
          <p:cNvPr id="2" name="ClipArt Placeholder 1"/>
          <p:cNvSpPr>
            <a:spLocks noGrp="1"/>
          </p:cNvSpPr>
          <p:nvPr>
            <p:ph type="clipArt" sz="half" idx="1"/>
          </p:nvPr>
        </p:nvSpPr>
        <p:spPr/>
      </p:sp>
    </p:spTree>
    <p:extLst>
      <p:ext uri="{BB962C8B-B14F-4D97-AF65-F5344CB8AC3E}">
        <p14:creationId xmlns:p14="http://schemas.microsoft.com/office/powerpoint/2010/main" val="385244425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Title 1"/>
          <p:cNvSpPr>
            <a:spLocks noGrp="1"/>
          </p:cNvSpPr>
          <p:nvPr>
            <p:ph type="title"/>
          </p:nvPr>
        </p:nvSpPr>
        <p:spPr/>
        <p:txBody>
          <a:bodyPr/>
          <a:lstStyle/>
          <a:p>
            <a:r>
              <a:rPr lang="en-US" dirty="0"/>
              <a:t>Practice Case: 1</a:t>
            </a:r>
          </a:p>
        </p:txBody>
      </p:sp>
      <p:sp>
        <p:nvSpPr>
          <p:cNvPr id="926723" name="Content Placeholder 2"/>
          <p:cNvSpPr>
            <a:spLocks noGrp="1"/>
          </p:cNvSpPr>
          <p:nvPr>
            <p:ph idx="1"/>
          </p:nvPr>
        </p:nvSpPr>
        <p:spPr/>
        <p:txBody>
          <a:bodyPr/>
          <a:lstStyle/>
          <a:p>
            <a:r>
              <a:rPr lang="en-US"/>
              <a:t>54 year old man. Profession: undertaker. No history of depression.</a:t>
            </a:r>
          </a:p>
          <a:p>
            <a:r>
              <a:rPr lang="en-US"/>
              <a:t>6 months ago funeral home was sold and he was not hired by the new owner. He had worked for the former funeral home for 25 years</a:t>
            </a:r>
          </a:p>
          <a:p>
            <a:r>
              <a:rPr lang="en-US"/>
              <a:t>3 months of unsuccessful job searching. Felt frustrated. Possibly low grade depression</a:t>
            </a:r>
          </a:p>
        </p:txBody>
      </p:sp>
    </p:spTree>
    <p:extLst>
      <p:ext uri="{BB962C8B-B14F-4D97-AF65-F5344CB8AC3E}">
        <p14:creationId xmlns:p14="http://schemas.microsoft.com/office/powerpoint/2010/main" val="18642129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6" name="Title 1"/>
          <p:cNvSpPr>
            <a:spLocks noGrp="1"/>
          </p:cNvSpPr>
          <p:nvPr>
            <p:ph type="title"/>
          </p:nvPr>
        </p:nvSpPr>
        <p:spPr/>
        <p:txBody>
          <a:bodyPr/>
          <a:lstStyle/>
          <a:p>
            <a:r>
              <a:rPr lang="en-US" dirty="0"/>
              <a:t>Practice case: 1</a:t>
            </a:r>
          </a:p>
        </p:txBody>
      </p:sp>
      <p:sp>
        <p:nvSpPr>
          <p:cNvPr id="927747" name="Content Placeholder 2"/>
          <p:cNvSpPr>
            <a:spLocks noGrp="1"/>
          </p:cNvSpPr>
          <p:nvPr>
            <p:ph idx="1"/>
          </p:nvPr>
        </p:nvSpPr>
        <p:spPr/>
        <p:txBody>
          <a:bodyPr/>
          <a:lstStyle/>
          <a:p>
            <a:r>
              <a:rPr lang="en-US"/>
              <a:t>3 months ago at family gathering, a relative made a comment about his “chronic unemployment”</a:t>
            </a:r>
          </a:p>
          <a:p>
            <a:r>
              <a:rPr lang="en-US"/>
              <a:t>From that point there has been a downward spiral…increasing low self-esteem..</a:t>
            </a:r>
          </a:p>
          <a:p>
            <a:pPr>
              <a:buFontTx/>
              <a:buNone/>
            </a:pPr>
            <a:r>
              <a:rPr lang="en-US"/>
              <a:t>    increasing depression</a:t>
            </a:r>
          </a:p>
        </p:txBody>
      </p:sp>
    </p:spTree>
    <p:extLst>
      <p:ext uri="{BB962C8B-B14F-4D97-AF65-F5344CB8AC3E}">
        <p14:creationId xmlns:p14="http://schemas.microsoft.com/office/powerpoint/2010/main" val="221356925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Title 1"/>
          <p:cNvSpPr>
            <a:spLocks noGrp="1"/>
          </p:cNvSpPr>
          <p:nvPr>
            <p:ph type="title"/>
          </p:nvPr>
        </p:nvSpPr>
        <p:spPr/>
        <p:txBody>
          <a:bodyPr/>
          <a:lstStyle/>
          <a:p>
            <a:r>
              <a:rPr lang="en-US"/>
              <a:t>Clinical Symptoms</a:t>
            </a:r>
          </a:p>
        </p:txBody>
      </p:sp>
      <p:sp>
        <p:nvSpPr>
          <p:cNvPr id="928771" name="Content Placeholder 2"/>
          <p:cNvSpPr>
            <a:spLocks noGrp="1"/>
          </p:cNvSpPr>
          <p:nvPr>
            <p:ph idx="1"/>
          </p:nvPr>
        </p:nvSpPr>
        <p:spPr/>
        <p:txBody>
          <a:bodyPr/>
          <a:lstStyle/>
          <a:p>
            <a:r>
              <a:rPr lang="en-US"/>
              <a:t>Marked apathy and anhedonia</a:t>
            </a:r>
          </a:p>
          <a:p>
            <a:r>
              <a:rPr lang="en-US"/>
              <a:t>Early morning awakening</a:t>
            </a:r>
          </a:p>
          <a:p>
            <a:r>
              <a:rPr lang="en-US"/>
              <a:t>11 pound weight gain</a:t>
            </a:r>
          </a:p>
          <a:p>
            <a:r>
              <a:rPr lang="en-US"/>
              <a:t>Suicidal ideas</a:t>
            </a:r>
          </a:p>
          <a:p>
            <a:r>
              <a:rPr lang="en-US"/>
              <a:t>Fatigue</a:t>
            </a:r>
          </a:p>
          <a:p>
            <a:r>
              <a:rPr lang="en-US"/>
              <a:t>Social withdrawal (impact on job search)</a:t>
            </a:r>
          </a:p>
          <a:p>
            <a:r>
              <a:rPr lang="en-US"/>
              <a:t>No sex drive (impact on marriage)</a:t>
            </a:r>
          </a:p>
          <a:p>
            <a:endParaRPr lang="en-US"/>
          </a:p>
        </p:txBody>
      </p:sp>
    </p:spTree>
    <p:extLst>
      <p:ext uri="{BB962C8B-B14F-4D97-AF65-F5344CB8AC3E}">
        <p14:creationId xmlns:p14="http://schemas.microsoft.com/office/powerpoint/2010/main" val="8074159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Title 1"/>
          <p:cNvSpPr>
            <a:spLocks noGrp="1"/>
          </p:cNvSpPr>
          <p:nvPr>
            <p:ph type="title"/>
          </p:nvPr>
        </p:nvSpPr>
        <p:spPr/>
        <p:txBody>
          <a:bodyPr/>
          <a:lstStyle/>
          <a:p>
            <a:r>
              <a:rPr lang="en-US"/>
              <a:t>Other factors to consider</a:t>
            </a:r>
          </a:p>
        </p:txBody>
      </p:sp>
      <p:sp>
        <p:nvSpPr>
          <p:cNvPr id="929795" name="Content Placeholder 2"/>
          <p:cNvSpPr>
            <a:spLocks noGrp="1"/>
          </p:cNvSpPr>
          <p:nvPr>
            <p:ph idx="1"/>
          </p:nvPr>
        </p:nvSpPr>
        <p:spPr/>
        <p:txBody>
          <a:bodyPr/>
          <a:lstStyle/>
          <a:p>
            <a:r>
              <a:rPr lang="en-US"/>
              <a:t>Caffeine use: 4 – 12 oz. cups of coffee per day</a:t>
            </a:r>
          </a:p>
          <a:p>
            <a:r>
              <a:rPr lang="en-US"/>
              <a:t>Occasional alcohol use</a:t>
            </a:r>
          </a:p>
          <a:p>
            <a:r>
              <a:rPr lang="en-US"/>
              <a:t>Chronic headaches (takes OTC meds)</a:t>
            </a:r>
          </a:p>
          <a:p>
            <a:r>
              <a:rPr lang="en-US"/>
              <a:t>No significant medical illnesses</a:t>
            </a:r>
          </a:p>
          <a:p>
            <a:r>
              <a:rPr lang="en-US"/>
              <a:t>No use of prescription drugs</a:t>
            </a:r>
          </a:p>
          <a:p>
            <a:r>
              <a:rPr lang="en-US"/>
              <a:t>No drug abuse</a:t>
            </a:r>
          </a:p>
          <a:p>
            <a:pPr>
              <a:buFontTx/>
              <a:buNone/>
            </a:pPr>
            <a:endParaRPr lang="en-US"/>
          </a:p>
        </p:txBody>
      </p:sp>
    </p:spTree>
    <p:extLst>
      <p:ext uri="{BB962C8B-B14F-4D97-AF65-F5344CB8AC3E}">
        <p14:creationId xmlns:p14="http://schemas.microsoft.com/office/powerpoint/2010/main" val="388338945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Title 1"/>
          <p:cNvSpPr>
            <a:spLocks noGrp="1"/>
          </p:cNvSpPr>
          <p:nvPr>
            <p:ph type="title"/>
          </p:nvPr>
        </p:nvSpPr>
        <p:spPr/>
        <p:txBody>
          <a:bodyPr/>
          <a:lstStyle/>
          <a:p>
            <a:r>
              <a:rPr lang="en-US"/>
              <a:t>Initial Questions</a:t>
            </a:r>
          </a:p>
        </p:txBody>
      </p:sp>
      <p:sp>
        <p:nvSpPr>
          <p:cNvPr id="930819" name="Content Placeholder 2"/>
          <p:cNvSpPr>
            <a:spLocks noGrp="1"/>
          </p:cNvSpPr>
          <p:nvPr>
            <p:ph idx="1"/>
          </p:nvPr>
        </p:nvSpPr>
        <p:spPr/>
        <p:txBody>
          <a:bodyPr/>
          <a:lstStyle/>
          <a:p>
            <a:r>
              <a:rPr lang="en-US"/>
              <a:t>What is the diagnosis?</a:t>
            </a:r>
          </a:p>
          <a:p>
            <a:r>
              <a:rPr lang="en-US"/>
              <a:t>Given the clinical picture, what class of antidepressants should be considered as a first-line choice?....and why?</a:t>
            </a:r>
          </a:p>
          <a:p>
            <a:r>
              <a:rPr lang="en-US"/>
              <a:t>He is started with an antidepressant (one that does not require initial titration)…the dose is considered to be in the therapeutic range</a:t>
            </a:r>
          </a:p>
          <a:p>
            <a:pPr>
              <a:buFontTx/>
              <a:buNone/>
            </a:pPr>
            <a:endParaRPr lang="en-US"/>
          </a:p>
        </p:txBody>
      </p:sp>
    </p:spTree>
    <p:extLst>
      <p:ext uri="{BB962C8B-B14F-4D97-AF65-F5344CB8AC3E}">
        <p14:creationId xmlns:p14="http://schemas.microsoft.com/office/powerpoint/2010/main" val="154737357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Title 1"/>
          <p:cNvSpPr>
            <a:spLocks noGrp="1"/>
          </p:cNvSpPr>
          <p:nvPr>
            <p:ph type="title"/>
          </p:nvPr>
        </p:nvSpPr>
        <p:spPr/>
        <p:txBody>
          <a:bodyPr/>
          <a:lstStyle/>
          <a:p>
            <a:r>
              <a:rPr lang="en-US" sz="5400" u="sng"/>
              <a:t>Three weeks</a:t>
            </a:r>
          </a:p>
        </p:txBody>
      </p:sp>
      <p:sp>
        <p:nvSpPr>
          <p:cNvPr id="3" name="Content Placeholder 2"/>
          <p:cNvSpPr>
            <a:spLocks noGrp="1"/>
          </p:cNvSpPr>
          <p:nvPr>
            <p:ph idx="1"/>
          </p:nvPr>
        </p:nvSpPr>
        <p:spPr/>
        <p:txBody>
          <a:bodyPr>
            <a:normAutofit/>
          </a:bodyPr>
          <a:lstStyle/>
          <a:p>
            <a:pPr>
              <a:defRPr/>
            </a:pPr>
            <a:r>
              <a:rPr lang="en-US" sz="4400" dirty="0"/>
              <a:t>He reports: no noticeable changes since starting medication treatment</a:t>
            </a:r>
          </a:p>
          <a:p>
            <a:pPr>
              <a:defRPr/>
            </a:pPr>
            <a:r>
              <a:rPr lang="en-US" sz="4400" dirty="0"/>
              <a:t>What do you do first? And why?</a:t>
            </a:r>
          </a:p>
          <a:p>
            <a:pPr>
              <a:buFontTx/>
              <a:buNone/>
              <a:defRPr/>
            </a:pPr>
            <a:r>
              <a:rPr lang="en-US" sz="4400" dirty="0"/>
              <a:t>    </a:t>
            </a:r>
            <a:r>
              <a:rPr lang="en-US" sz="4000" dirty="0"/>
              <a:t>(highest yield next step strategies)</a:t>
            </a:r>
          </a:p>
        </p:txBody>
      </p:sp>
    </p:spTree>
    <p:extLst>
      <p:ext uri="{BB962C8B-B14F-4D97-AF65-F5344CB8AC3E}">
        <p14:creationId xmlns:p14="http://schemas.microsoft.com/office/powerpoint/2010/main" val="236036657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756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You implement </a:t>
            </a:r>
            <a:br>
              <a:rPr lang="en-US" dirty="0"/>
            </a:br>
            <a:r>
              <a:rPr lang="en-US" u="sng" dirty="0"/>
              <a:t>revised treatment plan</a:t>
            </a:r>
          </a:p>
        </p:txBody>
      </p:sp>
      <p:sp>
        <p:nvSpPr>
          <p:cNvPr id="932867" name="Content Placeholder 2"/>
          <p:cNvSpPr>
            <a:spLocks noGrp="1"/>
          </p:cNvSpPr>
          <p:nvPr>
            <p:ph idx="1"/>
          </p:nvPr>
        </p:nvSpPr>
        <p:spPr>
          <a:xfrm>
            <a:off x="457200" y="1828800"/>
            <a:ext cx="8229600" cy="4525963"/>
          </a:xfrm>
        </p:spPr>
        <p:txBody>
          <a:bodyPr/>
          <a:lstStyle/>
          <a:p>
            <a:r>
              <a:rPr lang="en-US"/>
              <a:t>Week 6 (since first dose):  no improvement</a:t>
            </a:r>
          </a:p>
          <a:p>
            <a:r>
              <a:rPr lang="en-US"/>
              <a:t>What do you do?...and why </a:t>
            </a:r>
          </a:p>
        </p:txBody>
      </p:sp>
    </p:spTree>
    <p:extLst>
      <p:ext uri="{BB962C8B-B14F-4D97-AF65-F5344CB8AC3E}">
        <p14:creationId xmlns:p14="http://schemas.microsoft.com/office/powerpoint/2010/main" val="37599336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Title 1"/>
          <p:cNvSpPr>
            <a:spLocks noGrp="1"/>
          </p:cNvSpPr>
          <p:nvPr>
            <p:ph type="title"/>
          </p:nvPr>
        </p:nvSpPr>
        <p:spPr/>
        <p:txBody>
          <a:bodyPr/>
          <a:lstStyle/>
          <a:p>
            <a:r>
              <a:rPr lang="en-US"/>
              <a:t>New Strategy Works</a:t>
            </a:r>
          </a:p>
        </p:txBody>
      </p:sp>
      <p:sp>
        <p:nvSpPr>
          <p:cNvPr id="933891" name="Content Placeholder 2"/>
          <p:cNvSpPr>
            <a:spLocks noGrp="1"/>
          </p:cNvSpPr>
          <p:nvPr>
            <p:ph idx="1"/>
          </p:nvPr>
        </p:nvSpPr>
        <p:spPr/>
        <p:txBody>
          <a:bodyPr/>
          <a:lstStyle/>
          <a:p>
            <a:r>
              <a:rPr lang="en-US"/>
              <a:t>4 weeks into new treatment: 20% improvement on current medications…</a:t>
            </a:r>
          </a:p>
          <a:p>
            <a:r>
              <a:rPr lang="en-US"/>
              <a:t>What do you do?</a:t>
            </a:r>
          </a:p>
          <a:p>
            <a:r>
              <a:rPr lang="en-US"/>
              <a:t>New scenario:  4 weeks:   50% improvement</a:t>
            </a:r>
          </a:p>
          <a:p>
            <a:r>
              <a:rPr lang="en-US"/>
              <a:t>4 additional weeks: still at 50% improvement</a:t>
            </a:r>
          </a:p>
          <a:p>
            <a:r>
              <a:rPr lang="en-US"/>
              <a:t>What do you do?</a:t>
            </a:r>
          </a:p>
        </p:txBody>
      </p:sp>
    </p:spTree>
    <p:extLst>
      <p:ext uri="{BB962C8B-B14F-4D97-AF65-F5344CB8AC3E}">
        <p14:creationId xmlns:p14="http://schemas.microsoft.com/office/powerpoint/2010/main" val="175484253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4" name="Title 1"/>
          <p:cNvSpPr>
            <a:spLocks noGrp="1"/>
          </p:cNvSpPr>
          <p:nvPr>
            <p:ph type="title"/>
          </p:nvPr>
        </p:nvSpPr>
        <p:spPr/>
        <p:txBody>
          <a:bodyPr/>
          <a:lstStyle/>
          <a:p>
            <a:r>
              <a:rPr lang="en-US"/>
              <a:t>New Scenario</a:t>
            </a:r>
          </a:p>
        </p:txBody>
      </p:sp>
      <p:sp>
        <p:nvSpPr>
          <p:cNvPr id="934915" name="Content Placeholder 2"/>
          <p:cNvSpPr>
            <a:spLocks noGrp="1"/>
          </p:cNvSpPr>
          <p:nvPr>
            <p:ph idx="1"/>
          </p:nvPr>
        </p:nvSpPr>
        <p:spPr/>
        <p:txBody>
          <a:bodyPr/>
          <a:lstStyle/>
          <a:p>
            <a:r>
              <a:rPr lang="en-US"/>
              <a:t>Week 3 into the initial treatment and you discover that the patient has cold intolerance.</a:t>
            </a:r>
          </a:p>
          <a:p>
            <a:r>
              <a:rPr lang="en-US"/>
              <a:t>What might this suggest and how might it affect your treatment?</a:t>
            </a:r>
          </a:p>
        </p:txBody>
      </p:sp>
    </p:spTree>
    <p:extLst>
      <p:ext uri="{BB962C8B-B14F-4D97-AF65-F5344CB8AC3E}">
        <p14:creationId xmlns:p14="http://schemas.microsoft.com/office/powerpoint/2010/main" val="353817298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New Scenario:</a:t>
            </a:r>
            <a:br>
              <a:rPr lang="en-US" dirty="0"/>
            </a:br>
            <a:r>
              <a:rPr lang="en-US" sz="4000" u="sng" dirty="0"/>
              <a:t>Different Presenting Clinical Symptoms</a:t>
            </a:r>
          </a:p>
        </p:txBody>
      </p:sp>
      <p:sp>
        <p:nvSpPr>
          <p:cNvPr id="935939" name="Content Placeholder 2"/>
          <p:cNvSpPr>
            <a:spLocks noGrp="1"/>
          </p:cNvSpPr>
          <p:nvPr>
            <p:ph idx="1"/>
          </p:nvPr>
        </p:nvSpPr>
        <p:spPr>
          <a:xfrm>
            <a:off x="457200" y="1828800"/>
            <a:ext cx="8229600" cy="4525963"/>
          </a:xfrm>
        </p:spPr>
        <p:txBody>
          <a:bodyPr/>
          <a:lstStyle/>
          <a:p>
            <a:r>
              <a:rPr lang="en-US"/>
              <a:t>Significant anxiety; lots of rumination</a:t>
            </a:r>
          </a:p>
          <a:p>
            <a:r>
              <a:rPr lang="en-US"/>
              <a:t>Early morning awakening</a:t>
            </a:r>
          </a:p>
          <a:p>
            <a:r>
              <a:rPr lang="en-US"/>
              <a:t>11 pound weight loss</a:t>
            </a:r>
          </a:p>
          <a:p>
            <a:r>
              <a:rPr lang="en-US"/>
              <a:t>Suicidal ideas</a:t>
            </a:r>
          </a:p>
          <a:p>
            <a:r>
              <a:rPr lang="en-US"/>
              <a:t>Anger outbursts and marked irritability</a:t>
            </a:r>
          </a:p>
          <a:p>
            <a:r>
              <a:rPr lang="en-US"/>
              <a:t>Social withdrawal (impact on job search)</a:t>
            </a:r>
          </a:p>
          <a:p>
            <a:r>
              <a:rPr lang="en-US"/>
              <a:t>No sex drive (impact on marriage)</a:t>
            </a:r>
          </a:p>
          <a:p>
            <a:endParaRPr lang="en-US"/>
          </a:p>
        </p:txBody>
      </p:sp>
    </p:spTree>
    <p:extLst>
      <p:ext uri="{BB962C8B-B14F-4D97-AF65-F5344CB8AC3E}">
        <p14:creationId xmlns:p14="http://schemas.microsoft.com/office/powerpoint/2010/main" val="39579415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Title 1"/>
          <p:cNvSpPr>
            <a:spLocks noGrp="1"/>
          </p:cNvSpPr>
          <p:nvPr>
            <p:ph type="title"/>
          </p:nvPr>
        </p:nvSpPr>
        <p:spPr/>
        <p:txBody>
          <a:bodyPr/>
          <a:lstStyle/>
          <a:p>
            <a:r>
              <a:rPr lang="en-US"/>
              <a:t> Questions</a:t>
            </a:r>
          </a:p>
        </p:txBody>
      </p:sp>
      <p:sp>
        <p:nvSpPr>
          <p:cNvPr id="936963" name="Content Placeholder 2"/>
          <p:cNvSpPr>
            <a:spLocks noGrp="1"/>
          </p:cNvSpPr>
          <p:nvPr>
            <p:ph idx="1"/>
          </p:nvPr>
        </p:nvSpPr>
        <p:spPr>
          <a:xfrm>
            <a:off x="457200" y="1143000"/>
            <a:ext cx="8229600" cy="4525963"/>
          </a:xfrm>
        </p:spPr>
        <p:txBody>
          <a:bodyPr/>
          <a:lstStyle/>
          <a:p>
            <a:pPr>
              <a:buFontTx/>
              <a:buNone/>
            </a:pPr>
            <a:endParaRPr lang="en-US"/>
          </a:p>
          <a:p>
            <a:r>
              <a:rPr lang="en-US"/>
              <a:t>Given the clinical picture, what class of antidepressants should be considered as a first-line choice?....and why?</a:t>
            </a:r>
          </a:p>
          <a:p>
            <a:r>
              <a:rPr lang="en-US"/>
              <a:t>He reports that after the first day of treatment there is an increase in anxiety and agitation…what is going on and what might you do to address this situation?</a:t>
            </a:r>
          </a:p>
          <a:p>
            <a:pPr>
              <a:buFontTx/>
              <a:buNone/>
            </a:pPr>
            <a:endParaRPr lang="en-US"/>
          </a:p>
        </p:txBody>
      </p:sp>
    </p:spTree>
    <p:extLst>
      <p:ext uri="{BB962C8B-B14F-4D97-AF65-F5344CB8AC3E}">
        <p14:creationId xmlns:p14="http://schemas.microsoft.com/office/powerpoint/2010/main" val="341039254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Side Effect Problems</a:t>
            </a:r>
            <a:r>
              <a:rPr lang="en-US" dirty="0"/>
              <a:t>:</a:t>
            </a:r>
            <a:br>
              <a:rPr lang="en-US" dirty="0"/>
            </a:br>
            <a:r>
              <a:rPr lang="en-US" dirty="0"/>
              <a:t>how might you address each?</a:t>
            </a:r>
          </a:p>
        </p:txBody>
      </p:sp>
      <p:sp>
        <p:nvSpPr>
          <p:cNvPr id="937987" name="Content Placeholder 2"/>
          <p:cNvSpPr>
            <a:spLocks noGrp="1"/>
          </p:cNvSpPr>
          <p:nvPr>
            <p:ph idx="1"/>
          </p:nvPr>
        </p:nvSpPr>
        <p:spPr>
          <a:xfrm>
            <a:off x="457200" y="1981200"/>
            <a:ext cx="8229600" cy="4525963"/>
          </a:xfrm>
        </p:spPr>
        <p:txBody>
          <a:bodyPr/>
          <a:lstStyle/>
          <a:p>
            <a:r>
              <a:rPr lang="en-US"/>
              <a:t>Significant nausea</a:t>
            </a:r>
          </a:p>
          <a:p>
            <a:r>
              <a:rPr lang="en-US"/>
              <a:t>Onset of initial insomnia</a:t>
            </a:r>
          </a:p>
          <a:p>
            <a:r>
              <a:rPr lang="en-US"/>
              <a:t>After he begins to respond positively, there is some return of libido…he is relieved…</a:t>
            </a:r>
          </a:p>
          <a:p>
            <a:r>
              <a:rPr lang="en-US"/>
              <a:t>4 weeks later he reports an inability to reach an orgasm..what is likely to be happening?</a:t>
            </a:r>
          </a:p>
          <a:p>
            <a:r>
              <a:rPr lang="en-US"/>
              <a:t>What can you do?</a:t>
            </a:r>
          </a:p>
        </p:txBody>
      </p:sp>
    </p:spTree>
    <p:extLst>
      <p:ext uri="{BB962C8B-B14F-4D97-AF65-F5344CB8AC3E}">
        <p14:creationId xmlns:p14="http://schemas.microsoft.com/office/powerpoint/2010/main" val="334374818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b="1" dirty="0"/>
              <a:t>Side Effect Problems</a:t>
            </a:r>
            <a:r>
              <a:rPr lang="en-US" dirty="0"/>
              <a:t>:</a:t>
            </a:r>
            <a:br>
              <a:rPr lang="en-US" dirty="0"/>
            </a:br>
            <a:r>
              <a:rPr lang="en-US" dirty="0"/>
              <a:t>how might you address each?</a:t>
            </a:r>
          </a:p>
        </p:txBody>
      </p:sp>
      <p:sp>
        <p:nvSpPr>
          <p:cNvPr id="939011" name="Content Placeholder 2"/>
          <p:cNvSpPr>
            <a:spLocks noGrp="1"/>
          </p:cNvSpPr>
          <p:nvPr>
            <p:ph idx="1"/>
          </p:nvPr>
        </p:nvSpPr>
        <p:spPr>
          <a:xfrm>
            <a:off x="457200" y="1981200"/>
            <a:ext cx="8229600" cy="4525963"/>
          </a:xfrm>
        </p:spPr>
        <p:txBody>
          <a:bodyPr/>
          <a:lstStyle/>
          <a:p>
            <a:r>
              <a:rPr lang="en-US"/>
              <a:t>Different scenario: after 4 weeks, he starts to experience impotency…what is happening/</a:t>
            </a:r>
          </a:p>
          <a:p>
            <a:r>
              <a:rPr lang="en-US"/>
              <a:t>What might you do? </a:t>
            </a:r>
          </a:p>
        </p:txBody>
      </p:sp>
    </p:spTree>
    <p:extLst>
      <p:ext uri="{BB962C8B-B14F-4D97-AF65-F5344CB8AC3E}">
        <p14:creationId xmlns:p14="http://schemas.microsoft.com/office/powerpoint/2010/main" val="289591597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Title 1"/>
          <p:cNvSpPr>
            <a:spLocks noGrp="1"/>
          </p:cNvSpPr>
          <p:nvPr>
            <p:ph type="title"/>
          </p:nvPr>
        </p:nvSpPr>
        <p:spPr/>
        <p:txBody>
          <a:bodyPr/>
          <a:lstStyle/>
          <a:p>
            <a:r>
              <a:rPr lang="en-US" sz="5400" u="sng"/>
              <a:t>New Scenario</a:t>
            </a:r>
          </a:p>
        </p:txBody>
      </p:sp>
      <p:sp>
        <p:nvSpPr>
          <p:cNvPr id="940035" name="Content Placeholder 2"/>
          <p:cNvSpPr>
            <a:spLocks noGrp="1"/>
          </p:cNvSpPr>
          <p:nvPr>
            <p:ph idx="1"/>
          </p:nvPr>
        </p:nvSpPr>
        <p:spPr>
          <a:xfrm>
            <a:off x="457200" y="1752600"/>
            <a:ext cx="8229600" cy="4525963"/>
          </a:xfrm>
        </p:spPr>
        <p:txBody>
          <a:bodyPr/>
          <a:lstStyle/>
          <a:p>
            <a:r>
              <a:rPr lang="en-US" sz="4800"/>
              <a:t>Treatment is successful…</a:t>
            </a:r>
          </a:p>
          <a:p>
            <a:pPr>
              <a:buFontTx/>
              <a:buNone/>
            </a:pPr>
            <a:r>
              <a:rPr lang="en-US" sz="4800"/>
              <a:t>        he has reached remission. </a:t>
            </a:r>
          </a:p>
          <a:p>
            <a:r>
              <a:rPr lang="en-US" sz="4800"/>
              <a:t>What do you do now?</a:t>
            </a:r>
          </a:p>
        </p:txBody>
      </p:sp>
    </p:spTree>
    <p:extLst>
      <p:ext uri="{BB962C8B-B14F-4D97-AF65-F5344CB8AC3E}">
        <p14:creationId xmlns:p14="http://schemas.microsoft.com/office/powerpoint/2010/main" val="89649538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Title 1"/>
          <p:cNvSpPr>
            <a:spLocks noGrp="1"/>
          </p:cNvSpPr>
          <p:nvPr>
            <p:ph type="title"/>
          </p:nvPr>
        </p:nvSpPr>
        <p:spPr/>
        <p:txBody>
          <a:bodyPr/>
          <a:lstStyle/>
          <a:p>
            <a:r>
              <a:rPr lang="en-US" sz="5400" u="sng"/>
              <a:t>New Scenario</a:t>
            </a:r>
          </a:p>
        </p:txBody>
      </p:sp>
      <p:sp>
        <p:nvSpPr>
          <p:cNvPr id="3" name="Content Placeholder 2"/>
          <p:cNvSpPr>
            <a:spLocks noGrp="1"/>
          </p:cNvSpPr>
          <p:nvPr>
            <p:ph idx="1"/>
          </p:nvPr>
        </p:nvSpPr>
        <p:spPr>
          <a:xfrm>
            <a:off x="457200" y="1752600"/>
            <a:ext cx="8229600" cy="4525963"/>
          </a:xfrm>
        </p:spPr>
        <p:txBody>
          <a:bodyPr>
            <a:normAutofit fontScale="92500"/>
          </a:bodyPr>
          <a:lstStyle/>
          <a:p>
            <a:pPr>
              <a:defRPr/>
            </a:pPr>
            <a:r>
              <a:rPr lang="en-US" sz="4800" dirty="0"/>
              <a:t>Treatment is successful…</a:t>
            </a:r>
          </a:p>
          <a:p>
            <a:pPr>
              <a:buFontTx/>
              <a:buNone/>
              <a:defRPr/>
            </a:pPr>
            <a:r>
              <a:rPr lang="en-US" sz="4800" dirty="0"/>
              <a:t>        he has reached remission. </a:t>
            </a:r>
          </a:p>
          <a:p>
            <a:pPr>
              <a:defRPr/>
            </a:pPr>
            <a:r>
              <a:rPr lang="en-US" sz="4800" dirty="0"/>
              <a:t>2 months into continuation he reports break-thru depressive </a:t>
            </a:r>
            <a:r>
              <a:rPr lang="en-US" sz="4800" dirty="0" err="1"/>
              <a:t>Sx</a:t>
            </a:r>
            <a:r>
              <a:rPr lang="en-US" sz="4800" dirty="0"/>
              <a:t>….what might be happening?....what can you do?</a:t>
            </a:r>
          </a:p>
        </p:txBody>
      </p:sp>
    </p:spTree>
    <p:extLst>
      <p:ext uri="{BB962C8B-B14F-4D97-AF65-F5344CB8AC3E}">
        <p14:creationId xmlns:p14="http://schemas.microsoft.com/office/powerpoint/2010/main" val="44786817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285978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Rectangle 2"/>
          <p:cNvSpPr>
            <a:spLocks noGrp="1" noChangeArrowheads="1"/>
          </p:cNvSpPr>
          <p:nvPr>
            <p:ph type="title"/>
          </p:nvPr>
        </p:nvSpPr>
        <p:spPr>
          <a:xfrm>
            <a:off x="457200" y="2667000"/>
            <a:ext cx="8478838" cy="1143000"/>
          </a:xfrm>
        </p:spPr>
        <p:txBody>
          <a:bodyPr>
            <a:normAutofit fontScale="90000"/>
          </a:bodyPr>
          <a:lstStyle/>
          <a:p>
            <a:pPr eaLnBrk="1" hangingPunct="1"/>
            <a:r>
              <a:rPr lang="en-US" sz="6000" b="1" u="sng" dirty="0"/>
              <a:t>Bipolar Disorder</a:t>
            </a:r>
            <a:r>
              <a:rPr lang="en-US" sz="6000" b="1" dirty="0"/>
              <a:t>:</a:t>
            </a:r>
            <a:br>
              <a:rPr lang="en-US" b="1" dirty="0"/>
            </a:br>
            <a:br>
              <a:rPr lang="en-US" b="1" dirty="0"/>
            </a:br>
            <a:r>
              <a:rPr lang="en-US" b="1" dirty="0"/>
              <a:t>Complex, chronic, life-long</a:t>
            </a:r>
            <a:br>
              <a:rPr lang="en-US" b="1" dirty="0"/>
            </a:br>
            <a:r>
              <a:rPr lang="en-US" b="1" dirty="0"/>
              <a:t>spectrum of disorders </a:t>
            </a:r>
            <a:br>
              <a:rPr lang="en-US" b="1" dirty="0"/>
            </a:br>
            <a:r>
              <a:rPr lang="en-US" b="1" dirty="0"/>
              <a:t>that are inherited</a:t>
            </a:r>
            <a:br>
              <a:rPr lang="en-US" b="1" dirty="0"/>
            </a:br>
            <a:r>
              <a:rPr lang="en-US" b="1" dirty="0"/>
              <a:t>but are also </a:t>
            </a:r>
            <a:br>
              <a:rPr lang="en-US" b="1" dirty="0"/>
            </a:br>
            <a:r>
              <a:rPr lang="en-US" b="1" dirty="0"/>
              <a:t>strongly influenced by</a:t>
            </a:r>
            <a:br>
              <a:rPr lang="en-US" b="1" dirty="0"/>
            </a:br>
            <a:r>
              <a:rPr lang="en-US" b="1" dirty="0"/>
              <a:t> environmental factors</a:t>
            </a:r>
          </a:p>
        </p:txBody>
      </p:sp>
    </p:spTree>
    <p:extLst>
      <p:ext uri="{BB962C8B-B14F-4D97-AF65-F5344CB8AC3E}">
        <p14:creationId xmlns:p14="http://schemas.microsoft.com/office/powerpoint/2010/main" val="226313872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p:cNvSpPr>
            <a:spLocks noGrp="1"/>
          </p:cNvSpPr>
          <p:nvPr>
            <p:ph type="title"/>
          </p:nvPr>
        </p:nvSpPr>
        <p:spPr/>
        <p:txBody>
          <a:bodyPr/>
          <a:lstStyle/>
          <a:p>
            <a:pPr eaLnBrk="1" hangingPunct="1"/>
            <a:r>
              <a:rPr lang="en-US" u="sng"/>
              <a:t>Stanley Foundation Study</a:t>
            </a:r>
          </a:p>
        </p:txBody>
      </p:sp>
      <p:sp>
        <p:nvSpPr>
          <p:cNvPr id="216067" name="Content Placeholder 2"/>
          <p:cNvSpPr>
            <a:spLocks noGrp="1"/>
          </p:cNvSpPr>
          <p:nvPr>
            <p:ph idx="1"/>
          </p:nvPr>
        </p:nvSpPr>
        <p:spPr>
          <a:xfrm>
            <a:off x="152400" y="1600200"/>
            <a:ext cx="8763000" cy="4525963"/>
          </a:xfrm>
        </p:spPr>
        <p:txBody>
          <a:bodyPr/>
          <a:lstStyle/>
          <a:p>
            <a:pPr eaLnBrk="1" hangingPunct="1"/>
            <a:r>
              <a:rPr lang="en-US" sz="4000" dirty="0"/>
              <a:t>Prospective study</a:t>
            </a:r>
          </a:p>
          <a:p>
            <a:pPr eaLnBrk="1" hangingPunct="1"/>
            <a:r>
              <a:rPr lang="en-US" sz="4000" dirty="0"/>
              <a:t>2/3 </a:t>
            </a:r>
            <a:r>
              <a:rPr lang="en-US" sz="4000" dirty="0" err="1"/>
              <a:t>rds</a:t>
            </a:r>
            <a:r>
              <a:rPr lang="en-US" sz="4000" dirty="0"/>
              <a:t> have symptoms all of the time</a:t>
            </a:r>
          </a:p>
          <a:p>
            <a:pPr eaLnBrk="1" hangingPunct="1"/>
            <a:r>
              <a:rPr lang="en-US" sz="4000" dirty="0"/>
              <a:t>Chronic, fluctuating symptoms</a:t>
            </a:r>
          </a:p>
          <a:p>
            <a:pPr eaLnBrk="1" hangingPunct="1"/>
            <a:r>
              <a:rPr lang="en-US" sz="4000" dirty="0"/>
              <a:t>Inter-episode: chronic low grade</a:t>
            </a:r>
          </a:p>
          <a:p>
            <a:pPr eaLnBrk="1" hangingPunct="1">
              <a:buFont typeface="Arial" pitchFamily="34" charset="0"/>
              <a:buNone/>
            </a:pPr>
            <a:r>
              <a:rPr lang="en-US" sz="4000" dirty="0"/>
              <a:t>       mixed states…</a:t>
            </a:r>
            <a:r>
              <a:rPr lang="en-US" sz="4000" dirty="0" err="1"/>
              <a:t>dysphoric</a:t>
            </a:r>
            <a:r>
              <a:rPr lang="en-US" sz="4000" dirty="0"/>
              <a:t> hypomania</a:t>
            </a:r>
          </a:p>
          <a:p>
            <a:pPr eaLnBrk="1" hangingPunct="1">
              <a:buFont typeface="Arial" pitchFamily="34" charset="0"/>
              <a:buNone/>
            </a:pPr>
            <a:r>
              <a:rPr lang="en-US" sz="3600" dirty="0"/>
              <a:t>         </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182</a:t>
            </a:fld>
            <a:endParaRPr lang="en-US"/>
          </a:p>
        </p:txBody>
      </p:sp>
    </p:spTree>
    <p:extLst>
      <p:ext uri="{BB962C8B-B14F-4D97-AF65-F5344CB8AC3E}">
        <p14:creationId xmlns:p14="http://schemas.microsoft.com/office/powerpoint/2010/main" val="414334965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298" name="Rectangle 2"/>
          <p:cNvSpPr>
            <a:spLocks noGrp="1" noChangeArrowheads="1"/>
          </p:cNvSpPr>
          <p:nvPr>
            <p:ph type="title"/>
          </p:nvPr>
        </p:nvSpPr>
        <p:spPr>
          <a:xfrm>
            <a:off x="838200" y="2667000"/>
            <a:ext cx="7772400" cy="1143000"/>
          </a:xfrm>
        </p:spPr>
        <p:txBody>
          <a:bodyPr>
            <a:normAutofit fontScale="90000"/>
          </a:bodyPr>
          <a:lstStyle/>
          <a:p>
            <a:pPr eaLnBrk="1" hangingPunct="1">
              <a:defRPr/>
            </a:pPr>
            <a:r>
              <a:rPr lang="en-US" sz="5400" dirty="0"/>
              <a:t>An episodic condition</a:t>
            </a:r>
            <a:br>
              <a:rPr lang="en-US" sz="5400" dirty="0"/>
            </a:br>
            <a:r>
              <a:rPr lang="en-US" sz="5400" dirty="0"/>
              <a:t>that often, ultimately </a:t>
            </a:r>
            <a:br>
              <a:rPr lang="en-US" sz="5400" dirty="0"/>
            </a:br>
            <a:r>
              <a:rPr lang="en-US" sz="5400" dirty="0"/>
              <a:t>deteriorates into </a:t>
            </a:r>
            <a:br>
              <a:rPr lang="en-US" sz="5400" dirty="0"/>
            </a:br>
            <a:r>
              <a:rPr lang="en-US" sz="5400" dirty="0"/>
              <a:t>a chronic,</a:t>
            </a:r>
            <a:br>
              <a:rPr lang="en-US" sz="5400" dirty="0"/>
            </a:br>
            <a:r>
              <a:rPr lang="en-US" sz="5400" dirty="0"/>
              <a:t>treatment-resistant</a:t>
            </a:r>
            <a:br>
              <a:rPr lang="en-US" sz="5400" dirty="0"/>
            </a:br>
            <a:r>
              <a:rPr lang="en-US" sz="5400" dirty="0"/>
              <a:t>depression</a:t>
            </a:r>
          </a:p>
        </p:txBody>
      </p:sp>
      <p:sp>
        <p:nvSpPr>
          <p:cNvPr id="3" name="Slide Number Placeholder 2"/>
          <p:cNvSpPr>
            <a:spLocks noGrp="1"/>
          </p:cNvSpPr>
          <p:nvPr>
            <p:ph type="sldNum" sz="quarter" idx="12"/>
          </p:nvPr>
        </p:nvSpPr>
        <p:spPr/>
        <p:txBody>
          <a:bodyPr/>
          <a:lstStyle/>
          <a:p>
            <a:pPr>
              <a:defRPr/>
            </a:pPr>
            <a:fld id="{C2E492DC-F062-458A-9594-E92DA2F0562A}" type="slidenum">
              <a:rPr lang="en-US" smtClean="0"/>
              <a:pPr>
                <a:defRPr/>
              </a:pPr>
              <a:t>183</a:t>
            </a:fld>
            <a:endParaRPr lang="en-US"/>
          </a:p>
        </p:txBody>
      </p:sp>
    </p:spTree>
    <p:extLst>
      <p:ext uri="{BB962C8B-B14F-4D97-AF65-F5344CB8AC3E}">
        <p14:creationId xmlns:p14="http://schemas.microsoft.com/office/powerpoint/2010/main" val="312272525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Rectangle 2"/>
          <p:cNvSpPr>
            <a:spLocks noGrp="1" noChangeArrowheads="1"/>
          </p:cNvSpPr>
          <p:nvPr>
            <p:ph type="title"/>
          </p:nvPr>
        </p:nvSpPr>
        <p:spPr>
          <a:xfrm>
            <a:off x="533400" y="2438400"/>
            <a:ext cx="7772400" cy="1143000"/>
          </a:xfrm>
        </p:spPr>
        <p:txBody>
          <a:bodyPr>
            <a:normAutofit fontScale="90000"/>
          </a:bodyPr>
          <a:lstStyle/>
          <a:p>
            <a:pPr eaLnBrk="1" hangingPunct="1"/>
            <a:r>
              <a:rPr lang="en-US" sz="8800" b="1"/>
              <a:t>Complex</a:t>
            </a:r>
            <a:r>
              <a:rPr lang="en-US" sz="6000"/>
              <a:t>:</a:t>
            </a:r>
            <a:br>
              <a:rPr lang="en-US"/>
            </a:br>
            <a:r>
              <a:rPr lang="en-US" sz="4800" b="1"/>
              <a:t>spectrum of</a:t>
            </a:r>
            <a:br>
              <a:rPr lang="en-US" sz="4800" b="1"/>
            </a:br>
            <a:r>
              <a:rPr lang="en-US" sz="4800" b="1"/>
              <a:t>disorders and</a:t>
            </a:r>
            <a:br>
              <a:rPr lang="en-US" sz="4800" b="1"/>
            </a:br>
            <a:r>
              <a:rPr lang="en-US" sz="4800" b="1"/>
              <a:t>95% have</a:t>
            </a:r>
            <a:br>
              <a:rPr lang="en-US" sz="4800" b="1"/>
            </a:br>
            <a:r>
              <a:rPr lang="en-US" sz="4800" b="1"/>
              <a:t>co-morbidity</a:t>
            </a:r>
          </a:p>
        </p:txBody>
      </p:sp>
    </p:spTree>
    <p:extLst>
      <p:ext uri="{BB962C8B-B14F-4D97-AF65-F5344CB8AC3E}">
        <p14:creationId xmlns:p14="http://schemas.microsoft.com/office/powerpoint/2010/main" val="15232514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8" name="Rectangle 2"/>
          <p:cNvSpPr>
            <a:spLocks noGrp="1" noChangeArrowheads="1"/>
          </p:cNvSpPr>
          <p:nvPr>
            <p:ph type="title"/>
          </p:nvPr>
        </p:nvSpPr>
        <p:spPr/>
        <p:txBody>
          <a:bodyPr>
            <a:normAutofit fontScale="90000"/>
          </a:bodyPr>
          <a:lstStyle/>
          <a:p>
            <a:pPr eaLnBrk="1" hangingPunct="1"/>
            <a:r>
              <a:rPr lang="en-US" sz="6000"/>
              <a:t>Psychiatric </a:t>
            </a:r>
            <a:br>
              <a:rPr lang="en-US" sz="6000"/>
            </a:br>
            <a:r>
              <a:rPr lang="en-US" sz="6000" u="sng"/>
              <a:t>Co-Morbidity</a:t>
            </a:r>
          </a:p>
        </p:txBody>
      </p:sp>
      <p:sp>
        <p:nvSpPr>
          <p:cNvPr id="784387" name="Rectangle 3"/>
          <p:cNvSpPr>
            <a:spLocks noGrp="1" noChangeArrowheads="1"/>
          </p:cNvSpPr>
          <p:nvPr>
            <p:ph idx="1"/>
          </p:nvPr>
        </p:nvSpPr>
        <p:spPr>
          <a:xfrm>
            <a:off x="762000" y="2286000"/>
            <a:ext cx="7772400" cy="4114800"/>
          </a:xfrm>
        </p:spPr>
        <p:txBody>
          <a:bodyPr/>
          <a:lstStyle/>
          <a:p>
            <a:pPr eaLnBrk="1" hangingPunct="1">
              <a:defRPr/>
            </a:pPr>
            <a:r>
              <a:rPr lang="en-US" sz="4800" dirty="0">
                <a:effectLst>
                  <a:outerShdw blurRad="38100" dist="38100" dir="2700000" algn="tl">
                    <a:srgbClr val="FFFFFF"/>
                  </a:outerShdw>
                </a:effectLst>
              </a:rPr>
              <a:t>50% Anxiety Disorder</a:t>
            </a:r>
          </a:p>
          <a:p>
            <a:pPr eaLnBrk="1" hangingPunct="1">
              <a:defRPr/>
            </a:pPr>
            <a:r>
              <a:rPr lang="en-US" sz="4800" dirty="0">
                <a:effectLst>
                  <a:outerShdw blurRad="38100" dist="38100" dir="2700000" algn="tl">
                    <a:srgbClr val="FFFFFF"/>
                  </a:outerShdw>
                </a:effectLst>
              </a:rPr>
              <a:t>71% Substance Use/abuse</a:t>
            </a:r>
          </a:p>
          <a:p>
            <a:pPr eaLnBrk="1" hangingPunct="1">
              <a:defRPr/>
            </a:pPr>
            <a:r>
              <a:rPr lang="en-US" sz="4800" dirty="0">
                <a:effectLst>
                  <a:outerShdw blurRad="38100" dist="38100" dir="2700000" algn="tl">
                    <a:srgbClr val="FFFFFF"/>
                  </a:outerShdw>
                </a:effectLst>
              </a:rPr>
              <a:t>30% Binge Eating Disorder</a:t>
            </a:r>
          </a:p>
          <a:p>
            <a:pPr eaLnBrk="1" hangingPunct="1">
              <a:buFontTx/>
              <a:buNone/>
              <a:defRPr/>
            </a:pPr>
            <a:endParaRPr lang="en-US" sz="4800" dirty="0">
              <a:effectLst>
                <a:outerShdw blurRad="38100" dist="38100" dir="2700000" algn="tl">
                  <a:srgbClr val="FFFFFF"/>
                </a:outerShdw>
              </a:effectLst>
            </a:endParaRPr>
          </a:p>
          <a:p>
            <a:pPr eaLnBrk="1" hangingPunct="1">
              <a:buFontTx/>
              <a:buNone/>
              <a:defRPr/>
            </a:pPr>
            <a:endParaRPr lang="en-US" sz="4800" dirty="0">
              <a:effectLst>
                <a:outerShdw blurRad="38100" dist="38100" dir="2700000" algn="tl">
                  <a:srgbClr val="FFFFFF"/>
                </a:outerShdw>
              </a:effectLst>
            </a:endParaRPr>
          </a:p>
        </p:txBody>
      </p:sp>
    </p:spTree>
    <p:extLst>
      <p:ext uri="{BB962C8B-B14F-4D97-AF65-F5344CB8AC3E}">
        <p14:creationId xmlns:p14="http://schemas.microsoft.com/office/powerpoint/2010/main" val="322157336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a:xfrm>
            <a:off x="533400" y="1371600"/>
            <a:ext cx="7772400" cy="1143000"/>
          </a:xfrm>
        </p:spPr>
        <p:txBody>
          <a:bodyPr>
            <a:normAutofit fontScale="90000"/>
          </a:bodyPr>
          <a:lstStyle/>
          <a:p>
            <a:pPr eaLnBrk="1" hangingPunct="1"/>
            <a:r>
              <a:rPr lang="en-US" sz="8000"/>
              <a:t>Frequently </a:t>
            </a:r>
            <a:br>
              <a:rPr lang="en-US" sz="8000"/>
            </a:br>
            <a:r>
              <a:rPr lang="en-US" sz="8000"/>
              <a:t>Mis-diagnosed</a:t>
            </a:r>
          </a:p>
        </p:txBody>
      </p:sp>
    </p:spTree>
    <p:extLst>
      <p:ext uri="{BB962C8B-B14F-4D97-AF65-F5344CB8AC3E}">
        <p14:creationId xmlns:p14="http://schemas.microsoft.com/office/powerpoint/2010/main" val="6635257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Rectangle 2"/>
          <p:cNvSpPr>
            <a:spLocks noGrp="1" noChangeArrowheads="1"/>
          </p:cNvSpPr>
          <p:nvPr>
            <p:ph type="title"/>
          </p:nvPr>
        </p:nvSpPr>
        <p:spPr>
          <a:xfrm>
            <a:off x="914400" y="685800"/>
            <a:ext cx="8458200" cy="1143000"/>
          </a:xfrm>
        </p:spPr>
        <p:txBody>
          <a:bodyPr>
            <a:normAutofit fontScale="90000"/>
          </a:bodyPr>
          <a:lstStyle/>
          <a:p>
            <a:pPr eaLnBrk="1" hangingPunct="1"/>
            <a:r>
              <a:rPr lang="en-US" b="1"/>
              <a:t>Nat’l. Depression and Bipolar</a:t>
            </a:r>
            <a:br>
              <a:rPr lang="en-US" b="1"/>
            </a:br>
            <a:r>
              <a:rPr lang="en-US" b="1" u="sng"/>
              <a:t>Support Alliance Survey</a:t>
            </a:r>
            <a:br>
              <a:rPr lang="en-US"/>
            </a:br>
            <a:r>
              <a:rPr lang="en-US" sz="1800" b="1"/>
              <a:t>(2000)</a:t>
            </a:r>
            <a:endParaRPr lang="en-US" b="1"/>
          </a:p>
        </p:txBody>
      </p:sp>
      <p:sp>
        <p:nvSpPr>
          <p:cNvPr id="786435" name="Rectangle 3"/>
          <p:cNvSpPr>
            <a:spLocks noGrp="1" noChangeArrowheads="1"/>
          </p:cNvSpPr>
          <p:nvPr>
            <p:ph idx="1"/>
          </p:nvPr>
        </p:nvSpPr>
        <p:spPr>
          <a:xfrm>
            <a:off x="1219200" y="2362200"/>
            <a:ext cx="8686800" cy="4114800"/>
          </a:xfrm>
        </p:spPr>
        <p:txBody>
          <a:bodyPr/>
          <a:lstStyle/>
          <a:p>
            <a:pPr eaLnBrk="1" hangingPunct="1">
              <a:defRPr/>
            </a:pPr>
            <a:r>
              <a:rPr lang="en-US" sz="4400" b="1" dirty="0">
                <a:effectLst>
                  <a:outerShdw blurRad="38100" dist="38100" dir="2700000" algn="tl">
                    <a:srgbClr val="FFFFFF"/>
                  </a:outerShdw>
                </a:effectLst>
              </a:rPr>
              <a:t> 69% Misdiagnosed </a:t>
            </a:r>
          </a:p>
          <a:p>
            <a:pPr eaLnBrk="1" hangingPunct="1">
              <a:buFontTx/>
              <a:buNone/>
              <a:defRPr/>
            </a:pPr>
            <a:r>
              <a:rPr lang="en-US" sz="4400" b="1" dirty="0">
                <a:effectLst>
                  <a:outerShdw blurRad="38100" dist="38100" dir="2700000" algn="tl">
                    <a:srgbClr val="FFFFFF"/>
                  </a:outerShdw>
                </a:effectLst>
              </a:rPr>
              <a:t>        as Unipolar MDD</a:t>
            </a:r>
          </a:p>
          <a:p>
            <a:pPr eaLnBrk="1" hangingPunct="1">
              <a:defRPr/>
            </a:pPr>
            <a:r>
              <a:rPr lang="en-US" sz="4400" b="1" dirty="0">
                <a:effectLst>
                  <a:outerShdw blurRad="38100" dist="38100" dir="2700000" algn="tl">
                    <a:srgbClr val="FFFFFF"/>
                  </a:outerShdw>
                </a:effectLst>
              </a:rPr>
              <a:t> 35% Symptomatic 10+ years</a:t>
            </a:r>
          </a:p>
          <a:p>
            <a:pPr eaLnBrk="1" hangingPunct="1">
              <a:buFontTx/>
              <a:buNone/>
              <a:defRPr/>
            </a:pPr>
            <a:r>
              <a:rPr lang="en-US" sz="4400" b="1" dirty="0">
                <a:effectLst>
                  <a:outerShdw blurRad="38100" dist="38100" dir="2700000" algn="tl">
                    <a:srgbClr val="FFFFFF"/>
                  </a:outerShdw>
                </a:effectLst>
              </a:rPr>
              <a:t>        before correct </a:t>
            </a:r>
            <a:r>
              <a:rPr lang="en-US" sz="4400" b="1" dirty="0" err="1">
                <a:effectLst>
                  <a:outerShdw blurRad="38100" dist="38100" dir="2700000" algn="tl">
                    <a:srgbClr val="FFFFFF"/>
                  </a:outerShdw>
                </a:effectLst>
              </a:rPr>
              <a:t>Dx</a:t>
            </a:r>
            <a:r>
              <a:rPr lang="en-US" sz="4400" b="1" dirty="0">
                <a:effectLst>
                  <a:outerShdw blurRad="38100" dist="38100" dir="2700000" algn="tl">
                    <a:srgbClr val="FFFFFF"/>
                  </a:outerShdw>
                </a:effectLst>
              </a:rPr>
              <a:t> and </a:t>
            </a:r>
            <a:r>
              <a:rPr lang="en-US" sz="4400" b="1" dirty="0" err="1">
                <a:effectLst>
                  <a:outerShdw blurRad="38100" dist="38100" dir="2700000" algn="tl">
                    <a:srgbClr val="FFFFFF"/>
                  </a:outerShdw>
                </a:effectLst>
              </a:rPr>
              <a:t>Tx</a:t>
            </a:r>
            <a:endParaRPr lang="en-US" sz="4400" b="1" dirty="0">
              <a:effectLst>
                <a:outerShdw blurRad="38100" dist="38100" dir="2700000" algn="tl">
                  <a:srgbClr val="FFFFFF"/>
                </a:outerShdw>
              </a:effectLst>
            </a:endParaRPr>
          </a:p>
        </p:txBody>
      </p:sp>
    </p:spTree>
    <p:extLst>
      <p:ext uri="{BB962C8B-B14F-4D97-AF65-F5344CB8AC3E}">
        <p14:creationId xmlns:p14="http://schemas.microsoft.com/office/powerpoint/2010/main" val="170449449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050"/>
          <p:cNvSpPr>
            <a:spLocks noGrp="1" noChangeArrowheads="1"/>
          </p:cNvSpPr>
          <p:nvPr>
            <p:ph type="title"/>
          </p:nvPr>
        </p:nvSpPr>
        <p:spPr>
          <a:xfrm>
            <a:off x="609600" y="2819400"/>
            <a:ext cx="7772400" cy="1143000"/>
          </a:xfrm>
        </p:spPr>
        <p:txBody>
          <a:bodyPr rtlCol="0">
            <a:normAutofit fontScale="90000"/>
          </a:bodyPr>
          <a:lstStyle/>
          <a:p>
            <a:pPr eaLnBrk="1" fontAlgn="auto" hangingPunct="1">
              <a:spcAft>
                <a:spcPts val="0"/>
              </a:spcAft>
              <a:defRPr/>
            </a:pPr>
            <a:r>
              <a:rPr lang="en-US" sz="6700" dirty="0">
                <a:solidFill>
                  <a:srgbClr val="002060"/>
                </a:solidFill>
                <a:effectLst>
                  <a:outerShdw blurRad="38100" dist="38100" dir="2700000" algn="tl">
                    <a:srgbClr val="FFFFFF"/>
                  </a:outerShdw>
                </a:effectLst>
              </a:rPr>
              <a:t>Frequently </a:t>
            </a:r>
            <a:br>
              <a:rPr lang="en-US" sz="6700" dirty="0">
                <a:solidFill>
                  <a:srgbClr val="002060"/>
                </a:solidFill>
                <a:effectLst>
                  <a:outerShdw blurRad="38100" dist="38100" dir="2700000" algn="tl">
                    <a:srgbClr val="FFFFFF"/>
                  </a:outerShdw>
                </a:effectLst>
              </a:rPr>
            </a:br>
            <a:r>
              <a:rPr lang="en-US" sz="6700" dirty="0" err="1">
                <a:solidFill>
                  <a:srgbClr val="002060"/>
                </a:solidFill>
                <a:effectLst>
                  <a:outerShdw blurRad="38100" dist="38100" dir="2700000" algn="tl">
                    <a:srgbClr val="FFFFFF"/>
                  </a:outerShdw>
                </a:effectLst>
              </a:rPr>
              <a:t>Mis</a:t>
            </a:r>
            <a:r>
              <a:rPr lang="en-US" sz="6700" dirty="0">
                <a:solidFill>
                  <a:srgbClr val="002060"/>
                </a:solidFill>
                <a:effectLst>
                  <a:outerShdw blurRad="38100" dist="38100" dir="2700000" algn="tl">
                    <a:srgbClr val="FFFFFF"/>
                  </a:outerShdw>
                </a:effectLst>
              </a:rPr>
              <a:t>-diagnosed</a:t>
            </a:r>
            <a:br>
              <a:rPr lang="en-US" sz="6700" dirty="0">
                <a:effectLst>
                  <a:outerShdw blurRad="38100" dist="38100" dir="2700000" algn="tl">
                    <a:srgbClr val="FFFFFF"/>
                  </a:outerShdw>
                </a:effectLst>
              </a:rPr>
            </a:br>
            <a:r>
              <a:rPr lang="en-US" sz="6700" dirty="0">
                <a:effectLst>
                  <a:outerShdw blurRad="38100" dist="38100" dir="2700000" algn="tl">
                    <a:srgbClr val="FFFFFF"/>
                  </a:outerShdw>
                </a:effectLst>
              </a:rPr>
              <a:t>Only 20%:</a:t>
            </a:r>
            <a:br>
              <a:rPr lang="en-US" sz="6700" dirty="0">
                <a:effectLst>
                  <a:outerShdw blurRad="38100" dist="38100" dir="2700000" algn="tl">
                    <a:srgbClr val="FFFFFF"/>
                  </a:outerShdw>
                </a:effectLst>
              </a:rPr>
            </a:br>
            <a:r>
              <a:rPr lang="en-US" sz="6700" dirty="0">
                <a:effectLst>
                  <a:outerShdw blurRad="38100" dist="38100" dir="2700000" algn="tl">
                    <a:srgbClr val="FFFFFF"/>
                  </a:outerShdw>
                </a:effectLst>
              </a:rPr>
              <a:t>correct Diagnosis in </a:t>
            </a:r>
            <a:br>
              <a:rPr lang="en-US" sz="6700" dirty="0">
                <a:effectLst>
                  <a:outerShdw blurRad="38100" dist="38100" dir="2700000" algn="tl">
                    <a:srgbClr val="FFFFFF"/>
                  </a:outerShdw>
                </a:effectLst>
              </a:rPr>
            </a:br>
            <a:r>
              <a:rPr lang="en-US" sz="6700" dirty="0">
                <a:effectLst>
                  <a:outerShdw blurRad="38100" dist="38100" dir="2700000" algn="tl">
                    <a:srgbClr val="FFFFFF"/>
                  </a:outerShdw>
                </a:effectLst>
              </a:rPr>
              <a:t>first year</a:t>
            </a:r>
            <a:br>
              <a:rPr lang="en-US" sz="8000" dirty="0">
                <a:effectLst>
                  <a:outerShdw blurRad="38100" dist="38100" dir="2700000" algn="tl">
                    <a:srgbClr val="FFFFFF"/>
                  </a:outerShdw>
                </a:effectLst>
              </a:rPr>
            </a:br>
            <a:r>
              <a:rPr lang="en-US" sz="4800" dirty="0">
                <a:effectLst>
                  <a:outerShdw blurRad="38100" dist="38100" dir="2700000" algn="tl">
                    <a:srgbClr val="FFFFFF"/>
                  </a:outerShdw>
                </a:effectLst>
              </a:rPr>
              <a:t>and why it matters</a:t>
            </a:r>
            <a:endParaRPr lang="en-US" sz="8000" dirty="0">
              <a:effectLst>
                <a:outerShdw blurRad="38100" dist="38100" dir="2700000" algn="tl">
                  <a:srgbClr val="FFFFFF"/>
                </a:outerShdw>
              </a:effectLst>
            </a:endParaRPr>
          </a:p>
        </p:txBody>
      </p:sp>
      <p:sp>
        <p:nvSpPr>
          <p:cNvPr id="3" name="Slide Number Placeholder 2"/>
          <p:cNvSpPr>
            <a:spLocks noGrp="1"/>
          </p:cNvSpPr>
          <p:nvPr>
            <p:ph type="sldNum" sz="quarter" idx="12"/>
          </p:nvPr>
        </p:nvSpPr>
        <p:spPr/>
        <p:txBody>
          <a:bodyPr/>
          <a:lstStyle/>
          <a:p>
            <a:pPr>
              <a:defRPr/>
            </a:pPr>
            <a:fld id="{C2E492DC-F062-458A-9594-E92DA2F0562A}" type="slidenum">
              <a:rPr lang="en-US" smtClean="0"/>
              <a:pPr>
                <a:defRPr/>
              </a:pPr>
              <a:t>188</a:t>
            </a:fld>
            <a:endParaRPr lang="en-US"/>
          </a:p>
        </p:txBody>
      </p:sp>
    </p:spTree>
    <p:extLst>
      <p:ext uri="{BB962C8B-B14F-4D97-AF65-F5344CB8AC3E}">
        <p14:creationId xmlns:p14="http://schemas.microsoft.com/office/powerpoint/2010/main" val="347384218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609600" y="2286000"/>
            <a:ext cx="7772400" cy="1143000"/>
          </a:xfrm>
        </p:spPr>
        <p:txBody>
          <a:bodyPr rtlCol="0">
            <a:normAutofit fontScale="90000"/>
          </a:bodyPr>
          <a:lstStyle/>
          <a:p>
            <a:pPr eaLnBrk="1" fontAlgn="auto" hangingPunct="1">
              <a:spcAft>
                <a:spcPts val="0"/>
              </a:spcAft>
              <a:defRPr/>
            </a:pPr>
            <a:r>
              <a:rPr lang="en-US" sz="6600" b="1" dirty="0">
                <a:effectLst>
                  <a:outerShdw blurRad="38100" dist="38100" dir="2700000" algn="tl">
                    <a:srgbClr val="FFFFFF"/>
                  </a:outerShdw>
                </a:effectLst>
              </a:rPr>
              <a:t>Consequences of</a:t>
            </a:r>
            <a:br>
              <a:rPr lang="en-US" sz="6600" b="1" dirty="0">
                <a:effectLst>
                  <a:outerShdw blurRad="38100" dist="38100" dir="2700000" algn="tl">
                    <a:srgbClr val="FFFFFF"/>
                  </a:outerShdw>
                </a:effectLst>
              </a:rPr>
            </a:br>
            <a:r>
              <a:rPr lang="en-US" sz="6600" b="1" dirty="0">
                <a:effectLst>
                  <a:outerShdw blurRad="38100" dist="38100" dir="2700000" algn="tl">
                    <a:srgbClr val="FFFFFF"/>
                  </a:outerShdw>
                </a:effectLst>
              </a:rPr>
              <a:t>Misdiagnosis:</a:t>
            </a:r>
            <a:br>
              <a:rPr lang="en-US" sz="6600" b="1" dirty="0">
                <a:effectLst>
                  <a:outerShdw blurRad="38100" dist="38100" dir="2700000" algn="tl">
                    <a:srgbClr val="FFFFFF"/>
                  </a:outerShdw>
                </a:effectLst>
              </a:rPr>
            </a:br>
            <a:br>
              <a:rPr lang="en-US" sz="6000" b="1" dirty="0">
                <a:effectLst>
                  <a:outerShdw blurRad="38100" dist="38100" dir="2700000" algn="tl">
                    <a:srgbClr val="FFFFFF"/>
                  </a:outerShdw>
                </a:effectLst>
              </a:rPr>
            </a:br>
            <a:r>
              <a:rPr lang="en-US" sz="5400" b="1" dirty="0">
                <a:effectLst>
                  <a:outerShdw blurRad="38100" dist="38100" dir="2700000" algn="tl">
                    <a:srgbClr val="FFFFFF"/>
                  </a:outerShdw>
                </a:effectLst>
              </a:rPr>
              <a:t>* Failing to Diagnose</a:t>
            </a:r>
            <a:br>
              <a:rPr lang="en-US" sz="5400" b="1" dirty="0">
                <a:effectLst>
                  <a:outerShdw blurRad="38100" dist="38100" dir="2700000" algn="tl">
                    <a:srgbClr val="FFFFFF"/>
                  </a:outerShdw>
                </a:effectLst>
              </a:rPr>
            </a:br>
            <a:r>
              <a:rPr lang="en-US" sz="5400" dirty="0">
                <a:effectLst>
                  <a:outerShdw blurRad="38100" dist="38100" dir="2700000" algn="tl">
                    <a:srgbClr val="FFFFFF"/>
                  </a:outerShdw>
                </a:effectLst>
              </a:rPr>
              <a:t>(increasing brain damage)</a:t>
            </a:r>
            <a:br>
              <a:rPr lang="en-US" sz="5400" dirty="0">
                <a:effectLst>
                  <a:outerShdw blurRad="38100" dist="38100" dir="2700000" algn="tl">
                    <a:srgbClr val="FFFFFF"/>
                  </a:outerShdw>
                </a:effectLst>
              </a:rPr>
            </a:br>
            <a:r>
              <a:rPr lang="en-US" sz="5400" b="1" dirty="0">
                <a:effectLst>
                  <a:outerShdw blurRad="38100" dist="38100" dir="2700000" algn="tl">
                    <a:srgbClr val="FFFFFF"/>
                  </a:outerShdw>
                </a:effectLst>
              </a:rPr>
              <a:t>* </a:t>
            </a:r>
            <a:r>
              <a:rPr lang="en-US" sz="5400" b="1" dirty="0" err="1">
                <a:effectLst>
                  <a:outerShdw blurRad="38100" dist="38100" dir="2700000" algn="tl">
                    <a:srgbClr val="FFFFFF"/>
                  </a:outerShdw>
                </a:effectLst>
              </a:rPr>
              <a:t>Mis</a:t>
            </a:r>
            <a:r>
              <a:rPr lang="en-US" sz="5400" b="1" dirty="0">
                <a:effectLst>
                  <a:outerShdw blurRad="38100" dist="38100" dir="2700000" algn="tl">
                    <a:srgbClr val="FFFFFF"/>
                  </a:outerShdw>
                </a:effectLst>
              </a:rPr>
              <a:t>-treatment</a:t>
            </a:r>
            <a:br>
              <a:rPr lang="en-US" sz="5400" b="1" dirty="0">
                <a:effectLst>
                  <a:outerShdw blurRad="38100" dist="38100" dir="2700000" algn="tl">
                    <a:srgbClr val="FFFFFF"/>
                  </a:outerShdw>
                </a:effectLst>
              </a:rPr>
            </a:br>
            <a:r>
              <a:rPr lang="en-US" sz="5400" dirty="0">
                <a:effectLst>
                  <a:outerShdw blurRad="38100" dist="38100" dir="2700000" algn="tl">
                    <a:srgbClr val="FFFFFF"/>
                  </a:outerShdw>
                </a:effectLst>
              </a:rPr>
              <a:t>(antidepressant exposure)→</a:t>
            </a:r>
            <a:endParaRPr lang="en-US" sz="5400" b="1" dirty="0">
              <a:effectLst>
                <a:outerShdw blurRad="38100" dist="38100" dir="2700000" algn="tl">
                  <a:srgbClr val="FFFFFF"/>
                </a:outerShdw>
              </a:effectLst>
            </a:endParaRPr>
          </a:p>
        </p:txBody>
      </p:sp>
      <p:sp>
        <p:nvSpPr>
          <p:cNvPr id="3" name="Slide Number Placeholder 5"/>
          <p:cNvSpPr>
            <a:spLocks noGrp="1"/>
          </p:cNvSpPr>
          <p:nvPr>
            <p:ph type="sldNum" sz="quarter" idx="12"/>
          </p:nvPr>
        </p:nvSpPr>
        <p:spPr/>
        <p:txBody>
          <a:bodyPr/>
          <a:lstStyle/>
          <a:p>
            <a:pPr>
              <a:defRPr/>
            </a:pPr>
            <a:fld id="{C075E53C-F4D3-459B-A60E-B9EE1332542D}" type="slidenum">
              <a:rPr lang="en-US"/>
              <a:pPr>
                <a:defRPr/>
              </a:pPr>
              <a:t>189</a:t>
            </a:fld>
            <a:endParaRPr lang="en-US"/>
          </a:p>
        </p:txBody>
      </p:sp>
    </p:spTree>
    <p:extLst>
      <p:ext uri="{BB962C8B-B14F-4D97-AF65-F5344CB8AC3E}">
        <p14:creationId xmlns:p14="http://schemas.microsoft.com/office/powerpoint/2010/main" val="109702442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0" y="274638"/>
            <a:ext cx="9144000" cy="1143000"/>
          </a:xfrm>
        </p:spPr>
        <p:txBody>
          <a:bodyPr/>
          <a:lstStyle/>
          <a:p>
            <a:r>
              <a:rPr lang="en-US" sz="6600" b="1" u="sng"/>
              <a:t>Antidepressant Exposure</a:t>
            </a:r>
          </a:p>
        </p:txBody>
      </p:sp>
      <p:sp>
        <p:nvSpPr>
          <p:cNvPr id="54275" name="Content Placeholder 2"/>
          <p:cNvSpPr>
            <a:spLocks noGrp="1"/>
          </p:cNvSpPr>
          <p:nvPr>
            <p:ph idx="1"/>
          </p:nvPr>
        </p:nvSpPr>
        <p:spPr>
          <a:xfrm>
            <a:off x="914400" y="1905000"/>
            <a:ext cx="8229600" cy="4525963"/>
          </a:xfrm>
        </p:spPr>
        <p:txBody>
          <a:bodyPr/>
          <a:lstStyle/>
          <a:p>
            <a:r>
              <a:rPr lang="en-US" sz="5400" b="1"/>
              <a:t>Ineffective (most common)</a:t>
            </a:r>
          </a:p>
          <a:p>
            <a:r>
              <a:rPr lang="en-US" sz="5400" b="1"/>
              <a:t>Switching: mania</a:t>
            </a:r>
          </a:p>
          <a:p>
            <a:r>
              <a:rPr lang="en-US" sz="5400" b="1"/>
              <a:t>Bipolar I  vs. Bipolar II</a:t>
            </a:r>
          </a:p>
          <a:p>
            <a:r>
              <a:rPr lang="en-US" sz="5400" b="1"/>
              <a:t>Cycle acceleration →</a:t>
            </a:r>
          </a:p>
        </p:txBody>
      </p:sp>
      <p:sp>
        <p:nvSpPr>
          <p:cNvPr id="4" name="Slide Number Placeholder 3"/>
          <p:cNvSpPr>
            <a:spLocks noGrp="1"/>
          </p:cNvSpPr>
          <p:nvPr>
            <p:ph type="sldNum" sz="quarter" idx="12"/>
          </p:nvPr>
        </p:nvSpPr>
        <p:spPr/>
        <p:txBody>
          <a:bodyPr/>
          <a:lstStyle/>
          <a:p>
            <a:pPr>
              <a:defRPr/>
            </a:pPr>
            <a:fld id="{6BDCF7E3-B488-4E3F-9FEA-1C22695BFD65}" type="slidenum">
              <a:rPr lang="en-US" smtClean="0"/>
              <a:pPr>
                <a:defRPr/>
              </a:pPr>
              <a:t>190</a:t>
            </a:fld>
            <a:endParaRPr lang="en-US"/>
          </a:p>
        </p:txBody>
      </p:sp>
    </p:spTree>
    <p:extLst>
      <p:ext uri="{BB962C8B-B14F-4D97-AF65-F5344CB8AC3E}">
        <p14:creationId xmlns:p14="http://schemas.microsoft.com/office/powerpoint/2010/main" val="414203940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0" y="274638"/>
            <a:ext cx="9144000" cy="1143000"/>
          </a:xfrm>
        </p:spPr>
        <p:txBody>
          <a:bodyPr>
            <a:normAutofit fontScale="90000"/>
          </a:bodyPr>
          <a:lstStyle/>
          <a:p>
            <a:r>
              <a:rPr lang="en-US" sz="6000" b="1"/>
              <a:t>First 1 or 2 Episodes: </a:t>
            </a:r>
            <a:r>
              <a:rPr lang="en-US" sz="6000" b="1" u="sng"/>
              <a:t>Depression</a:t>
            </a:r>
          </a:p>
        </p:txBody>
      </p:sp>
      <p:sp>
        <p:nvSpPr>
          <p:cNvPr id="72707" name="Content Placeholder 2"/>
          <p:cNvSpPr>
            <a:spLocks noGrp="1"/>
          </p:cNvSpPr>
          <p:nvPr>
            <p:ph idx="1"/>
          </p:nvPr>
        </p:nvSpPr>
        <p:spPr>
          <a:xfrm>
            <a:off x="533400" y="2819400"/>
            <a:ext cx="8229600" cy="4525963"/>
          </a:xfrm>
        </p:spPr>
        <p:txBody>
          <a:bodyPr/>
          <a:lstStyle/>
          <a:p>
            <a:r>
              <a:rPr lang="en-US" sz="6000" b="1"/>
              <a:t>Children: 70%</a:t>
            </a:r>
          </a:p>
          <a:p>
            <a:r>
              <a:rPr lang="en-US" sz="6000" b="1"/>
              <a:t>Adults and teens: 60%</a:t>
            </a:r>
          </a:p>
        </p:txBody>
      </p:sp>
      <p:sp>
        <p:nvSpPr>
          <p:cNvPr id="4" name="Slide Number Placeholder 3"/>
          <p:cNvSpPr>
            <a:spLocks noGrp="1"/>
          </p:cNvSpPr>
          <p:nvPr>
            <p:ph type="sldNum" sz="quarter" idx="12"/>
          </p:nvPr>
        </p:nvSpPr>
        <p:spPr/>
        <p:txBody>
          <a:bodyPr/>
          <a:lstStyle/>
          <a:p>
            <a:pPr>
              <a:defRPr/>
            </a:pPr>
            <a:fld id="{E39AC890-92B0-4FF5-B11C-409201177607}" type="slidenum">
              <a:rPr lang="en-US" smtClean="0"/>
              <a:pPr>
                <a:defRPr/>
              </a:pPr>
              <a:t>191</a:t>
            </a:fld>
            <a:endParaRPr lang="en-US"/>
          </a:p>
        </p:txBody>
      </p:sp>
    </p:spTree>
    <p:extLst>
      <p:ext uri="{BB962C8B-B14F-4D97-AF65-F5344CB8AC3E}">
        <p14:creationId xmlns:p14="http://schemas.microsoft.com/office/powerpoint/2010/main" val="388879047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p:txBody>
          <a:bodyPr>
            <a:normAutofit fontScale="90000"/>
          </a:bodyPr>
          <a:lstStyle/>
          <a:p>
            <a:pPr eaLnBrk="1" hangingPunct="1"/>
            <a:r>
              <a:rPr lang="en-US" sz="5400" b="1" u="sng"/>
              <a:t>Chronicity: Bipolar I</a:t>
            </a:r>
            <a:br>
              <a:rPr lang="en-US" sz="2000"/>
            </a:br>
            <a:r>
              <a:rPr lang="en-US" sz="2000" b="1"/>
              <a:t>Judd et al. 2003; Frey, 2004</a:t>
            </a:r>
            <a:endParaRPr lang="en-US" sz="4800" b="1" u="sng"/>
          </a:p>
        </p:txBody>
      </p:sp>
      <p:sp>
        <p:nvSpPr>
          <p:cNvPr id="788483" name="Rectangle 3"/>
          <p:cNvSpPr>
            <a:spLocks noGrp="1" noChangeArrowheads="1"/>
          </p:cNvSpPr>
          <p:nvPr>
            <p:ph idx="1"/>
          </p:nvPr>
        </p:nvSpPr>
        <p:spPr>
          <a:xfrm>
            <a:off x="1752600" y="1981200"/>
            <a:ext cx="7772400" cy="4114800"/>
          </a:xfrm>
        </p:spPr>
        <p:txBody>
          <a:bodyPr/>
          <a:lstStyle/>
          <a:p>
            <a:pPr eaLnBrk="1" hangingPunct="1">
              <a:defRPr/>
            </a:pPr>
            <a:r>
              <a:rPr lang="en-US" sz="4000" b="1" dirty="0">
                <a:effectLst>
                  <a:outerShdw blurRad="38100" dist="38100" dir="2700000" algn="tl">
                    <a:srgbClr val="FFFFFF"/>
                  </a:outerShdw>
                </a:effectLst>
              </a:rPr>
              <a:t>13 year follow-up study</a:t>
            </a:r>
          </a:p>
          <a:p>
            <a:pPr eaLnBrk="1" hangingPunct="1">
              <a:defRPr/>
            </a:pPr>
            <a:r>
              <a:rPr lang="en-US" sz="4000" b="1" dirty="0">
                <a:effectLst>
                  <a:outerShdw blurRad="38100" dist="38100" dir="2700000" algn="tl">
                    <a:srgbClr val="FFFFFF"/>
                  </a:outerShdw>
                </a:effectLst>
              </a:rPr>
              <a:t>47% of weeks: Symptomatic</a:t>
            </a:r>
          </a:p>
          <a:p>
            <a:pPr eaLnBrk="1" hangingPunct="1">
              <a:defRPr/>
            </a:pPr>
            <a:r>
              <a:rPr lang="en-US" sz="4000" b="1" dirty="0">
                <a:effectLst>
                  <a:outerShdw blurRad="38100" dist="38100" dir="2700000" algn="tl">
                    <a:srgbClr val="FFFFFF"/>
                  </a:outerShdw>
                </a:effectLst>
              </a:rPr>
              <a:t>32% weeks: Depressed</a:t>
            </a:r>
          </a:p>
          <a:p>
            <a:pPr eaLnBrk="1" hangingPunct="1">
              <a:defRPr/>
            </a:pPr>
            <a:r>
              <a:rPr lang="en-US" sz="4000" b="1" dirty="0">
                <a:effectLst>
                  <a:outerShdw blurRad="38100" dist="38100" dir="2700000" algn="tl">
                    <a:srgbClr val="FFFFFF"/>
                  </a:outerShdw>
                </a:effectLst>
              </a:rPr>
              <a:t> 9%: Manic</a:t>
            </a:r>
          </a:p>
          <a:p>
            <a:pPr eaLnBrk="1" hangingPunct="1">
              <a:defRPr/>
            </a:pPr>
            <a:r>
              <a:rPr lang="en-US" sz="4000" b="1" dirty="0">
                <a:effectLst>
                  <a:outerShdw blurRad="38100" dist="38100" dir="2700000" algn="tl">
                    <a:srgbClr val="FFFFFF"/>
                  </a:outerShdw>
                </a:effectLst>
              </a:rPr>
              <a:t> 6%: Mixed states</a:t>
            </a:r>
          </a:p>
        </p:txBody>
      </p:sp>
    </p:spTree>
    <p:extLst>
      <p:ext uri="{BB962C8B-B14F-4D97-AF65-F5344CB8AC3E}">
        <p14:creationId xmlns:p14="http://schemas.microsoft.com/office/powerpoint/2010/main" val="231803638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2"/>
          <p:cNvSpPr>
            <a:spLocks noGrp="1" noChangeArrowheads="1"/>
          </p:cNvSpPr>
          <p:nvPr>
            <p:ph type="title"/>
          </p:nvPr>
        </p:nvSpPr>
        <p:spPr/>
        <p:txBody>
          <a:bodyPr>
            <a:normAutofit fontScale="90000"/>
          </a:bodyPr>
          <a:lstStyle/>
          <a:p>
            <a:pPr eaLnBrk="1" hangingPunct="1"/>
            <a:r>
              <a:rPr lang="en-US" sz="5400" b="1" u="sng"/>
              <a:t>Chronicity: Bipolar II</a:t>
            </a:r>
            <a:br>
              <a:rPr lang="en-US" sz="2000"/>
            </a:br>
            <a:r>
              <a:rPr lang="en-US" sz="2000" b="1"/>
              <a:t>Judd et al. 2003</a:t>
            </a:r>
            <a:endParaRPr lang="en-US" sz="4800" b="1" u="sng"/>
          </a:p>
        </p:txBody>
      </p:sp>
      <p:sp>
        <p:nvSpPr>
          <p:cNvPr id="790531" name="Rectangle 3"/>
          <p:cNvSpPr>
            <a:spLocks noGrp="1" noChangeArrowheads="1"/>
          </p:cNvSpPr>
          <p:nvPr>
            <p:ph idx="1"/>
          </p:nvPr>
        </p:nvSpPr>
        <p:spPr>
          <a:xfrm>
            <a:off x="1371600" y="1828800"/>
            <a:ext cx="7772400" cy="4114800"/>
          </a:xfrm>
        </p:spPr>
        <p:txBody>
          <a:bodyPr/>
          <a:lstStyle/>
          <a:p>
            <a:pPr eaLnBrk="1" hangingPunct="1">
              <a:defRPr/>
            </a:pPr>
            <a:r>
              <a:rPr lang="en-US" sz="4000" b="1" dirty="0">
                <a:effectLst>
                  <a:outerShdw blurRad="38100" dist="38100" dir="2700000" algn="tl">
                    <a:srgbClr val="FFFFFF"/>
                  </a:outerShdw>
                </a:effectLst>
              </a:rPr>
              <a:t>13 year follow-up study</a:t>
            </a:r>
          </a:p>
          <a:p>
            <a:pPr eaLnBrk="1" hangingPunct="1">
              <a:defRPr/>
            </a:pPr>
            <a:r>
              <a:rPr lang="en-US" sz="4000" b="1" dirty="0">
                <a:effectLst>
                  <a:outerShdw blurRad="38100" dist="38100" dir="2700000" algn="tl">
                    <a:srgbClr val="FFFFFF"/>
                  </a:outerShdw>
                </a:effectLst>
              </a:rPr>
              <a:t>54% of weeks: Symptomatic</a:t>
            </a:r>
          </a:p>
          <a:p>
            <a:pPr eaLnBrk="1" hangingPunct="1">
              <a:defRPr/>
            </a:pPr>
            <a:r>
              <a:rPr lang="en-US" sz="4000" b="1" dirty="0">
                <a:effectLst>
                  <a:outerShdw blurRad="38100" dist="38100" dir="2700000" algn="tl">
                    <a:srgbClr val="FFFFFF"/>
                  </a:outerShdw>
                </a:effectLst>
              </a:rPr>
              <a:t>53% weeks: Depressed</a:t>
            </a:r>
          </a:p>
          <a:p>
            <a:pPr eaLnBrk="1" hangingPunct="1">
              <a:defRPr/>
            </a:pPr>
            <a:r>
              <a:rPr lang="en-US" sz="4000" b="1" dirty="0">
                <a:effectLst>
                  <a:outerShdw blurRad="38100" dist="38100" dir="2700000" algn="tl">
                    <a:srgbClr val="FFFFFF"/>
                  </a:outerShdw>
                </a:effectLst>
              </a:rPr>
              <a:t>1.3%: hypomanic</a:t>
            </a:r>
          </a:p>
          <a:p>
            <a:pPr eaLnBrk="1" hangingPunct="1">
              <a:buFontTx/>
              <a:buNone/>
              <a:defRPr/>
            </a:pPr>
            <a:endParaRPr lang="en-US" sz="4000" dirty="0">
              <a:effectLst>
                <a:outerShdw blurRad="38100" dist="38100" dir="2700000" algn="tl">
                  <a:srgbClr val="FFFFFF"/>
                </a:outerShdw>
              </a:effectLst>
            </a:endParaRPr>
          </a:p>
        </p:txBody>
      </p:sp>
    </p:spTree>
    <p:extLst>
      <p:ext uri="{BB962C8B-B14F-4D97-AF65-F5344CB8AC3E}">
        <p14:creationId xmlns:p14="http://schemas.microsoft.com/office/powerpoint/2010/main" val="329868578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26"/>
          <p:cNvSpPr>
            <a:spLocks noGrp="1" noChangeArrowheads="1"/>
          </p:cNvSpPr>
          <p:nvPr>
            <p:ph type="title"/>
          </p:nvPr>
        </p:nvSpPr>
        <p:spPr>
          <a:xfrm>
            <a:off x="457200" y="1600200"/>
            <a:ext cx="7772400" cy="1143000"/>
          </a:xfrm>
        </p:spPr>
        <p:txBody>
          <a:bodyPr rtlCol="0">
            <a:noAutofit/>
          </a:bodyPr>
          <a:lstStyle/>
          <a:p>
            <a:pPr eaLnBrk="1" fontAlgn="auto" hangingPunct="1">
              <a:spcAft>
                <a:spcPts val="0"/>
              </a:spcAft>
              <a:defRPr/>
            </a:pPr>
            <a:r>
              <a:rPr lang="en-US" sz="9600" dirty="0">
                <a:solidFill>
                  <a:srgbClr val="C00000"/>
                </a:solidFill>
                <a:effectLst>
                  <a:outerShdw blurRad="38100" dist="38100" dir="2700000" algn="tl">
                    <a:srgbClr val="FFFFFF"/>
                  </a:outerShdw>
                </a:effectLst>
              </a:rPr>
              <a:t>Diagnostic</a:t>
            </a:r>
            <a:br>
              <a:rPr lang="en-US" sz="9600" dirty="0">
                <a:solidFill>
                  <a:srgbClr val="C00000"/>
                </a:solidFill>
                <a:effectLst>
                  <a:outerShdw blurRad="38100" dist="38100" dir="2700000" algn="tl">
                    <a:srgbClr val="FFFFFF"/>
                  </a:outerShdw>
                </a:effectLst>
              </a:rPr>
            </a:br>
            <a:r>
              <a:rPr lang="en-US" sz="9600" dirty="0">
                <a:solidFill>
                  <a:srgbClr val="C00000"/>
                </a:solidFill>
                <a:effectLst>
                  <a:outerShdw blurRad="38100" dist="38100" dir="2700000" algn="tl">
                    <a:srgbClr val="FFFFFF"/>
                  </a:outerShdw>
                </a:effectLst>
              </a:rPr>
              <a:t>Issues</a:t>
            </a:r>
          </a:p>
        </p:txBody>
      </p:sp>
      <p:sp>
        <p:nvSpPr>
          <p:cNvPr id="3" name="Slide Number Placeholder 2"/>
          <p:cNvSpPr>
            <a:spLocks noGrp="1"/>
          </p:cNvSpPr>
          <p:nvPr>
            <p:ph type="sldNum" sz="quarter" idx="12"/>
          </p:nvPr>
        </p:nvSpPr>
        <p:spPr/>
        <p:txBody>
          <a:bodyPr/>
          <a:lstStyle/>
          <a:p>
            <a:pPr>
              <a:defRPr/>
            </a:pPr>
            <a:fld id="{C2E492DC-F062-458A-9594-E92DA2F0562A}" type="slidenum">
              <a:rPr lang="en-US" smtClean="0"/>
              <a:pPr>
                <a:defRPr/>
              </a:pPr>
              <a:t>194</a:t>
            </a:fld>
            <a:endParaRPr lang="en-US"/>
          </a:p>
        </p:txBody>
      </p:sp>
    </p:spTree>
    <p:extLst>
      <p:ext uri="{BB962C8B-B14F-4D97-AF65-F5344CB8AC3E}">
        <p14:creationId xmlns:p14="http://schemas.microsoft.com/office/powerpoint/2010/main" val="415014201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533400" y="304800"/>
            <a:ext cx="8885238" cy="1155700"/>
          </a:xfrm>
        </p:spPr>
        <p:txBody>
          <a:bodyPr rtlCol="0">
            <a:noAutofit/>
          </a:bodyPr>
          <a:lstStyle/>
          <a:p>
            <a:pPr eaLnBrk="1" fontAlgn="auto" hangingPunct="1">
              <a:spcAft>
                <a:spcPts val="0"/>
              </a:spcAft>
              <a:defRPr/>
            </a:pPr>
            <a:r>
              <a:rPr lang="en-US" sz="5400" b="1" dirty="0">
                <a:effectLst>
                  <a:outerShdw blurRad="38100" dist="38100" dir="2700000" algn="tl">
                    <a:srgbClr val="FFFFFF"/>
                  </a:outerShdw>
                </a:effectLst>
              </a:rPr>
              <a:t>Disorders of</a:t>
            </a:r>
            <a:br>
              <a:rPr lang="en-US" sz="5400" b="1" dirty="0">
                <a:effectLst>
                  <a:outerShdw blurRad="38100" dist="38100" dir="2700000" algn="tl">
                    <a:srgbClr val="FFFFFF"/>
                  </a:outerShdw>
                </a:effectLst>
              </a:rPr>
            </a:br>
            <a:r>
              <a:rPr lang="en-US" sz="5400" b="1" u="sng" dirty="0">
                <a:effectLst>
                  <a:outerShdw blurRad="38100" dist="38100" dir="2700000" algn="tl">
                    <a:srgbClr val="FFFFFF"/>
                  </a:outerShdw>
                </a:effectLst>
              </a:rPr>
              <a:t> Emotional Instability</a:t>
            </a:r>
          </a:p>
        </p:txBody>
      </p:sp>
      <p:sp>
        <p:nvSpPr>
          <p:cNvPr id="72708" name="Rectangle 3"/>
          <p:cNvSpPr>
            <a:spLocks noGrp="1" noChangeArrowheads="1"/>
          </p:cNvSpPr>
          <p:nvPr>
            <p:ph idx="1"/>
          </p:nvPr>
        </p:nvSpPr>
        <p:spPr>
          <a:xfrm>
            <a:off x="990600" y="1905000"/>
            <a:ext cx="8896350" cy="4800600"/>
          </a:xfrm>
        </p:spPr>
        <p:txBody>
          <a:bodyPr/>
          <a:lstStyle/>
          <a:p>
            <a:pPr eaLnBrk="1" hangingPunct="1">
              <a:defRPr/>
            </a:pPr>
            <a:r>
              <a:rPr lang="en-US" sz="4400" b="1" dirty="0"/>
              <a:t>Bi-Polar Spectrum Disorders</a:t>
            </a:r>
          </a:p>
          <a:p>
            <a:pPr eaLnBrk="1" hangingPunct="1">
              <a:defRPr/>
            </a:pPr>
            <a:r>
              <a:rPr lang="en-US" sz="4400" b="1" dirty="0"/>
              <a:t>Severe Personality Disorders</a:t>
            </a:r>
          </a:p>
          <a:p>
            <a:pPr eaLnBrk="1" hangingPunct="1">
              <a:defRPr/>
            </a:pPr>
            <a:r>
              <a:rPr lang="en-US" sz="4400" b="1" dirty="0"/>
              <a:t>Substance Abuse</a:t>
            </a:r>
          </a:p>
          <a:p>
            <a:pPr eaLnBrk="1" hangingPunct="1">
              <a:defRPr/>
            </a:pPr>
            <a:r>
              <a:rPr lang="en-US" sz="4400" b="1" dirty="0"/>
              <a:t>Severe Attachment disorder</a:t>
            </a:r>
          </a:p>
          <a:p>
            <a:pPr eaLnBrk="1" hangingPunct="1">
              <a:defRPr/>
            </a:pPr>
            <a:r>
              <a:rPr lang="en-US" sz="4400" b="1" dirty="0"/>
              <a:t>Disruptive Mood Dysregulation</a:t>
            </a:r>
          </a:p>
          <a:p>
            <a:pPr marL="0" indent="0" eaLnBrk="1" hangingPunct="1">
              <a:buFont typeface="Arial" charset="0"/>
              <a:buNone/>
              <a:defRPr/>
            </a:pPr>
            <a:r>
              <a:rPr lang="en-US" sz="4400" b="1" dirty="0"/>
              <a:t>         Disorder</a:t>
            </a:r>
          </a:p>
        </p:txBody>
      </p:sp>
      <p:sp>
        <p:nvSpPr>
          <p:cNvPr id="4" name="Slide Number Placeholder 5"/>
          <p:cNvSpPr>
            <a:spLocks noGrp="1"/>
          </p:cNvSpPr>
          <p:nvPr>
            <p:ph type="sldNum" sz="quarter" idx="12"/>
          </p:nvPr>
        </p:nvSpPr>
        <p:spPr/>
        <p:txBody>
          <a:bodyPr/>
          <a:lstStyle/>
          <a:p>
            <a:pPr>
              <a:defRPr/>
            </a:pPr>
            <a:fld id="{516E9B01-A86F-4CBF-841F-EA5A6DFD536C}" type="slidenum">
              <a:rPr lang="en-US"/>
              <a:pPr>
                <a:defRPr/>
              </a:pPr>
              <a:t>195</a:t>
            </a:fld>
            <a:endParaRPr lang="en-US"/>
          </a:p>
        </p:txBody>
      </p:sp>
      <p:sp>
        <p:nvSpPr>
          <p:cNvPr id="2" name="5-Point Star 1"/>
          <p:cNvSpPr/>
          <p:nvPr/>
        </p:nvSpPr>
        <p:spPr>
          <a:xfrm>
            <a:off x="7772400" y="6096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56591313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609600" y="152400"/>
            <a:ext cx="8885238" cy="1155700"/>
          </a:xfrm>
        </p:spPr>
        <p:txBody>
          <a:bodyPr rtlCol="0">
            <a:noAutofit/>
          </a:bodyPr>
          <a:lstStyle/>
          <a:p>
            <a:pPr eaLnBrk="1" fontAlgn="auto" hangingPunct="1">
              <a:spcAft>
                <a:spcPts val="0"/>
              </a:spcAft>
              <a:defRPr/>
            </a:pPr>
            <a:r>
              <a:rPr lang="en-US" sz="5400" b="1" dirty="0">
                <a:effectLst>
                  <a:outerShdw blurRad="38100" dist="38100" dir="2700000" algn="tl">
                    <a:srgbClr val="FFFFFF"/>
                  </a:outerShdw>
                </a:effectLst>
              </a:rPr>
              <a:t>Disorders of</a:t>
            </a:r>
            <a:br>
              <a:rPr lang="en-US" sz="5400" b="1" dirty="0">
                <a:effectLst>
                  <a:outerShdw blurRad="38100" dist="38100" dir="2700000" algn="tl">
                    <a:srgbClr val="FFFFFF"/>
                  </a:outerShdw>
                </a:effectLst>
              </a:rPr>
            </a:br>
            <a:r>
              <a:rPr lang="en-US" sz="5400" b="1" u="sng" dirty="0">
                <a:effectLst>
                  <a:outerShdw blurRad="38100" dist="38100" dir="2700000" algn="tl">
                    <a:srgbClr val="FFFFFF"/>
                  </a:outerShdw>
                </a:effectLst>
              </a:rPr>
              <a:t> Emotional Instability</a:t>
            </a:r>
          </a:p>
        </p:txBody>
      </p:sp>
      <p:sp>
        <p:nvSpPr>
          <p:cNvPr id="70659" name="Rectangle 3"/>
          <p:cNvSpPr>
            <a:spLocks noGrp="1" noChangeArrowheads="1"/>
          </p:cNvSpPr>
          <p:nvPr>
            <p:ph idx="1"/>
          </p:nvPr>
        </p:nvSpPr>
        <p:spPr>
          <a:xfrm>
            <a:off x="457200" y="2038350"/>
            <a:ext cx="8896350" cy="4800600"/>
          </a:xfrm>
        </p:spPr>
        <p:txBody>
          <a:bodyPr/>
          <a:lstStyle/>
          <a:p>
            <a:pPr eaLnBrk="1" hangingPunct="1"/>
            <a:r>
              <a:rPr lang="en-US" sz="4000" b="1"/>
              <a:t>Due to Neurologic Damage/Disease</a:t>
            </a:r>
          </a:p>
          <a:p>
            <a:pPr eaLnBrk="1" hangingPunct="1">
              <a:buFont typeface="Wingdings" pitchFamily="2" charset="2"/>
              <a:buNone/>
            </a:pPr>
            <a:r>
              <a:rPr lang="en-US" sz="4000" b="1"/>
              <a:t>      (fetal drug exposure, head injury…)</a:t>
            </a:r>
          </a:p>
          <a:p>
            <a:pPr eaLnBrk="1" hangingPunct="1"/>
            <a:r>
              <a:rPr lang="en-US" sz="4000" b="1"/>
              <a:t>Chronic Emotional Dysregulation </a:t>
            </a:r>
          </a:p>
          <a:p>
            <a:pPr eaLnBrk="1" hangingPunct="1">
              <a:buFont typeface="Wingdings" pitchFamily="2" charset="2"/>
              <a:buNone/>
            </a:pPr>
            <a:r>
              <a:rPr lang="en-US" sz="4000" b="1"/>
              <a:t>      due  to adverse effects </a:t>
            </a:r>
          </a:p>
          <a:p>
            <a:pPr eaLnBrk="1" hangingPunct="1">
              <a:buFont typeface="Wingdings" pitchFamily="2" charset="2"/>
              <a:buNone/>
            </a:pPr>
            <a:r>
              <a:rPr lang="en-US" sz="4000" b="1"/>
              <a:t>        of child abuse / neglect…………..</a:t>
            </a:r>
          </a:p>
        </p:txBody>
      </p:sp>
      <p:sp>
        <p:nvSpPr>
          <p:cNvPr id="4" name="Slide Number Placeholder 5"/>
          <p:cNvSpPr>
            <a:spLocks noGrp="1"/>
          </p:cNvSpPr>
          <p:nvPr>
            <p:ph type="sldNum" sz="quarter" idx="12"/>
          </p:nvPr>
        </p:nvSpPr>
        <p:spPr/>
        <p:txBody>
          <a:bodyPr/>
          <a:lstStyle/>
          <a:p>
            <a:pPr>
              <a:defRPr/>
            </a:pPr>
            <a:fld id="{B6BB85F3-391E-4B3D-9C8C-BC9236674598}" type="slidenum">
              <a:rPr lang="en-US"/>
              <a:pPr>
                <a:defRPr/>
              </a:pPr>
              <a:t>196</a:t>
            </a:fld>
            <a:endParaRPr lang="en-US"/>
          </a:p>
        </p:txBody>
      </p:sp>
      <p:sp>
        <p:nvSpPr>
          <p:cNvPr id="2" name="5-Point Star 1"/>
          <p:cNvSpPr/>
          <p:nvPr/>
        </p:nvSpPr>
        <p:spPr>
          <a:xfrm>
            <a:off x="7543800" y="3810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87190170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p:cNvSpPr>
            <a:spLocks noGrp="1" noChangeArrowheads="1"/>
          </p:cNvSpPr>
          <p:nvPr>
            <p:ph type="ctrTitle"/>
          </p:nvPr>
        </p:nvSpPr>
        <p:spPr>
          <a:xfrm>
            <a:off x="685800" y="990600"/>
            <a:ext cx="7772400" cy="1143000"/>
          </a:xfrm>
        </p:spPr>
        <p:txBody>
          <a:bodyPr rtlCol="0">
            <a:noAutofit/>
          </a:bodyPr>
          <a:lstStyle/>
          <a:p>
            <a:pPr eaLnBrk="1" fontAlgn="auto" hangingPunct="1">
              <a:spcAft>
                <a:spcPts val="0"/>
              </a:spcAft>
              <a:defRPr/>
            </a:pPr>
            <a:r>
              <a:rPr lang="en-US" sz="9600" dirty="0">
                <a:effectLst>
                  <a:outerShdw blurRad="38100" dist="38100" dir="2700000" algn="tl">
                    <a:srgbClr val="FFFFFF"/>
                  </a:outerShdw>
                </a:effectLst>
              </a:rPr>
              <a:t>High Index of</a:t>
            </a:r>
            <a:br>
              <a:rPr lang="en-US" sz="9600" dirty="0">
                <a:effectLst>
                  <a:outerShdw blurRad="38100" dist="38100" dir="2700000" algn="tl">
                    <a:srgbClr val="FFFFFF"/>
                  </a:outerShdw>
                </a:effectLst>
              </a:rPr>
            </a:br>
            <a:r>
              <a:rPr lang="en-US" sz="9600" dirty="0">
                <a:effectLst>
                  <a:outerShdw blurRad="38100" dist="38100" dir="2700000" algn="tl">
                    <a:srgbClr val="FFFFFF"/>
                  </a:outerShdw>
                </a:effectLst>
              </a:rPr>
              <a:t>Suspicion</a:t>
            </a:r>
          </a:p>
        </p:txBody>
      </p:sp>
      <p:sp>
        <p:nvSpPr>
          <p:cNvPr id="588803" name="Rectangle 3"/>
          <p:cNvSpPr>
            <a:spLocks noGrp="1" noChangeArrowheads="1"/>
          </p:cNvSpPr>
          <p:nvPr>
            <p:ph type="subTitle" idx="1"/>
          </p:nvPr>
        </p:nvSpPr>
        <p:spPr/>
        <p:txBody>
          <a:bodyPr rtlCol="0">
            <a:noAutofit/>
          </a:bodyPr>
          <a:lstStyle/>
          <a:p>
            <a:pPr eaLnBrk="1" fontAlgn="auto" hangingPunct="1">
              <a:spcAft>
                <a:spcPts val="0"/>
              </a:spcAft>
              <a:defRPr/>
            </a:pPr>
            <a:r>
              <a:rPr lang="en-US" sz="4800" dirty="0">
                <a:solidFill>
                  <a:srgbClr val="0070C0"/>
                </a:solidFill>
                <a:effectLst>
                  <a:outerShdw blurRad="38100" dist="38100" dir="2700000" algn="tl">
                    <a:srgbClr val="04617B"/>
                  </a:outerShdw>
                </a:effectLst>
              </a:rPr>
              <a:t>With Major </a:t>
            </a:r>
          </a:p>
          <a:p>
            <a:pPr eaLnBrk="1" fontAlgn="auto" hangingPunct="1">
              <a:spcAft>
                <a:spcPts val="0"/>
              </a:spcAft>
              <a:defRPr/>
            </a:pPr>
            <a:r>
              <a:rPr lang="en-US" sz="4800" dirty="0">
                <a:solidFill>
                  <a:srgbClr val="0070C0"/>
                </a:solidFill>
                <a:effectLst>
                  <a:outerShdw blurRad="38100" dist="38100" dir="2700000" algn="tl">
                    <a:srgbClr val="04617B"/>
                  </a:outerShdw>
                </a:effectLst>
              </a:rPr>
              <a:t>Depressions</a:t>
            </a:r>
          </a:p>
          <a:p>
            <a:pPr eaLnBrk="1" fontAlgn="auto" hangingPunct="1">
              <a:spcAft>
                <a:spcPts val="0"/>
              </a:spcAft>
              <a:defRPr/>
            </a:pPr>
            <a:r>
              <a:rPr lang="en-US" sz="4800" u="sng" dirty="0" err="1">
                <a:solidFill>
                  <a:srgbClr val="0070C0"/>
                </a:solidFill>
                <a:effectLst>
                  <a:outerShdw blurRad="38100" dist="38100" dir="2700000" algn="tl">
                    <a:srgbClr val="04617B"/>
                  </a:outerShdw>
                </a:effectLst>
              </a:rPr>
              <a:t>Unipolar</a:t>
            </a:r>
            <a:r>
              <a:rPr lang="en-US" sz="4800" u="sng" dirty="0">
                <a:solidFill>
                  <a:srgbClr val="0070C0"/>
                </a:solidFill>
                <a:effectLst>
                  <a:outerShdw blurRad="38100" dist="38100" dir="2700000" algn="tl">
                    <a:srgbClr val="04617B"/>
                  </a:outerShdw>
                </a:effectLst>
              </a:rPr>
              <a:t> vs. Bipolar</a:t>
            </a:r>
          </a:p>
        </p:txBody>
      </p:sp>
      <p:sp>
        <p:nvSpPr>
          <p:cNvPr id="4" name="Slide Number Placeholder 3"/>
          <p:cNvSpPr>
            <a:spLocks noGrp="1"/>
          </p:cNvSpPr>
          <p:nvPr>
            <p:ph type="sldNum" sz="quarter" idx="12"/>
          </p:nvPr>
        </p:nvSpPr>
        <p:spPr/>
        <p:txBody>
          <a:bodyPr/>
          <a:lstStyle/>
          <a:p>
            <a:pPr>
              <a:defRPr/>
            </a:pPr>
            <a:fld id="{D8B063B3-ABAF-428F-B8C3-E491BBC407C4}" type="slidenum">
              <a:rPr lang="en-US" smtClean="0"/>
              <a:pPr>
                <a:defRPr/>
              </a:pPr>
              <a:t>197</a:t>
            </a:fld>
            <a:endParaRPr lang="en-US"/>
          </a:p>
        </p:txBody>
      </p:sp>
    </p:spTree>
    <p:extLst>
      <p:ext uri="{BB962C8B-B14F-4D97-AF65-F5344CB8AC3E}">
        <p14:creationId xmlns:p14="http://schemas.microsoft.com/office/powerpoint/2010/main" val="185537855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xfrm>
            <a:off x="990600" y="381000"/>
            <a:ext cx="7772400" cy="1143000"/>
          </a:xfrm>
        </p:spPr>
        <p:txBody>
          <a:bodyPr/>
          <a:lstStyle/>
          <a:p>
            <a:pPr eaLnBrk="1" hangingPunct="1"/>
            <a:r>
              <a:rPr lang="en-US" sz="6000" b="1" u="sng"/>
              <a:t>Family History</a:t>
            </a:r>
          </a:p>
        </p:txBody>
      </p:sp>
      <p:sp>
        <p:nvSpPr>
          <p:cNvPr id="795651" name="Rectangle 3"/>
          <p:cNvSpPr>
            <a:spLocks noGrp="1" noChangeArrowheads="1"/>
          </p:cNvSpPr>
          <p:nvPr>
            <p:ph idx="1"/>
          </p:nvPr>
        </p:nvSpPr>
        <p:spPr>
          <a:xfrm>
            <a:off x="1295400" y="1752600"/>
            <a:ext cx="8153400" cy="4724400"/>
          </a:xfrm>
        </p:spPr>
        <p:txBody>
          <a:bodyPr>
            <a:normAutofit fontScale="92500" lnSpcReduction="10000"/>
          </a:bodyPr>
          <a:lstStyle/>
          <a:p>
            <a:pPr eaLnBrk="1" hangingPunct="1">
              <a:lnSpc>
                <a:spcPct val="90000"/>
              </a:lnSpc>
              <a:defRPr/>
            </a:pPr>
            <a:r>
              <a:rPr lang="en-US" sz="2800" b="1" dirty="0">
                <a:effectLst>
                  <a:outerShdw blurRad="38100" dist="38100" dir="2700000" algn="tl">
                    <a:srgbClr val="FFFFFF"/>
                  </a:outerShdw>
                </a:effectLst>
              </a:rPr>
              <a:t> </a:t>
            </a:r>
            <a:r>
              <a:rPr lang="en-US" sz="4000" b="1" dirty="0">
                <a:effectLst>
                  <a:outerShdw blurRad="38100" dist="38100" dir="2700000" algn="tl">
                    <a:srgbClr val="FFFFFF"/>
                  </a:outerShdw>
                </a:effectLst>
              </a:rPr>
              <a:t>1</a:t>
            </a:r>
            <a:r>
              <a:rPr lang="en-US" sz="4000" b="1" baseline="30000" dirty="0">
                <a:effectLst>
                  <a:outerShdw blurRad="38100" dist="38100" dir="2700000" algn="tl">
                    <a:srgbClr val="FFFFFF"/>
                  </a:outerShdw>
                </a:effectLst>
              </a:rPr>
              <a:t>st</a:t>
            </a:r>
            <a:r>
              <a:rPr lang="en-US" sz="4000" b="1" dirty="0">
                <a:effectLst>
                  <a:outerShdw blurRad="38100" dist="38100" dir="2700000" algn="tl">
                    <a:srgbClr val="FFFFFF"/>
                  </a:outerShdw>
                </a:effectLst>
              </a:rPr>
              <a:t>. Degree relatives</a:t>
            </a:r>
          </a:p>
          <a:p>
            <a:pPr eaLnBrk="1" hangingPunct="1">
              <a:lnSpc>
                <a:spcPct val="90000"/>
              </a:lnSpc>
              <a:defRPr/>
            </a:pPr>
            <a:r>
              <a:rPr lang="en-US" sz="4000" b="1" dirty="0">
                <a:effectLst>
                  <a:outerShdw blurRad="38100" dist="38100" dir="2700000" algn="tl">
                    <a:srgbClr val="FFFFFF"/>
                  </a:outerShdw>
                </a:effectLst>
              </a:rPr>
              <a:t> Blood relatives with:</a:t>
            </a:r>
          </a:p>
          <a:p>
            <a:pPr eaLnBrk="1" hangingPunct="1">
              <a:lnSpc>
                <a:spcPct val="90000"/>
              </a:lnSpc>
              <a:buFontTx/>
              <a:buNone/>
              <a:defRPr/>
            </a:pPr>
            <a:r>
              <a:rPr lang="en-US" sz="4000" b="1" dirty="0">
                <a:effectLst>
                  <a:outerShdw blurRad="38100" dist="38100" dir="2700000" algn="tl">
                    <a:srgbClr val="FFFFFF"/>
                  </a:outerShdw>
                </a:effectLst>
              </a:rPr>
              <a:t>     &gt;  Substance Abuse</a:t>
            </a:r>
          </a:p>
          <a:p>
            <a:pPr eaLnBrk="1" hangingPunct="1">
              <a:lnSpc>
                <a:spcPct val="90000"/>
              </a:lnSpc>
              <a:buFontTx/>
              <a:buNone/>
              <a:defRPr/>
            </a:pPr>
            <a:r>
              <a:rPr lang="en-US" sz="4000" b="1" dirty="0">
                <a:effectLst>
                  <a:outerShdw blurRad="38100" dist="38100" dir="2700000" algn="tl">
                    <a:srgbClr val="FFFFFF"/>
                  </a:outerShdw>
                </a:effectLst>
              </a:rPr>
              <a:t>     &gt;  Psych Hospitalizations</a:t>
            </a:r>
          </a:p>
          <a:p>
            <a:pPr eaLnBrk="1" hangingPunct="1">
              <a:lnSpc>
                <a:spcPct val="90000"/>
              </a:lnSpc>
              <a:buFontTx/>
              <a:buNone/>
              <a:defRPr/>
            </a:pPr>
            <a:r>
              <a:rPr lang="en-US" sz="4000" b="1" dirty="0">
                <a:effectLst>
                  <a:outerShdw blurRad="38100" dist="38100" dir="2700000" algn="tl">
                    <a:srgbClr val="FFFFFF"/>
                  </a:outerShdw>
                </a:effectLst>
              </a:rPr>
              <a:t>     &gt;  3+ Marriages</a:t>
            </a:r>
          </a:p>
          <a:p>
            <a:pPr eaLnBrk="1" hangingPunct="1">
              <a:lnSpc>
                <a:spcPct val="90000"/>
              </a:lnSpc>
              <a:buFontTx/>
              <a:buNone/>
              <a:defRPr/>
            </a:pPr>
            <a:r>
              <a:rPr lang="en-US" sz="4000" b="1" dirty="0">
                <a:effectLst>
                  <a:outerShdw blurRad="38100" dist="38100" dir="2700000" algn="tl">
                    <a:srgbClr val="FFFFFF"/>
                  </a:outerShdw>
                </a:effectLst>
              </a:rPr>
              <a:t>     &gt;  Suicides</a:t>
            </a:r>
          </a:p>
          <a:p>
            <a:pPr eaLnBrk="1" hangingPunct="1">
              <a:lnSpc>
                <a:spcPct val="90000"/>
              </a:lnSpc>
              <a:buFontTx/>
              <a:buNone/>
              <a:defRPr/>
            </a:pPr>
            <a:r>
              <a:rPr lang="en-US" sz="4000" b="1" dirty="0">
                <a:effectLst>
                  <a:outerShdw blurRad="38100" dist="38100" dir="2700000" algn="tl">
                    <a:srgbClr val="FFFFFF"/>
                  </a:outerShdw>
                </a:effectLst>
              </a:rPr>
              <a:t>     &gt;  4+ jobs before age 40</a:t>
            </a:r>
          </a:p>
          <a:p>
            <a:pPr eaLnBrk="1" hangingPunct="1">
              <a:lnSpc>
                <a:spcPct val="90000"/>
              </a:lnSpc>
              <a:buFontTx/>
              <a:buNone/>
              <a:defRPr/>
            </a:pPr>
            <a:r>
              <a:rPr lang="en-US" sz="4000" b="1" dirty="0">
                <a:effectLst>
                  <a:outerShdw blurRad="38100" dist="38100" dir="2700000" algn="tl">
                    <a:srgbClr val="FFFFFF"/>
                  </a:outerShdw>
                </a:effectLst>
              </a:rPr>
              <a:t>     &gt;  </a:t>
            </a:r>
            <a:r>
              <a:rPr lang="en-US" sz="4000" b="1" dirty="0" err="1">
                <a:effectLst>
                  <a:outerShdw blurRad="38100" dist="38100" dir="2700000" algn="tl">
                    <a:srgbClr val="FFFFFF"/>
                  </a:outerShdw>
                </a:effectLst>
              </a:rPr>
              <a:t>Hyperthymia</a:t>
            </a:r>
            <a:endParaRPr lang="en-US" sz="4000" b="1" dirty="0">
              <a:effectLst>
                <a:outerShdw blurRad="38100" dist="38100" dir="2700000" algn="tl">
                  <a:srgbClr val="FFFFFF"/>
                </a:outerShdw>
              </a:effectLst>
            </a:endParaRPr>
          </a:p>
        </p:txBody>
      </p:sp>
    </p:spTree>
    <p:extLst>
      <p:ext uri="{BB962C8B-B14F-4D97-AF65-F5344CB8AC3E}">
        <p14:creationId xmlns:p14="http://schemas.microsoft.com/office/powerpoint/2010/main" val="198083955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ChangeArrowheads="1"/>
          </p:cNvSpPr>
          <p:nvPr>
            <p:ph type="title"/>
          </p:nvPr>
        </p:nvSpPr>
        <p:spPr>
          <a:xfrm>
            <a:off x="258763" y="228600"/>
            <a:ext cx="8885237" cy="1155700"/>
          </a:xfrm>
        </p:spPr>
        <p:txBody>
          <a:bodyPr>
            <a:normAutofit fontScale="90000"/>
          </a:bodyPr>
          <a:lstStyle/>
          <a:p>
            <a:pPr eaLnBrk="1" hangingPunct="1"/>
            <a:r>
              <a:rPr lang="en-US" sz="7200" u="sng"/>
              <a:t>Hyper-thymia</a:t>
            </a:r>
            <a:endParaRPr lang="en-US" sz="5400" u="sng"/>
          </a:p>
        </p:txBody>
      </p:sp>
      <p:sp>
        <p:nvSpPr>
          <p:cNvPr id="797699" name="Rectangle 3"/>
          <p:cNvSpPr>
            <a:spLocks noGrp="1" noChangeArrowheads="1"/>
          </p:cNvSpPr>
          <p:nvPr>
            <p:ph idx="1"/>
          </p:nvPr>
        </p:nvSpPr>
        <p:spPr>
          <a:xfrm>
            <a:off x="1219200" y="1524000"/>
            <a:ext cx="8896350" cy="4135438"/>
          </a:xfrm>
        </p:spPr>
        <p:txBody>
          <a:bodyPr>
            <a:noAutofit/>
          </a:bodyPr>
          <a:lstStyle/>
          <a:p>
            <a:pPr eaLnBrk="1" hangingPunct="1">
              <a:lnSpc>
                <a:spcPct val="90000"/>
              </a:lnSpc>
              <a:defRPr/>
            </a:pPr>
            <a:r>
              <a:rPr lang="en-US" sz="4400" dirty="0">
                <a:effectLst>
                  <a:outerShdw blurRad="38100" dist="38100" dir="2700000" algn="tl">
                    <a:srgbClr val="FFFFFF"/>
                  </a:outerShdw>
                </a:effectLst>
              </a:rPr>
              <a:t>Energetic</a:t>
            </a:r>
          </a:p>
          <a:p>
            <a:pPr eaLnBrk="1" hangingPunct="1">
              <a:lnSpc>
                <a:spcPct val="90000"/>
              </a:lnSpc>
              <a:defRPr/>
            </a:pPr>
            <a:r>
              <a:rPr lang="en-US" sz="4400" dirty="0">
                <a:effectLst>
                  <a:outerShdw blurRad="38100" dist="38100" dir="2700000" algn="tl">
                    <a:srgbClr val="FFFFFF"/>
                  </a:outerShdw>
                </a:effectLst>
              </a:rPr>
              <a:t>Talkative</a:t>
            </a:r>
          </a:p>
          <a:p>
            <a:pPr eaLnBrk="1" hangingPunct="1">
              <a:lnSpc>
                <a:spcPct val="90000"/>
              </a:lnSpc>
              <a:defRPr/>
            </a:pPr>
            <a:r>
              <a:rPr lang="en-US" sz="4400" dirty="0">
                <a:effectLst>
                  <a:outerShdw blurRad="38100" dist="38100" dir="2700000" algn="tl">
                    <a:srgbClr val="FFFFFF"/>
                  </a:outerShdw>
                </a:effectLst>
              </a:rPr>
              <a:t>Outgoing</a:t>
            </a:r>
          </a:p>
          <a:p>
            <a:pPr eaLnBrk="1" hangingPunct="1">
              <a:lnSpc>
                <a:spcPct val="90000"/>
              </a:lnSpc>
              <a:defRPr/>
            </a:pPr>
            <a:r>
              <a:rPr lang="en-US" sz="4400" dirty="0">
                <a:effectLst>
                  <a:outerShdw blurRad="38100" dist="38100" dir="2700000" algn="tl">
                    <a:srgbClr val="FFFFFF"/>
                  </a:outerShdw>
                </a:effectLst>
              </a:rPr>
              <a:t>Sleeps &lt; 6 hours/night</a:t>
            </a:r>
          </a:p>
          <a:p>
            <a:pPr eaLnBrk="1" hangingPunct="1">
              <a:lnSpc>
                <a:spcPct val="90000"/>
              </a:lnSpc>
              <a:defRPr/>
            </a:pPr>
            <a:r>
              <a:rPr lang="en-US" sz="4400" dirty="0">
                <a:effectLst>
                  <a:outerShdw blurRad="38100" dist="38100" dir="2700000" algn="tl">
                    <a:srgbClr val="FFFFFF"/>
                  </a:outerShdw>
                </a:effectLst>
              </a:rPr>
              <a:t>Impulsive</a:t>
            </a:r>
          </a:p>
          <a:p>
            <a:pPr eaLnBrk="1" hangingPunct="1">
              <a:lnSpc>
                <a:spcPct val="90000"/>
              </a:lnSpc>
              <a:defRPr/>
            </a:pPr>
            <a:r>
              <a:rPr lang="en-US" sz="4400" dirty="0">
                <a:effectLst>
                  <a:outerShdw blurRad="38100" dist="38100" dir="2700000" algn="tl">
                    <a:srgbClr val="FFFFFF"/>
                  </a:outerShdw>
                </a:effectLst>
              </a:rPr>
              <a:t>Risk-taking</a:t>
            </a:r>
          </a:p>
          <a:p>
            <a:pPr eaLnBrk="1" hangingPunct="1">
              <a:lnSpc>
                <a:spcPct val="90000"/>
              </a:lnSpc>
              <a:defRPr/>
            </a:pPr>
            <a:r>
              <a:rPr lang="en-US" sz="4400" dirty="0">
                <a:effectLst>
                  <a:outerShdw blurRad="38100" dist="38100" dir="2700000" algn="tl">
                    <a:srgbClr val="FFFFFF"/>
                  </a:outerShdw>
                </a:effectLst>
              </a:rPr>
              <a:t>“Natural Grandiosity”</a:t>
            </a:r>
          </a:p>
        </p:txBody>
      </p:sp>
    </p:spTree>
    <p:extLst>
      <p:ext uri="{BB962C8B-B14F-4D97-AF65-F5344CB8AC3E}">
        <p14:creationId xmlns:p14="http://schemas.microsoft.com/office/powerpoint/2010/main" val="292781615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a:xfrm>
            <a:off x="914400" y="381000"/>
            <a:ext cx="7772400" cy="1143000"/>
          </a:xfrm>
        </p:spPr>
        <p:txBody>
          <a:bodyPr/>
          <a:lstStyle/>
          <a:p>
            <a:pPr eaLnBrk="1" hangingPunct="1"/>
            <a:r>
              <a:rPr lang="en-US" sz="5400" u="sng"/>
              <a:t>Think Bipolar When</a:t>
            </a:r>
            <a:r>
              <a:rPr lang="en-US" sz="5400"/>
              <a:t>…</a:t>
            </a:r>
          </a:p>
        </p:txBody>
      </p:sp>
      <p:sp>
        <p:nvSpPr>
          <p:cNvPr id="806915" name="Rectangle 3"/>
          <p:cNvSpPr>
            <a:spLocks noGrp="1" noChangeArrowheads="1"/>
          </p:cNvSpPr>
          <p:nvPr>
            <p:ph idx="1"/>
          </p:nvPr>
        </p:nvSpPr>
        <p:spPr>
          <a:xfrm>
            <a:off x="1143000" y="1981200"/>
            <a:ext cx="7772400" cy="4114800"/>
          </a:xfrm>
        </p:spPr>
        <p:txBody>
          <a:bodyPr/>
          <a:lstStyle/>
          <a:p>
            <a:pPr eaLnBrk="1" hangingPunct="1">
              <a:lnSpc>
                <a:spcPct val="90000"/>
              </a:lnSpc>
              <a:defRPr/>
            </a:pPr>
            <a:r>
              <a:rPr lang="en-US" sz="4800">
                <a:effectLst>
                  <a:outerShdw blurRad="38100" dist="38100" dir="2700000" algn="tl">
                    <a:srgbClr val="FFFFFF"/>
                  </a:outerShdw>
                </a:effectLst>
              </a:rPr>
              <a:t>Family Hx of Bipolar</a:t>
            </a:r>
          </a:p>
          <a:p>
            <a:pPr eaLnBrk="1" hangingPunct="1">
              <a:lnSpc>
                <a:spcPct val="90000"/>
              </a:lnSpc>
              <a:defRPr/>
            </a:pPr>
            <a:r>
              <a:rPr lang="en-US" sz="4800">
                <a:effectLst>
                  <a:outerShdw blurRad="38100" dist="38100" dir="2700000" algn="tl">
                    <a:srgbClr val="FFFFFF"/>
                  </a:outerShdw>
                </a:effectLst>
              </a:rPr>
              <a:t>Hx of childhood onset</a:t>
            </a:r>
          </a:p>
          <a:p>
            <a:pPr eaLnBrk="1" hangingPunct="1">
              <a:lnSpc>
                <a:spcPct val="90000"/>
              </a:lnSpc>
              <a:defRPr/>
            </a:pPr>
            <a:r>
              <a:rPr lang="en-US" sz="4800">
                <a:effectLst>
                  <a:outerShdw blurRad="38100" dist="38100" dir="2700000" algn="tl">
                    <a:srgbClr val="FFFFFF"/>
                  </a:outerShdw>
                </a:effectLst>
              </a:rPr>
              <a:t>Post-partum onset</a:t>
            </a:r>
          </a:p>
          <a:p>
            <a:pPr eaLnBrk="1" hangingPunct="1">
              <a:lnSpc>
                <a:spcPct val="90000"/>
              </a:lnSpc>
              <a:defRPr/>
            </a:pPr>
            <a:r>
              <a:rPr lang="en-US" sz="4800">
                <a:effectLst>
                  <a:outerShdw blurRad="38100" dist="38100" dir="2700000" algn="tl">
                    <a:srgbClr val="FFFFFF"/>
                  </a:outerShdw>
                </a:effectLst>
              </a:rPr>
              <a:t>Post-hysterectomy</a:t>
            </a:r>
          </a:p>
          <a:p>
            <a:pPr eaLnBrk="1" hangingPunct="1">
              <a:lnSpc>
                <a:spcPct val="90000"/>
              </a:lnSpc>
              <a:buFontTx/>
              <a:buNone/>
              <a:defRPr/>
            </a:pPr>
            <a:r>
              <a:rPr lang="en-US" sz="4800">
                <a:effectLst>
                  <a:outerShdw blurRad="38100" dist="38100" dir="2700000" algn="tl">
                    <a:srgbClr val="FFFFFF"/>
                  </a:outerShdw>
                </a:effectLst>
              </a:rPr>
              <a:t>       </a:t>
            </a:r>
            <a:r>
              <a:rPr lang="en-US" sz="4000">
                <a:effectLst>
                  <a:outerShdw blurRad="38100" dist="38100" dir="2700000" algn="tl">
                    <a:srgbClr val="FFFFFF"/>
                  </a:outerShdw>
                </a:effectLst>
              </a:rPr>
              <a:t>(total hysterectomy)</a:t>
            </a:r>
          </a:p>
        </p:txBody>
      </p:sp>
    </p:spTree>
    <p:extLst>
      <p:ext uri="{BB962C8B-B14F-4D97-AF65-F5344CB8AC3E}">
        <p14:creationId xmlns:p14="http://schemas.microsoft.com/office/powerpoint/2010/main" val="77686334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1371600" y="381000"/>
            <a:ext cx="7772400" cy="1143000"/>
          </a:xfrm>
        </p:spPr>
        <p:txBody>
          <a:bodyPr/>
          <a:lstStyle/>
          <a:p>
            <a:pPr eaLnBrk="1" hangingPunct="1"/>
            <a:r>
              <a:rPr lang="en-US" sz="5400" u="sng"/>
              <a:t>Think Bipolar When</a:t>
            </a:r>
            <a:r>
              <a:rPr lang="en-US" sz="5400"/>
              <a:t>…</a:t>
            </a:r>
          </a:p>
        </p:txBody>
      </p:sp>
      <p:sp>
        <p:nvSpPr>
          <p:cNvPr id="807939" name="Rectangle 3"/>
          <p:cNvSpPr>
            <a:spLocks noGrp="1" noChangeArrowheads="1"/>
          </p:cNvSpPr>
          <p:nvPr>
            <p:ph idx="1"/>
          </p:nvPr>
        </p:nvSpPr>
        <p:spPr>
          <a:xfrm>
            <a:off x="609600" y="1905000"/>
            <a:ext cx="8763000" cy="4800600"/>
          </a:xfrm>
        </p:spPr>
        <p:txBody>
          <a:bodyPr>
            <a:normAutofit/>
          </a:bodyPr>
          <a:lstStyle/>
          <a:p>
            <a:pPr eaLnBrk="1" hangingPunct="1">
              <a:defRPr/>
            </a:pPr>
            <a:r>
              <a:rPr lang="en-US" sz="5400" dirty="0">
                <a:effectLst>
                  <a:outerShdw blurRad="38100" dist="38100" dir="2700000" algn="tl">
                    <a:srgbClr val="FFFFFF"/>
                  </a:outerShdw>
                </a:effectLst>
              </a:rPr>
              <a:t>Treatment resistant to </a:t>
            </a:r>
          </a:p>
          <a:p>
            <a:pPr eaLnBrk="1" hangingPunct="1">
              <a:buFontTx/>
              <a:buNone/>
              <a:defRPr/>
            </a:pPr>
            <a:r>
              <a:rPr lang="en-US" sz="5400" dirty="0">
                <a:effectLst>
                  <a:outerShdw blurRad="38100" dist="38100" dir="2700000" algn="tl">
                    <a:srgbClr val="FFFFFF"/>
                  </a:outerShdw>
                </a:effectLst>
              </a:rPr>
              <a:t>            antidepressants</a:t>
            </a:r>
          </a:p>
        </p:txBody>
      </p:sp>
    </p:spTree>
    <p:extLst>
      <p:ext uri="{BB962C8B-B14F-4D97-AF65-F5344CB8AC3E}">
        <p14:creationId xmlns:p14="http://schemas.microsoft.com/office/powerpoint/2010/main" val="162318373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1371600" y="381000"/>
            <a:ext cx="7772400" cy="1143000"/>
          </a:xfrm>
        </p:spPr>
        <p:txBody>
          <a:bodyPr/>
          <a:lstStyle/>
          <a:p>
            <a:pPr eaLnBrk="1" hangingPunct="1"/>
            <a:r>
              <a:rPr lang="en-US" sz="5400" u="sng"/>
              <a:t>Think Bipolar When</a:t>
            </a:r>
            <a:r>
              <a:rPr lang="en-US" sz="5400"/>
              <a:t>…</a:t>
            </a:r>
          </a:p>
        </p:txBody>
      </p:sp>
      <p:sp>
        <p:nvSpPr>
          <p:cNvPr id="811011" name="Rectangle 3"/>
          <p:cNvSpPr>
            <a:spLocks noGrp="1" noChangeArrowheads="1"/>
          </p:cNvSpPr>
          <p:nvPr>
            <p:ph idx="1"/>
          </p:nvPr>
        </p:nvSpPr>
        <p:spPr>
          <a:xfrm>
            <a:off x="990600" y="1524000"/>
            <a:ext cx="7772400" cy="5181600"/>
          </a:xfrm>
        </p:spPr>
        <p:txBody>
          <a:bodyPr>
            <a:normAutofit/>
          </a:bodyPr>
          <a:lstStyle/>
          <a:p>
            <a:pPr eaLnBrk="1" hangingPunct="1">
              <a:lnSpc>
                <a:spcPct val="90000"/>
              </a:lnSpc>
              <a:buFontTx/>
              <a:buNone/>
              <a:defRPr/>
            </a:pPr>
            <a:endParaRPr lang="en-US" sz="6000" b="1" dirty="0"/>
          </a:p>
          <a:p>
            <a:pPr eaLnBrk="1" hangingPunct="1">
              <a:lnSpc>
                <a:spcPct val="90000"/>
              </a:lnSpc>
              <a:defRPr/>
            </a:pPr>
            <a:r>
              <a:rPr lang="en-US" sz="6000" b="1" dirty="0">
                <a:effectLst>
                  <a:outerShdw blurRad="38100" dist="38100" dir="2700000" algn="tl">
                    <a:srgbClr val="FFFFFF"/>
                  </a:outerShdw>
                </a:effectLst>
              </a:rPr>
              <a:t>Psychotic Symptoms</a:t>
            </a:r>
          </a:p>
          <a:p>
            <a:pPr eaLnBrk="1" hangingPunct="1">
              <a:lnSpc>
                <a:spcPct val="90000"/>
              </a:lnSpc>
              <a:defRPr/>
            </a:pPr>
            <a:r>
              <a:rPr lang="en-US" sz="6000" b="1" dirty="0">
                <a:effectLst>
                  <a:outerShdw blurRad="38100" dist="38100" dir="2700000" algn="tl">
                    <a:srgbClr val="FFFFFF"/>
                  </a:outerShdw>
                </a:effectLst>
              </a:rPr>
              <a:t>Atypical Symptoms…</a:t>
            </a:r>
          </a:p>
        </p:txBody>
      </p:sp>
    </p:spTree>
    <p:extLst>
      <p:ext uri="{BB962C8B-B14F-4D97-AF65-F5344CB8AC3E}">
        <p14:creationId xmlns:p14="http://schemas.microsoft.com/office/powerpoint/2010/main" val="237312698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1026"/>
          <p:cNvSpPr>
            <a:spLocks noGrp="1" noChangeArrowheads="1"/>
          </p:cNvSpPr>
          <p:nvPr>
            <p:ph type="title"/>
          </p:nvPr>
        </p:nvSpPr>
        <p:spPr/>
        <p:txBody>
          <a:bodyPr/>
          <a:lstStyle/>
          <a:p>
            <a:pPr eaLnBrk="1" hangingPunct="1"/>
            <a:r>
              <a:rPr lang="en-US" sz="6000" u="sng"/>
              <a:t>Atypical Depression</a:t>
            </a:r>
          </a:p>
        </p:txBody>
      </p:sp>
      <p:sp>
        <p:nvSpPr>
          <p:cNvPr id="812035" name="Rectangle 1027"/>
          <p:cNvSpPr>
            <a:spLocks noGrp="1" noChangeArrowheads="1"/>
          </p:cNvSpPr>
          <p:nvPr>
            <p:ph idx="1"/>
          </p:nvPr>
        </p:nvSpPr>
        <p:spPr>
          <a:xfrm>
            <a:off x="2133600" y="1905000"/>
            <a:ext cx="7772400" cy="4114800"/>
          </a:xfrm>
        </p:spPr>
        <p:txBody>
          <a:bodyPr/>
          <a:lstStyle/>
          <a:p>
            <a:pPr eaLnBrk="1" hangingPunct="1">
              <a:lnSpc>
                <a:spcPct val="90000"/>
              </a:lnSpc>
              <a:defRPr/>
            </a:pPr>
            <a:r>
              <a:rPr lang="en-US" sz="4800">
                <a:effectLst>
                  <a:outerShdw blurRad="38100" dist="38100" dir="2700000" algn="tl">
                    <a:srgbClr val="FFFFFF"/>
                  </a:outerShdw>
                </a:effectLst>
              </a:rPr>
              <a:t>Hyper-somnia</a:t>
            </a:r>
          </a:p>
          <a:p>
            <a:pPr eaLnBrk="1" hangingPunct="1">
              <a:lnSpc>
                <a:spcPct val="90000"/>
              </a:lnSpc>
              <a:defRPr/>
            </a:pPr>
            <a:r>
              <a:rPr lang="en-US" sz="4800">
                <a:effectLst>
                  <a:outerShdw blurRad="38100" dist="38100" dir="2700000" algn="tl">
                    <a:srgbClr val="FFFFFF"/>
                  </a:outerShdw>
                </a:effectLst>
              </a:rPr>
              <a:t>Extreme Fatigue</a:t>
            </a:r>
          </a:p>
          <a:p>
            <a:pPr eaLnBrk="1" hangingPunct="1">
              <a:lnSpc>
                <a:spcPct val="90000"/>
              </a:lnSpc>
              <a:defRPr/>
            </a:pPr>
            <a:r>
              <a:rPr lang="en-US" sz="4800">
                <a:effectLst>
                  <a:outerShdw blurRad="38100" dist="38100" dir="2700000" algn="tl">
                    <a:srgbClr val="FFFFFF"/>
                  </a:outerShdw>
                </a:effectLst>
              </a:rPr>
              <a:t>Increased Appetite</a:t>
            </a:r>
          </a:p>
          <a:p>
            <a:pPr eaLnBrk="1" hangingPunct="1">
              <a:lnSpc>
                <a:spcPct val="90000"/>
              </a:lnSpc>
              <a:buFontTx/>
              <a:buNone/>
              <a:defRPr/>
            </a:pPr>
            <a:r>
              <a:rPr lang="en-US" sz="4800">
                <a:effectLst>
                  <a:outerShdw blurRad="38100" dist="38100" dir="2700000" algn="tl">
                    <a:srgbClr val="FFFFFF"/>
                  </a:outerShdw>
                </a:effectLst>
              </a:rPr>
              <a:t>    &gt;  Carbo Craving</a:t>
            </a:r>
          </a:p>
          <a:p>
            <a:pPr eaLnBrk="1" hangingPunct="1">
              <a:lnSpc>
                <a:spcPct val="90000"/>
              </a:lnSpc>
              <a:buFontTx/>
              <a:buNone/>
              <a:defRPr/>
            </a:pPr>
            <a:r>
              <a:rPr lang="en-US" sz="4800">
                <a:effectLst>
                  <a:outerShdw blurRad="38100" dist="38100" dir="2700000" algn="tl">
                    <a:srgbClr val="FFFFFF"/>
                  </a:outerShdw>
                </a:effectLst>
              </a:rPr>
              <a:t>    &gt;  Weight Gain</a:t>
            </a:r>
          </a:p>
        </p:txBody>
      </p:sp>
    </p:spTree>
    <p:extLst>
      <p:ext uri="{BB962C8B-B14F-4D97-AF65-F5344CB8AC3E}">
        <p14:creationId xmlns:p14="http://schemas.microsoft.com/office/powerpoint/2010/main" val="304235863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p:txBody>
          <a:bodyPr>
            <a:normAutofit fontScale="90000"/>
          </a:bodyPr>
          <a:lstStyle/>
          <a:p>
            <a:pPr eaLnBrk="1" hangingPunct="1"/>
            <a:r>
              <a:rPr lang="en-US" sz="6000" u="sng"/>
              <a:t>Atypical Depression</a:t>
            </a:r>
            <a:br>
              <a:rPr lang="en-US" sz="2800"/>
            </a:br>
            <a:r>
              <a:rPr lang="en-US" sz="2000" b="1"/>
              <a:t>Perugi, Toni, et al., 2003</a:t>
            </a:r>
            <a:endParaRPr lang="en-US" sz="2000" b="1" u="sng"/>
          </a:p>
        </p:txBody>
      </p:sp>
      <p:sp>
        <p:nvSpPr>
          <p:cNvPr id="813059" name="Rectangle 3"/>
          <p:cNvSpPr>
            <a:spLocks noGrp="1" noChangeArrowheads="1"/>
          </p:cNvSpPr>
          <p:nvPr>
            <p:ph idx="1"/>
          </p:nvPr>
        </p:nvSpPr>
        <p:spPr>
          <a:xfrm>
            <a:off x="1676400" y="2209800"/>
            <a:ext cx="7772400" cy="4114800"/>
          </a:xfrm>
        </p:spPr>
        <p:txBody>
          <a:bodyPr/>
          <a:lstStyle/>
          <a:p>
            <a:pPr eaLnBrk="1" hangingPunct="1">
              <a:defRPr/>
            </a:pPr>
            <a:r>
              <a:rPr lang="en-US" sz="4800" dirty="0">
                <a:effectLst>
                  <a:outerShdw blurRad="38100" dist="38100" dir="2700000" algn="tl">
                    <a:srgbClr val="FFFFFF"/>
                  </a:outerShdw>
                </a:effectLst>
              </a:rPr>
              <a:t> 80% ultimately meet</a:t>
            </a:r>
          </a:p>
          <a:p>
            <a:pPr eaLnBrk="1" hangingPunct="1">
              <a:buFontTx/>
              <a:buNone/>
              <a:defRPr/>
            </a:pPr>
            <a:r>
              <a:rPr lang="en-US" sz="4800" dirty="0">
                <a:effectLst>
                  <a:outerShdw blurRad="38100" dist="38100" dir="2700000" algn="tl">
                    <a:srgbClr val="FFFFFF"/>
                  </a:outerShdw>
                </a:effectLst>
              </a:rPr>
              <a:t>     criteria for bipolar</a:t>
            </a:r>
          </a:p>
          <a:p>
            <a:pPr eaLnBrk="1" hangingPunct="1">
              <a:defRPr/>
            </a:pPr>
            <a:r>
              <a:rPr lang="en-US" sz="4800" dirty="0">
                <a:effectLst>
                  <a:outerShdw blurRad="38100" dist="38100" dir="2700000" algn="tl">
                    <a:srgbClr val="FFFFFF"/>
                  </a:outerShdw>
                </a:effectLst>
              </a:rPr>
              <a:t> Especially BP II</a:t>
            </a:r>
          </a:p>
        </p:txBody>
      </p:sp>
    </p:spTree>
    <p:extLst>
      <p:ext uri="{BB962C8B-B14F-4D97-AF65-F5344CB8AC3E}">
        <p14:creationId xmlns:p14="http://schemas.microsoft.com/office/powerpoint/2010/main" val="229201956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57200" y="152400"/>
            <a:ext cx="8229600" cy="1143000"/>
          </a:xfrm>
        </p:spPr>
        <p:txBody>
          <a:bodyPr>
            <a:normAutofit fontScale="90000"/>
          </a:bodyPr>
          <a:lstStyle/>
          <a:p>
            <a:r>
              <a:rPr lang="en-US" sz="7200" b="1" u="sng"/>
              <a:t>Manic Symptoms</a:t>
            </a:r>
          </a:p>
        </p:txBody>
      </p:sp>
      <p:sp>
        <p:nvSpPr>
          <p:cNvPr id="72707" name="Content Placeholder 2"/>
          <p:cNvSpPr>
            <a:spLocks noGrp="1"/>
          </p:cNvSpPr>
          <p:nvPr>
            <p:ph idx="1"/>
          </p:nvPr>
        </p:nvSpPr>
        <p:spPr>
          <a:xfrm>
            <a:off x="0" y="1371600"/>
            <a:ext cx="9144000" cy="4525963"/>
          </a:xfrm>
        </p:spPr>
        <p:txBody>
          <a:bodyPr/>
          <a:lstStyle/>
          <a:p>
            <a:pPr>
              <a:defRPr/>
            </a:pPr>
            <a:r>
              <a:rPr lang="en-US" sz="4800" b="1" dirty="0"/>
              <a:t>Extreme impulsivity; poor</a:t>
            </a:r>
          </a:p>
          <a:p>
            <a:pPr marL="0" indent="0">
              <a:buFont typeface="Arial" charset="0"/>
              <a:buNone/>
              <a:defRPr/>
            </a:pPr>
            <a:r>
              <a:rPr lang="en-US" sz="4800" b="1" dirty="0"/>
              <a:t>        judgment </a:t>
            </a:r>
          </a:p>
          <a:p>
            <a:pPr>
              <a:defRPr/>
            </a:pPr>
            <a:r>
              <a:rPr lang="en-US" sz="4800" b="1" dirty="0"/>
              <a:t>Racing thoughts</a:t>
            </a:r>
          </a:p>
          <a:p>
            <a:pPr>
              <a:defRPr/>
            </a:pPr>
            <a:r>
              <a:rPr lang="en-US" sz="4800" b="1" dirty="0"/>
              <a:t>Rapid speech; hard to interrupt</a:t>
            </a:r>
          </a:p>
          <a:p>
            <a:pPr>
              <a:defRPr/>
            </a:pPr>
            <a:r>
              <a:rPr lang="en-US" sz="4800" b="1" dirty="0"/>
              <a:t>Agitation; out of control behavior</a:t>
            </a:r>
          </a:p>
        </p:txBody>
      </p:sp>
      <p:sp>
        <p:nvSpPr>
          <p:cNvPr id="4" name="Slide Number Placeholder 3"/>
          <p:cNvSpPr>
            <a:spLocks noGrp="1"/>
          </p:cNvSpPr>
          <p:nvPr>
            <p:ph type="sldNum" sz="quarter" idx="12"/>
          </p:nvPr>
        </p:nvSpPr>
        <p:spPr/>
        <p:txBody>
          <a:bodyPr/>
          <a:lstStyle/>
          <a:p>
            <a:pPr>
              <a:defRPr/>
            </a:pPr>
            <a:fld id="{30B71B6A-737B-4A61-A284-D41C2F6F693D}" type="slidenum">
              <a:rPr lang="en-US" smtClean="0"/>
              <a:pPr>
                <a:defRPr/>
              </a:pPr>
              <a:t>205</a:t>
            </a:fld>
            <a:endParaRPr lang="en-US"/>
          </a:p>
        </p:txBody>
      </p:sp>
    </p:spTree>
    <p:extLst>
      <p:ext uri="{BB962C8B-B14F-4D97-AF65-F5344CB8AC3E}">
        <p14:creationId xmlns:p14="http://schemas.microsoft.com/office/powerpoint/2010/main" val="318087223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152400"/>
            <a:ext cx="8229600" cy="1143000"/>
          </a:xfrm>
        </p:spPr>
        <p:txBody>
          <a:bodyPr>
            <a:normAutofit fontScale="90000"/>
          </a:bodyPr>
          <a:lstStyle/>
          <a:p>
            <a:r>
              <a:rPr lang="en-US" sz="7200" b="1" u="sng"/>
              <a:t>Manic Symptoms</a:t>
            </a:r>
          </a:p>
        </p:txBody>
      </p:sp>
      <p:sp>
        <p:nvSpPr>
          <p:cNvPr id="72707" name="Content Placeholder 2"/>
          <p:cNvSpPr>
            <a:spLocks noGrp="1"/>
          </p:cNvSpPr>
          <p:nvPr>
            <p:ph idx="1"/>
          </p:nvPr>
        </p:nvSpPr>
        <p:spPr>
          <a:xfrm>
            <a:off x="895350" y="1600200"/>
            <a:ext cx="8229600" cy="4525963"/>
          </a:xfrm>
        </p:spPr>
        <p:txBody>
          <a:bodyPr/>
          <a:lstStyle/>
          <a:p>
            <a:pPr>
              <a:defRPr/>
            </a:pPr>
            <a:r>
              <a:rPr lang="en-US" sz="4800" b="1" dirty="0"/>
              <a:t>Euphoria; Grandiosity</a:t>
            </a:r>
          </a:p>
          <a:p>
            <a:pPr marL="0" indent="0">
              <a:buFont typeface="Arial" charset="0"/>
              <a:buNone/>
              <a:defRPr/>
            </a:pPr>
            <a:r>
              <a:rPr lang="en-US" sz="4800" b="1" dirty="0"/>
              <a:t>       (or dysphoric)</a:t>
            </a:r>
          </a:p>
          <a:p>
            <a:pPr>
              <a:defRPr/>
            </a:pPr>
            <a:r>
              <a:rPr lang="en-US" sz="4800" b="1" dirty="0"/>
              <a:t>Psychotic symptoms</a:t>
            </a:r>
          </a:p>
          <a:p>
            <a:pPr marL="0" indent="0">
              <a:buFont typeface="Arial" charset="0"/>
              <a:buNone/>
              <a:defRPr/>
            </a:pPr>
            <a:r>
              <a:rPr lang="en-US" sz="4800" b="1" dirty="0"/>
              <a:t>       (delusions)</a:t>
            </a:r>
          </a:p>
          <a:p>
            <a:pPr>
              <a:defRPr/>
            </a:pPr>
            <a:r>
              <a:rPr lang="en-US" sz="4800" b="1" dirty="0"/>
              <a:t>Decreased need for sleep</a:t>
            </a:r>
          </a:p>
        </p:txBody>
      </p:sp>
      <p:sp>
        <p:nvSpPr>
          <p:cNvPr id="4" name="Slide Number Placeholder 3"/>
          <p:cNvSpPr>
            <a:spLocks noGrp="1"/>
          </p:cNvSpPr>
          <p:nvPr>
            <p:ph type="sldNum" sz="quarter" idx="12"/>
          </p:nvPr>
        </p:nvSpPr>
        <p:spPr/>
        <p:txBody>
          <a:bodyPr/>
          <a:lstStyle/>
          <a:p>
            <a:pPr>
              <a:defRPr/>
            </a:pPr>
            <a:fld id="{371B03E7-BAE8-4424-9826-EFAA6B2AD8BE}" type="slidenum">
              <a:rPr lang="en-US" smtClean="0"/>
              <a:pPr>
                <a:defRPr/>
              </a:pPr>
              <a:t>206</a:t>
            </a:fld>
            <a:endParaRPr lang="en-US"/>
          </a:p>
        </p:txBody>
      </p:sp>
    </p:spTree>
    <p:extLst>
      <p:ext uri="{BB962C8B-B14F-4D97-AF65-F5344CB8AC3E}">
        <p14:creationId xmlns:p14="http://schemas.microsoft.com/office/powerpoint/2010/main" val="257937433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40283"/>
            <a:ext cx="9144000" cy="1754326"/>
          </a:xfrm>
          <a:prstGeom prst="rect">
            <a:avLst/>
          </a:prstGeom>
          <a:noFill/>
        </p:spPr>
        <p:txBody>
          <a:bodyPr>
            <a:spAutoFit/>
          </a:bodyPr>
          <a:lstStyle/>
          <a:p>
            <a:pPr algn="ctr">
              <a:defRPr/>
            </a:pPr>
            <a:r>
              <a:rPr lang="en-US" sz="5400" b="1" dirty="0">
                <a:ln w="1905"/>
                <a:effectLst>
                  <a:innerShdw blurRad="69850" dist="43180" dir="5400000">
                    <a:srgbClr val="000000">
                      <a:alpha val="65000"/>
                    </a:srgbClr>
                  </a:innerShdw>
                </a:effectLst>
              </a:rPr>
              <a:t>Hypomanias: less severe</a:t>
            </a:r>
          </a:p>
          <a:p>
            <a:pPr algn="ctr">
              <a:defRPr/>
            </a:pPr>
            <a:r>
              <a:rPr lang="en-US" sz="5400" b="1" dirty="0">
                <a:ln w="1905"/>
                <a:effectLst>
                  <a:innerShdw blurRad="69850" dist="43180" dir="5400000">
                    <a:srgbClr val="000000">
                      <a:alpha val="65000"/>
                    </a:srgbClr>
                  </a:innerShdw>
                </a:effectLst>
              </a:rPr>
              <a:t>and harder to elicit</a:t>
            </a:r>
          </a:p>
        </p:txBody>
      </p:sp>
    </p:spTree>
    <p:extLst>
      <p:ext uri="{BB962C8B-B14F-4D97-AF65-F5344CB8AC3E}">
        <p14:creationId xmlns:p14="http://schemas.microsoft.com/office/powerpoint/2010/main" val="302624426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33400" y="533400"/>
            <a:ext cx="7772400" cy="1143000"/>
          </a:xfrm>
        </p:spPr>
        <p:txBody>
          <a:bodyPr rtlCol="0">
            <a:normAutofit fontScale="90000"/>
          </a:bodyPr>
          <a:lstStyle/>
          <a:p>
            <a:pPr eaLnBrk="1" fontAlgn="auto" hangingPunct="1">
              <a:spcAft>
                <a:spcPts val="0"/>
              </a:spcAft>
              <a:defRPr/>
            </a:pPr>
            <a:r>
              <a:rPr lang="en-US" sz="4800" b="1" u="sng" dirty="0">
                <a:effectLst>
                  <a:outerShdw blurRad="38100" dist="38100" dir="2700000" algn="tl">
                    <a:srgbClr val="FFFFFF"/>
                  </a:outerShdw>
                </a:effectLst>
              </a:rPr>
              <a:t>BIPOLAR SPECTRUM DISORDERS</a:t>
            </a:r>
          </a:p>
        </p:txBody>
      </p:sp>
      <p:sp>
        <p:nvSpPr>
          <p:cNvPr id="81923" name="Rectangle 3"/>
          <p:cNvSpPr>
            <a:spLocks noGrp="1" noChangeArrowheads="1"/>
          </p:cNvSpPr>
          <p:nvPr>
            <p:ph idx="1"/>
          </p:nvPr>
        </p:nvSpPr>
        <p:spPr>
          <a:xfrm>
            <a:off x="685800" y="1828800"/>
            <a:ext cx="7772400" cy="4648200"/>
          </a:xfrm>
        </p:spPr>
        <p:txBody>
          <a:bodyPr rtlCol="0">
            <a:normAutofit fontScale="85000" lnSpcReduction="20000"/>
          </a:bodyPr>
          <a:lstStyle/>
          <a:p>
            <a:pPr marL="274320" indent="-274320" algn="ctr" eaLnBrk="1" fontAlgn="auto" hangingPunct="1">
              <a:spcAft>
                <a:spcPts val="0"/>
              </a:spcAft>
              <a:buClr>
                <a:schemeClr val="accent3"/>
              </a:buClr>
              <a:buFont typeface="Wingdings 2"/>
              <a:buChar char=""/>
              <a:defRPr/>
            </a:pPr>
            <a:r>
              <a:rPr lang="en-US" sz="4800" b="1" dirty="0"/>
              <a:t>BIPOLAR  I </a:t>
            </a:r>
            <a:r>
              <a:rPr lang="en-US" sz="4800" b="1" dirty="0">
                <a:sym typeface="Symbol" pitchFamily="18" charset="2"/>
              </a:rPr>
              <a:t></a:t>
            </a:r>
            <a:endParaRPr lang="en-US" sz="4800" b="1" dirty="0"/>
          </a:p>
          <a:p>
            <a:pPr marL="274320" indent="-274320" algn="ctr" eaLnBrk="1" fontAlgn="auto" hangingPunct="1">
              <a:spcAft>
                <a:spcPts val="0"/>
              </a:spcAft>
              <a:buClr>
                <a:schemeClr val="accent3"/>
              </a:buClr>
              <a:buFont typeface="Wingdings 2"/>
              <a:buChar char=""/>
              <a:defRPr/>
            </a:pPr>
            <a:r>
              <a:rPr lang="en-US" sz="4800" dirty="0"/>
              <a:t>Bipolar  II (most common)</a:t>
            </a:r>
          </a:p>
          <a:p>
            <a:pPr marL="274320" indent="-274320" algn="ctr" eaLnBrk="1" fontAlgn="auto" hangingPunct="1">
              <a:spcAft>
                <a:spcPts val="0"/>
              </a:spcAft>
              <a:buClr>
                <a:schemeClr val="accent3"/>
              </a:buClr>
              <a:buFont typeface="Wingdings 2"/>
              <a:buChar char=""/>
              <a:defRPr/>
            </a:pPr>
            <a:r>
              <a:rPr lang="en-US" sz="4800" dirty="0"/>
              <a:t>Bipolar III</a:t>
            </a:r>
          </a:p>
          <a:p>
            <a:pPr marL="274320" indent="-274320" algn="ctr" eaLnBrk="1" fontAlgn="auto" hangingPunct="1">
              <a:spcAft>
                <a:spcPts val="0"/>
              </a:spcAft>
              <a:buClr>
                <a:schemeClr val="accent3"/>
              </a:buClr>
              <a:buFont typeface="Wingdings 2"/>
              <a:buChar char=""/>
              <a:defRPr/>
            </a:pPr>
            <a:r>
              <a:rPr lang="en-US" sz="4800" dirty="0" err="1"/>
              <a:t>Cyclothymia</a:t>
            </a:r>
            <a:endParaRPr lang="en-US" sz="4800" dirty="0"/>
          </a:p>
          <a:p>
            <a:pPr marL="274320" indent="-274320" algn="ctr" eaLnBrk="1" fontAlgn="auto" hangingPunct="1">
              <a:spcAft>
                <a:spcPts val="0"/>
              </a:spcAft>
              <a:buClr>
                <a:schemeClr val="accent3"/>
              </a:buClr>
              <a:buFont typeface="Wingdings 2"/>
              <a:buChar char=""/>
              <a:defRPr/>
            </a:pPr>
            <a:r>
              <a:rPr lang="en-US" sz="4800" dirty="0"/>
              <a:t>Substance induced mania</a:t>
            </a:r>
          </a:p>
          <a:p>
            <a:pPr marL="274320" indent="-274320" algn="ctr" eaLnBrk="1" fontAlgn="auto" hangingPunct="1">
              <a:spcAft>
                <a:spcPts val="0"/>
              </a:spcAft>
              <a:buClr>
                <a:schemeClr val="accent3"/>
              </a:buClr>
              <a:buFont typeface="Wingdings 2"/>
              <a:buChar char=""/>
              <a:defRPr/>
            </a:pPr>
            <a:r>
              <a:rPr lang="en-US" sz="4800" dirty="0"/>
              <a:t>Schizoaffective disorder</a:t>
            </a:r>
          </a:p>
          <a:p>
            <a:pPr marL="274320" indent="-274320" algn="ctr" eaLnBrk="1" fontAlgn="auto" hangingPunct="1">
              <a:spcAft>
                <a:spcPts val="0"/>
              </a:spcAft>
              <a:buClr>
                <a:schemeClr val="accent3"/>
              </a:buClr>
              <a:buFont typeface="Wingdings 2"/>
              <a:buChar char=""/>
              <a:defRPr/>
            </a:pPr>
            <a:r>
              <a:rPr lang="en-US" sz="4800" dirty="0"/>
              <a:t>Childhood-Onset Bipolar</a:t>
            </a:r>
          </a:p>
          <a:p>
            <a:pPr marL="274320" indent="-274320" algn="ctr" eaLnBrk="1" fontAlgn="auto" hangingPunct="1">
              <a:spcAft>
                <a:spcPts val="0"/>
              </a:spcAft>
              <a:buClr>
                <a:schemeClr val="accent3"/>
              </a:buClr>
              <a:buFont typeface="Wingdings" pitchFamily="2" charset="2"/>
              <a:buNone/>
              <a:defRPr/>
            </a:pPr>
            <a:endParaRPr lang="en-US" sz="4000" b="1" dirty="0">
              <a:effectLst>
                <a:outerShdw blurRad="38100" dist="38100" dir="2700000" algn="tl">
                  <a:srgbClr val="000000"/>
                </a:outerShdw>
              </a:effectLst>
            </a:endParaRPr>
          </a:p>
          <a:p>
            <a:pPr marL="274320" indent="-274320" algn="ctr" eaLnBrk="1" fontAlgn="auto" hangingPunct="1">
              <a:spcAft>
                <a:spcPts val="0"/>
              </a:spcAft>
              <a:buClr>
                <a:schemeClr val="accent3"/>
              </a:buClr>
              <a:buFont typeface="Wingdings" pitchFamily="2" charset="2"/>
              <a:buNone/>
              <a:defRPr/>
            </a:pPr>
            <a:endParaRPr lang="en-US" sz="4000" b="1" dirty="0">
              <a:effectLst>
                <a:outerShdw blurRad="38100" dist="38100" dir="2700000" algn="tl">
                  <a:srgbClr val="000000"/>
                </a:outerShdw>
              </a:effectLst>
            </a:endParaRPr>
          </a:p>
          <a:p>
            <a:pPr marL="274320" indent="-274320" algn="ctr" eaLnBrk="1" fontAlgn="auto" hangingPunct="1">
              <a:spcAft>
                <a:spcPts val="0"/>
              </a:spcAft>
              <a:buClr>
                <a:schemeClr val="accent3"/>
              </a:buClr>
              <a:buFont typeface="Wingdings" pitchFamily="2" charset="2"/>
              <a:buNone/>
              <a:defRPr/>
            </a:pPr>
            <a:endParaRPr lang="en-US" b="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208</a:t>
            </a:fld>
            <a:endParaRPr lang="en-US"/>
          </a:p>
        </p:txBody>
      </p:sp>
    </p:spTree>
    <p:extLst>
      <p:ext uri="{BB962C8B-B14F-4D97-AF65-F5344CB8AC3E}">
        <p14:creationId xmlns:p14="http://schemas.microsoft.com/office/powerpoint/2010/main" val="410942439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19050"/>
            <a:ext cx="9144000" cy="1155700"/>
          </a:xfrm>
        </p:spPr>
        <p:txBody>
          <a:bodyPr/>
          <a:lstStyle/>
          <a:p>
            <a:r>
              <a:rPr lang="en-US" sz="6000" b="1" u="sng"/>
              <a:t>Changes in Mood</a:t>
            </a:r>
          </a:p>
        </p:txBody>
      </p:sp>
      <p:sp>
        <p:nvSpPr>
          <p:cNvPr id="520195" name="Rectangle 3"/>
          <p:cNvSpPr>
            <a:spLocks noGrp="1" noChangeArrowheads="1"/>
          </p:cNvSpPr>
          <p:nvPr>
            <p:ph type="body" sz="half" idx="2"/>
          </p:nvPr>
        </p:nvSpPr>
        <p:spPr>
          <a:xfrm>
            <a:off x="1676400" y="1295400"/>
            <a:ext cx="5943600" cy="5791200"/>
          </a:xfrm>
        </p:spPr>
        <p:txBody>
          <a:bodyPr rtlCol="0">
            <a:normAutofit fontScale="77500" lnSpcReduction="20000"/>
          </a:bodyPr>
          <a:lstStyle/>
          <a:p>
            <a:pPr fontAlgn="auto">
              <a:lnSpc>
                <a:spcPct val="90000"/>
              </a:lnSpc>
              <a:spcAft>
                <a:spcPts val="0"/>
              </a:spcAft>
              <a:defRPr/>
            </a:pPr>
            <a:r>
              <a:rPr lang="en-US" sz="5700" b="1" dirty="0">
                <a:solidFill>
                  <a:srgbClr val="FF0000"/>
                </a:solidFill>
              </a:rPr>
              <a:t>Sad/depressed</a:t>
            </a:r>
          </a:p>
          <a:p>
            <a:pPr fontAlgn="auto">
              <a:lnSpc>
                <a:spcPct val="90000"/>
              </a:lnSpc>
              <a:spcAft>
                <a:spcPts val="0"/>
              </a:spcAft>
              <a:defRPr/>
            </a:pPr>
            <a:r>
              <a:rPr lang="en-US" sz="5700" b="1" dirty="0"/>
              <a:t>Emptiness</a:t>
            </a:r>
          </a:p>
          <a:p>
            <a:pPr fontAlgn="auto">
              <a:lnSpc>
                <a:spcPct val="90000"/>
              </a:lnSpc>
              <a:spcAft>
                <a:spcPts val="0"/>
              </a:spcAft>
              <a:defRPr/>
            </a:pPr>
            <a:r>
              <a:rPr lang="en-US" sz="5700" b="1" dirty="0">
                <a:solidFill>
                  <a:srgbClr val="FF0000"/>
                </a:solidFill>
              </a:rPr>
              <a:t>Irritability</a:t>
            </a:r>
          </a:p>
          <a:p>
            <a:pPr fontAlgn="auto">
              <a:lnSpc>
                <a:spcPct val="90000"/>
              </a:lnSpc>
              <a:spcAft>
                <a:spcPts val="0"/>
              </a:spcAft>
              <a:defRPr/>
            </a:pPr>
            <a:r>
              <a:rPr lang="en-US" sz="5700" b="1" dirty="0">
                <a:solidFill>
                  <a:srgbClr val="FF0000"/>
                </a:solidFill>
              </a:rPr>
              <a:t>Impatience </a:t>
            </a:r>
          </a:p>
          <a:p>
            <a:pPr fontAlgn="auto">
              <a:lnSpc>
                <a:spcPct val="90000"/>
              </a:lnSpc>
              <a:spcAft>
                <a:spcPts val="0"/>
              </a:spcAft>
              <a:defRPr/>
            </a:pPr>
            <a:r>
              <a:rPr lang="en-US" sz="5700" b="1" dirty="0"/>
              <a:t>Lack of Enthusiasm</a:t>
            </a:r>
          </a:p>
          <a:p>
            <a:pPr fontAlgn="auto">
              <a:lnSpc>
                <a:spcPct val="90000"/>
              </a:lnSpc>
              <a:spcAft>
                <a:spcPts val="0"/>
              </a:spcAft>
              <a:defRPr/>
            </a:pPr>
            <a:r>
              <a:rPr lang="en-US" sz="5700" b="1" dirty="0">
                <a:solidFill>
                  <a:srgbClr val="FF0000"/>
                </a:solidFill>
              </a:rPr>
              <a:t>Loss of interest</a:t>
            </a:r>
          </a:p>
          <a:p>
            <a:pPr fontAlgn="auto">
              <a:lnSpc>
                <a:spcPct val="90000"/>
              </a:lnSpc>
              <a:spcAft>
                <a:spcPts val="0"/>
              </a:spcAft>
              <a:defRPr/>
            </a:pPr>
            <a:r>
              <a:rPr lang="en-US" sz="5700" b="1" dirty="0"/>
              <a:t>Demoralization</a:t>
            </a:r>
          </a:p>
          <a:p>
            <a:pPr fontAlgn="auto">
              <a:lnSpc>
                <a:spcPct val="90000"/>
              </a:lnSpc>
              <a:spcAft>
                <a:spcPts val="0"/>
              </a:spcAft>
              <a:defRPr/>
            </a:pPr>
            <a:r>
              <a:rPr lang="en-US" sz="5700" b="1" dirty="0"/>
              <a:t>Not depressed,</a:t>
            </a:r>
          </a:p>
          <a:p>
            <a:pPr fontAlgn="auto">
              <a:lnSpc>
                <a:spcPct val="90000"/>
              </a:lnSpc>
              <a:spcAft>
                <a:spcPts val="0"/>
              </a:spcAft>
              <a:buFont typeface="Wingdings" pitchFamily="2" charset="2"/>
              <a:buNone/>
              <a:defRPr/>
            </a:pPr>
            <a:r>
              <a:rPr lang="en-US" sz="5700" b="1" dirty="0"/>
              <a:t>         but not Happy</a:t>
            </a:r>
          </a:p>
          <a:p>
            <a:pPr fontAlgn="auto">
              <a:lnSpc>
                <a:spcPct val="90000"/>
              </a:lnSpc>
              <a:spcAft>
                <a:spcPts val="0"/>
              </a:spcAft>
              <a:defRPr/>
            </a:pPr>
            <a:endParaRPr lang="en-US" sz="4800" dirty="0">
              <a:effectLst>
                <a:outerShdw blurRad="38100" dist="38100" dir="2700000" algn="tl">
                  <a:srgbClr val="000000"/>
                </a:outerShdw>
              </a:effectLst>
            </a:endParaRPr>
          </a:p>
        </p:txBody>
      </p:sp>
    </p:spTree>
    <p:extLst>
      <p:ext uri="{BB962C8B-B14F-4D97-AF65-F5344CB8AC3E}">
        <p14:creationId xmlns:p14="http://schemas.microsoft.com/office/powerpoint/2010/main" val="94280763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normAutofit fontScale="90000"/>
          </a:bodyPr>
          <a:lstStyle/>
          <a:p>
            <a:r>
              <a:rPr lang="en-US" sz="7200" b="1" u="sng"/>
              <a:t>Hypomania</a:t>
            </a:r>
          </a:p>
        </p:txBody>
      </p:sp>
      <p:sp>
        <p:nvSpPr>
          <p:cNvPr id="3" name="Content Placeholder 2"/>
          <p:cNvSpPr>
            <a:spLocks noGrp="1"/>
          </p:cNvSpPr>
          <p:nvPr>
            <p:ph idx="1"/>
          </p:nvPr>
        </p:nvSpPr>
        <p:spPr>
          <a:xfrm>
            <a:off x="0" y="1752600"/>
            <a:ext cx="9144000" cy="4525963"/>
          </a:xfrm>
        </p:spPr>
        <p:txBody>
          <a:bodyPr>
            <a:normAutofit lnSpcReduction="10000"/>
          </a:bodyPr>
          <a:lstStyle/>
          <a:p>
            <a:pPr>
              <a:defRPr/>
            </a:pPr>
            <a:r>
              <a:rPr lang="en-US" sz="5400" b="1" dirty="0"/>
              <a:t>Low-grade manic symptoms</a:t>
            </a:r>
          </a:p>
          <a:p>
            <a:pPr>
              <a:defRPr/>
            </a:pPr>
            <a:r>
              <a:rPr lang="en-US" sz="5400" b="1" dirty="0"/>
              <a:t>Not impairing</a:t>
            </a:r>
          </a:p>
          <a:p>
            <a:pPr>
              <a:defRPr/>
            </a:pPr>
            <a:r>
              <a:rPr lang="en-US" sz="5400" b="1" dirty="0"/>
              <a:t>In Bipolar II</a:t>
            </a:r>
          </a:p>
          <a:p>
            <a:pPr>
              <a:defRPr/>
            </a:pPr>
            <a:r>
              <a:rPr lang="en-US" sz="5400" b="1" dirty="0"/>
              <a:t>On the way to full blown</a:t>
            </a:r>
          </a:p>
          <a:p>
            <a:pPr marL="0" indent="0">
              <a:buFont typeface="Arial" charset="0"/>
              <a:buNone/>
              <a:defRPr/>
            </a:pPr>
            <a:r>
              <a:rPr lang="en-US" sz="5400" b="1" dirty="0"/>
              <a:t>        mania: Bipolar I</a:t>
            </a:r>
          </a:p>
        </p:txBody>
      </p:sp>
      <p:sp>
        <p:nvSpPr>
          <p:cNvPr id="4" name="Slide Number Placeholder 3"/>
          <p:cNvSpPr>
            <a:spLocks noGrp="1"/>
          </p:cNvSpPr>
          <p:nvPr>
            <p:ph type="sldNum" sz="quarter" idx="12"/>
          </p:nvPr>
        </p:nvSpPr>
        <p:spPr/>
        <p:txBody>
          <a:bodyPr/>
          <a:lstStyle/>
          <a:p>
            <a:pPr>
              <a:defRPr/>
            </a:pPr>
            <a:fld id="{4C8BF97B-1159-4FC7-AA99-8E8FE4DC9B94}" type="slidenum">
              <a:rPr lang="en-US" smtClean="0"/>
              <a:pPr>
                <a:defRPr/>
              </a:pPr>
              <a:t>210</a:t>
            </a:fld>
            <a:endParaRPr lang="en-US"/>
          </a:p>
        </p:txBody>
      </p:sp>
    </p:spTree>
    <p:extLst>
      <p:ext uri="{BB962C8B-B14F-4D97-AF65-F5344CB8AC3E}">
        <p14:creationId xmlns:p14="http://schemas.microsoft.com/office/powerpoint/2010/main" val="341059438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a:xfrm>
            <a:off x="762000" y="1371600"/>
            <a:ext cx="7772400" cy="1143000"/>
          </a:xfrm>
        </p:spPr>
        <p:txBody>
          <a:bodyPr rtlCol="0">
            <a:normAutofit fontScale="90000"/>
          </a:bodyPr>
          <a:lstStyle/>
          <a:p>
            <a:pPr eaLnBrk="1" fontAlgn="auto" hangingPunct="1">
              <a:spcAft>
                <a:spcPts val="0"/>
              </a:spcAft>
              <a:defRPr/>
            </a:pPr>
            <a:r>
              <a:rPr lang="en-US" sz="8000" b="1" dirty="0">
                <a:effectLst>
                  <a:outerShdw blurRad="38100" dist="38100" dir="2700000" algn="tl">
                    <a:srgbClr val="FFFFFF"/>
                  </a:outerShdw>
                </a:effectLst>
              </a:rPr>
              <a:t>The Risks of Mania</a:t>
            </a:r>
            <a:br>
              <a:rPr lang="en-US" sz="2800" dirty="0">
                <a:effectLst>
                  <a:outerShdw blurRad="38100" dist="38100" dir="2700000" algn="tl">
                    <a:srgbClr val="FFFFFF"/>
                  </a:outerShdw>
                </a:effectLst>
              </a:rPr>
            </a:br>
            <a:br>
              <a:rPr lang="en-US" sz="2800" dirty="0">
                <a:effectLst>
                  <a:outerShdw blurRad="38100" dist="38100" dir="2700000" algn="tl">
                    <a:srgbClr val="FFFFFF"/>
                  </a:outerShdw>
                </a:effectLst>
              </a:rPr>
            </a:br>
            <a:r>
              <a:rPr lang="en-US" sz="2800" dirty="0">
                <a:effectLst>
                  <a:outerShdw blurRad="38100" dist="38100" dir="2700000" algn="tl">
                    <a:srgbClr val="FFFFFF"/>
                  </a:outerShdw>
                </a:effectLst>
              </a:rPr>
              <a:t>quote</a:t>
            </a:r>
            <a:endParaRPr lang="en-US" sz="6000" dirty="0">
              <a:effectLst>
                <a:outerShdw blurRad="38100" dist="38100" dir="2700000" algn="tl">
                  <a:srgbClr val="FFFFFF"/>
                </a:outerShdw>
              </a:effectLst>
            </a:endParaRPr>
          </a:p>
        </p:txBody>
      </p:sp>
      <p:sp>
        <p:nvSpPr>
          <p:cNvPr id="3" name="Slide Number Placeholder 5"/>
          <p:cNvSpPr>
            <a:spLocks noGrp="1"/>
          </p:cNvSpPr>
          <p:nvPr>
            <p:ph type="sldNum" sz="quarter" idx="12"/>
          </p:nvPr>
        </p:nvSpPr>
        <p:spPr/>
        <p:txBody>
          <a:bodyPr/>
          <a:lstStyle/>
          <a:p>
            <a:pPr>
              <a:defRPr/>
            </a:pPr>
            <a:fld id="{ED2DC800-014E-4750-8216-1F29FB2956A2}" type="slidenum">
              <a:rPr lang="en-US"/>
              <a:pPr>
                <a:defRPr/>
              </a:pPr>
              <a:t>211</a:t>
            </a:fld>
            <a:endParaRPr lang="en-US"/>
          </a:p>
        </p:txBody>
      </p:sp>
    </p:spTree>
    <p:extLst>
      <p:ext uri="{BB962C8B-B14F-4D97-AF65-F5344CB8AC3E}">
        <p14:creationId xmlns:p14="http://schemas.microsoft.com/office/powerpoint/2010/main" val="165689821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0" y="304800"/>
            <a:ext cx="9144000" cy="1143000"/>
          </a:xfrm>
        </p:spPr>
        <p:txBody>
          <a:bodyPr rtlCol="0">
            <a:normAutofit/>
          </a:bodyPr>
          <a:lstStyle/>
          <a:p>
            <a:pPr eaLnBrk="1" fontAlgn="auto" hangingPunct="1">
              <a:spcAft>
                <a:spcPts val="0"/>
              </a:spcAft>
              <a:defRPr/>
            </a:pPr>
            <a:r>
              <a:rPr lang="en-US" sz="6600" b="1" u="sng" dirty="0">
                <a:effectLst>
                  <a:outerShdw blurRad="38100" dist="38100" dir="2700000" algn="tl">
                    <a:srgbClr val="FFFFFF"/>
                  </a:outerShdw>
                </a:effectLst>
              </a:rPr>
              <a:t>Hypomanic Symptoms</a:t>
            </a:r>
          </a:p>
        </p:txBody>
      </p:sp>
      <p:sp>
        <p:nvSpPr>
          <p:cNvPr id="187395" name="Rectangle 3"/>
          <p:cNvSpPr>
            <a:spLocks noGrp="1" noChangeArrowheads="1"/>
          </p:cNvSpPr>
          <p:nvPr>
            <p:ph idx="1"/>
          </p:nvPr>
        </p:nvSpPr>
        <p:spPr>
          <a:xfrm>
            <a:off x="1143000" y="1905000"/>
            <a:ext cx="7772400" cy="4114800"/>
          </a:xfrm>
        </p:spPr>
        <p:txBody>
          <a:bodyPr rtlCol="0">
            <a:normAutofit/>
          </a:bodyPr>
          <a:lstStyle/>
          <a:p>
            <a:pPr eaLnBrk="1" fontAlgn="auto" hangingPunct="1">
              <a:spcAft>
                <a:spcPts val="0"/>
              </a:spcAft>
              <a:buFont typeface="Arial" pitchFamily="34" charset="0"/>
              <a:buChar char="•"/>
              <a:defRPr/>
            </a:pPr>
            <a:r>
              <a:rPr lang="en-US" sz="4800" b="1" dirty="0">
                <a:sym typeface="Symbol" pitchFamily="18" charset="2"/>
              </a:rPr>
              <a:t> need for</a:t>
            </a:r>
            <a:r>
              <a:rPr lang="en-US" sz="4800" b="1" dirty="0"/>
              <a:t> sleep</a:t>
            </a:r>
          </a:p>
          <a:p>
            <a:pPr eaLnBrk="1" fontAlgn="auto" hangingPunct="1">
              <a:spcAft>
                <a:spcPts val="0"/>
              </a:spcAft>
              <a:buFont typeface="Arial" pitchFamily="34" charset="0"/>
              <a:buChar char="•"/>
              <a:defRPr/>
            </a:pPr>
            <a:r>
              <a:rPr lang="en-US" sz="4800" b="1" dirty="0"/>
              <a:t>More energy</a:t>
            </a:r>
          </a:p>
          <a:p>
            <a:pPr eaLnBrk="1" fontAlgn="auto" hangingPunct="1">
              <a:spcAft>
                <a:spcPts val="0"/>
              </a:spcAft>
              <a:buFont typeface="Arial" pitchFamily="34" charset="0"/>
              <a:buChar char="•"/>
              <a:defRPr/>
            </a:pPr>
            <a:r>
              <a:rPr lang="en-US" sz="4800" b="1" dirty="0"/>
              <a:t>Increased self-confidence</a:t>
            </a:r>
          </a:p>
          <a:p>
            <a:pPr eaLnBrk="1" fontAlgn="auto" hangingPunct="1">
              <a:spcAft>
                <a:spcPts val="0"/>
              </a:spcAft>
              <a:buFont typeface="Arial" pitchFamily="34" charset="0"/>
              <a:buChar char="•"/>
              <a:defRPr/>
            </a:pPr>
            <a:r>
              <a:rPr lang="en-US" sz="4800" b="1" dirty="0"/>
              <a:t>Increased sex drive</a:t>
            </a:r>
          </a:p>
          <a:p>
            <a:pPr eaLnBrk="1" fontAlgn="auto" hangingPunct="1">
              <a:spcAft>
                <a:spcPts val="0"/>
              </a:spcAft>
              <a:buFont typeface="Wingdings" pitchFamily="2" charset="2"/>
              <a:buNone/>
              <a:defRPr/>
            </a:pPr>
            <a:endParaRPr lang="en-US" sz="4400" dirty="0">
              <a:effectLst>
                <a:outerShdw blurRad="38100" dist="38100" dir="2700000" algn="tl">
                  <a:srgbClr val="000000"/>
                </a:outerShdw>
              </a:effectLst>
            </a:endParaRPr>
          </a:p>
          <a:p>
            <a:pPr eaLnBrk="1" fontAlgn="auto" hangingPunct="1">
              <a:spcAft>
                <a:spcPts val="0"/>
              </a:spcAft>
              <a:buFont typeface="Wingdings" pitchFamily="2" charset="2"/>
              <a:buNone/>
              <a:defRPr/>
            </a:pPr>
            <a:endParaRPr lang="en-US" sz="4400" dirty="0">
              <a:effectLst>
                <a:outerShdw blurRad="38100" dist="38100" dir="2700000" algn="tl">
                  <a:srgbClr val="000000"/>
                </a:outerShdw>
              </a:effectLst>
            </a:endParaRPr>
          </a:p>
          <a:p>
            <a:pPr eaLnBrk="1" fontAlgn="auto" hangingPunct="1">
              <a:spcAft>
                <a:spcPts val="0"/>
              </a:spcAft>
              <a:buFont typeface="Wingdings" pitchFamily="2" charset="2"/>
              <a:buNone/>
              <a:defRPr/>
            </a:pPr>
            <a:endParaRPr lang="en-US" sz="3600" dirty="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9C6B670F-464D-4421-BF0C-A3511C3C0E7C}" type="slidenum">
              <a:rPr lang="en-US"/>
              <a:pPr>
                <a:defRPr/>
              </a:pPr>
              <a:t>212</a:t>
            </a:fld>
            <a:endParaRPr lang="en-US"/>
          </a:p>
        </p:txBody>
      </p:sp>
      <p:sp>
        <p:nvSpPr>
          <p:cNvPr id="2" name="5-Point Star 1"/>
          <p:cNvSpPr/>
          <p:nvPr/>
        </p:nvSpPr>
        <p:spPr>
          <a:xfrm>
            <a:off x="7391400" y="55626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73244023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0" y="0"/>
            <a:ext cx="9144000" cy="1447800"/>
          </a:xfrm>
        </p:spPr>
        <p:txBody>
          <a:bodyPr rtlCol="0">
            <a:noAutofit/>
          </a:bodyPr>
          <a:lstStyle/>
          <a:p>
            <a:pPr eaLnBrk="1" fontAlgn="auto" hangingPunct="1">
              <a:spcAft>
                <a:spcPts val="0"/>
              </a:spcAft>
              <a:defRPr/>
            </a:pPr>
            <a:r>
              <a:rPr lang="en-US" sz="6600" b="1" u="sng" dirty="0">
                <a:effectLst>
                  <a:outerShdw blurRad="38100" dist="38100" dir="2700000" algn="tl">
                    <a:srgbClr val="FFFFFF"/>
                  </a:outerShdw>
                </a:effectLst>
              </a:rPr>
              <a:t>Hypomanic Symptoms</a:t>
            </a:r>
          </a:p>
        </p:txBody>
      </p:sp>
      <p:sp>
        <p:nvSpPr>
          <p:cNvPr id="188419" name="Rectangle 3"/>
          <p:cNvSpPr>
            <a:spLocks noGrp="1" noChangeArrowheads="1"/>
          </p:cNvSpPr>
          <p:nvPr>
            <p:ph idx="1"/>
          </p:nvPr>
        </p:nvSpPr>
        <p:spPr>
          <a:xfrm>
            <a:off x="1390650" y="1905000"/>
            <a:ext cx="7772400" cy="4114800"/>
          </a:xfrm>
        </p:spPr>
        <p:txBody>
          <a:bodyPr rtlCol="0">
            <a:normAutofit/>
          </a:bodyPr>
          <a:lstStyle/>
          <a:p>
            <a:pPr eaLnBrk="1" fontAlgn="auto" hangingPunct="1">
              <a:spcAft>
                <a:spcPts val="0"/>
              </a:spcAft>
              <a:buFont typeface="Arial" pitchFamily="34" charset="0"/>
              <a:buChar char="•"/>
              <a:defRPr/>
            </a:pPr>
            <a:r>
              <a:rPr lang="en-US" sz="5400" b="1" dirty="0"/>
              <a:t>Less shy and inhibited</a:t>
            </a:r>
          </a:p>
          <a:p>
            <a:pPr eaLnBrk="1" fontAlgn="auto" hangingPunct="1">
              <a:spcAft>
                <a:spcPts val="0"/>
              </a:spcAft>
              <a:buFont typeface="Arial" pitchFamily="34" charset="0"/>
              <a:buChar char="•"/>
              <a:defRPr/>
            </a:pPr>
            <a:r>
              <a:rPr lang="en-US" sz="5400" b="1" dirty="0"/>
              <a:t>More talkative</a:t>
            </a:r>
          </a:p>
          <a:p>
            <a:pPr eaLnBrk="1" fontAlgn="auto" hangingPunct="1">
              <a:spcAft>
                <a:spcPts val="0"/>
              </a:spcAft>
              <a:buFont typeface="Arial" pitchFamily="34" charset="0"/>
              <a:buChar char="•"/>
              <a:defRPr/>
            </a:pPr>
            <a:r>
              <a:rPr lang="en-US" sz="5400" b="1" dirty="0"/>
              <a:t>Overly optimistic</a:t>
            </a:r>
          </a:p>
          <a:p>
            <a:pPr eaLnBrk="1" fontAlgn="auto" hangingPunct="1">
              <a:spcAft>
                <a:spcPts val="0"/>
              </a:spcAft>
              <a:buFont typeface="Arial" pitchFamily="34" charset="0"/>
              <a:buChar char="•"/>
              <a:defRPr/>
            </a:pPr>
            <a:r>
              <a:rPr lang="en-US" sz="5400" b="1" dirty="0"/>
              <a:t>Rapid thoughts</a:t>
            </a:r>
          </a:p>
          <a:p>
            <a:pPr eaLnBrk="1" fontAlgn="auto" hangingPunct="1">
              <a:spcAft>
                <a:spcPts val="0"/>
              </a:spcAft>
              <a:buFont typeface="Wingdings" pitchFamily="2" charset="2"/>
              <a:buNone/>
              <a:defRPr/>
            </a:pPr>
            <a:endParaRPr lang="en-US" sz="4400" dirty="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A7EBF3FB-9E20-494E-A70A-CAC81286310C}" type="slidenum">
              <a:rPr lang="en-US"/>
              <a:pPr>
                <a:defRPr/>
              </a:pPr>
              <a:t>213</a:t>
            </a:fld>
            <a:endParaRPr lang="en-US"/>
          </a:p>
        </p:txBody>
      </p:sp>
      <p:sp>
        <p:nvSpPr>
          <p:cNvPr id="2" name="5-Point Star 1"/>
          <p:cNvSpPr/>
          <p:nvPr/>
        </p:nvSpPr>
        <p:spPr>
          <a:xfrm>
            <a:off x="7239000" y="52578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02653439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0" y="0"/>
            <a:ext cx="9144000" cy="1143000"/>
          </a:xfrm>
        </p:spPr>
        <p:txBody>
          <a:bodyPr rtlCol="0">
            <a:noAutofit/>
          </a:bodyPr>
          <a:lstStyle/>
          <a:p>
            <a:pPr eaLnBrk="1" fontAlgn="auto" hangingPunct="1">
              <a:spcAft>
                <a:spcPts val="0"/>
              </a:spcAft>
              <a:defRPr/>
            </a:pPr>
            <a:r>
              <a:rPr lang="en-US" sz="6600" b="1" u="sng" dirty="0" err="1">
                <a:effectLst>
                  <a:outerShdw blurRad="38100" dist="38100" dir="2700000" algn="tl">
                    <a:srgbClr val="FFFFFF"/>
                  </a:outerShdw>
                </a:effectLst>
              </a:rPr>
              <a:t>Hypomanic</a:t>
            </a:r>
            <a:r>
              <a:rPr lang="en-US" sz="6600" b="1" u="sng" dirty="0">
                <a:effectLst>
                  <a:outerShdw blurRad="38100" dist="38100" dir="2700000" algn="tl">
                    <a:srgbClr val="FFFFFF"/>
                  </a:outerShdw>
                </a:effectLst>
              </a:rPr>
              <a:t> Symptoms</a:t>
            </a:r>
          </a:p>
        </p:txBody>
      </p:sp>
      <p:sp>
        <p:nvSpPr>
          <p:cNvPr id="189443" name="Rectangle 3"/>
          <p:cNvSpPr>
            <a:spLocks noGrp="1" noChangeArrowheads="1"/>
          </p:cNvSpPr>
          <p:nvPr>
            <p:ph idx="1"/>
          </p:nvPr>
        </p:nvSpPr>
        <p:spPr>
          <a:xfrm>
            <a:off x="1143000" y="1676400"/>
            <a:ext cx="8229600" cy="4267200"/>
          </a:xfrm>
        </p:spPr>
        <p:txBody>
          <a:bodyPr rtlCol="0">
            <a:normAutofit/>
          </a:bodyPr>
          <a:lstStyle/>
          <a:p>
            <a:pPr eaLnBrk="1" fontAlgn="auto" hangingPunct="1">
              <a:spcAft>
                <a:spcPts val="0"/>
              </a:spcAft>
              <a:buFont typeface="Arial" pitchFamily="34" charset="0"/>
              <a:buChar char="•"/>
              <a:defRPr/>
            </a:pPr>
            <a:r>
              <a:rPr lang="en-US" sz="6000" b="1" dirty="0"/>
              <a:t> Irritable, impatient</a:t>
            </a:r>
          </a:p>
          <a:p>
            <a:pPr eaLnBrk="1" fontAlgn="auto" hangingPunct="1">
              <a:spcAft>
                <a:spcPts val="0"/>
              </a:spcAft>
              <a:buFont typeface="Arial" pitchFamily="34" charset="0"/>
              <a:buChar char="•"/>
              <a:defRPr/>
            </a:pPr>
            <a:r>
              <a:rPr lang="en-US" sz="6000" b="1" dirty="0"/>
              <a:t> Spending too much</a:t>
            </a:r>
          </a:p>
          <a:p>
            <a:pPr eaLnBrk="1" fontAlgn="auto" hangingPunct="1">
              <a:spcAft>
                <a:spcPts val="0"/>
              </a:spcAft>
              <a:buFont typeface="Wingdings" pitchFamily="2" charset="2"/>
              <a:buNone/>
              <a:defRPr/>
            </a:pPr>
            <a:r>
              <a:rPr lang="en-US" sz="6000" b="1" dirty="0"/>
              <a:t>       money</a:t>
            </a:r>
          </a:p>
          <a:p>
            <a:pPr eaLnBrk="1" fontAlgn="auto" hangingPunct="1">
              <a:spcAft>
                <a:spcPts val="0"/>
              </a:spcAft>
              <a:buFont typeface="Wingdings" pitchFamily="2" charset="2"/>
              <a:buNone/>
              <a:defRPr/>
            </a:pPr>
            <a:endParaRPr lang="en-US" sz="4800" dirty="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05B8F02D-69EA-4F3D-90B6-8D9B7E862A78}" type="slidenum">
              <a:rPr lang="en-US"/>
              <a:pPr>
                <a:defRPr/>
              </a:pPr>
              <a:t>214</a:t>
            </a:fld>
            <a:endParaRPr lang="en-US"/>
          </a:p>
        </p:txBody>
      </p:sp>
      <p:sp>
        <p:nvSpPr>
          <p:cNvPr id="2" name="5-Point Star 1"/>
          <p:cNvSpPr/>
          <p:nvPr/>
        </p:nvSpPr>
        <p:spPr>
          <a:xfrm>
            <a:off x="6781800" y="51816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84918301"/>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3074"/>
          <p:cNvSpPr>
            <a:spLocks noGrp="1" noChangeArrowheads="1"/>
          </p:cNvSpPr>
          <p:nvPr>
            <p:ph type="title"/>
          </p:nvPr>
        </p:nvSpPr>
        <p:spPr>
          <a:xfrm>
            <a:off x="0" y="304800"/>
            <a:ext cx="9144000" cy="1143000"/>
          </a:xfrm>
        </p:spPr>
        <p:txBody>
          <a:bodyPr rtlCol="0">
            <a:normAutofit fontScale="90000"/>
          </a:bodyPr>
          <a:lstStyle/>
          <a:p>
            <a:pPr eaLnBrk="1" fontAlgn="auto" hangingPunct="1">
              <a:spcAft>
                <a:spcPts val="0"/>
              </a:spcAft>
              <a:defRPr/>
            </a:pPr>
            <a:r>
              <a:rPr lang="en-US" sz="6700" b="1" u="sng" dirty="0" err="1">
                <a:effectLst>
                  <a:outerShdw blurRad="38100" dist="38100" dir="2700000" algn="tl">
                    <a:srgbClr val="FFFFFF"/>
                  </a:outerShdw>
                </a:effectLst>
              </a:rPr>
              <a:t>Hypomanic</a:t>
            </a:r>
            <a:r>
              <a:rPr lang="en-US" sz="6700" b="1" u="sng" dirty="0">
                <a:effectLst>
                  <a:outerShdw blurRad="38100" dist="38100" dir="2700000" algn="tl">
                    <a:srgbClr val="FFFFFF"/>
                  </a:outerShdw>
                </a:effectLst>
              </a:rPr>
              <a:t> Symptoms</a:t>
            </a:r>
            <a:br>
              <a:rPr lang="en-US" sz="4000" dirty="0">
                <a:effectLst>
                  <a:outerShdw blurRad="38100" dist="38100" dir="2700000" algn="tl">
                    <a:srgbClr val="FFFFFF"/>
                  </a:outerShdw>
                </a:effectLst>
              </a:rPr>
            </a:br>
            <a:r>
              <a:rPr lang="en-US" sz="4000" dirty="0">
                <a:effectLst>
                  <a:outerShdw blurRad="38100" dist="38100" dir="2700000" algn="tl">
                    <a:srgbClr val="FFFFFF"/>
                  </a:outerShdw>
                </a:effectLst>
              </a:rPr>
              <a:t>Mania-driving behaviors</a:t>
            </a:r>
            <a:endParaRPr lang="en-US" sz="5400" u="sng" dirty="0">
              <a:effectLst>
                <a:outerShdw blurRad="38100" dist="38100" dir="2700000" algn="tl">
                  <a:srgbClr val="FFFFFF"/>
                </a:outerShdw>
              </a:effectLst>
            </a:endParaRPr>
          </a:p>
        </p:txBody>
      </p:sp>
      <p:sp>
        <p:nvSpPr>
          <p:cNvPr id="344067" name="Rectangle 3075"/>
          <p:cNvSpPr>
            <a:spLocks noGrp="1" noChangeArrowheads="1"/>
          </p:cNvSpPr>
          <p:nvPr>
            <p:ph idx="1"/>
          </p:nvPr>
        </p:nvSpPr>
        <p:spPr>
          <a:xfrm>
            <a:off x="990600" y="2057400"/>
            <a:ext cx="8153400" cy="4419600"/>
          </a:xfrm>
        </p:spPr>
        <p:txBody>
          <a:bodyPr rtlCol="0">
            <a:normAutofit fontScale="92500" lnSpcReduction="10000"/>
          </a:bodyPr>
          <a:lstStyle/>
          <a:p>
            <a:pPr eaLnBrk="1" fontAlgn="auto" hangingPunct="1">
              <a:lnSpc>
                <a:spcPct val="90000"/>
              </a:lnSpc>
              <a:spcAft>
                <a:spcPts val="0"/>
              </a:spcAft>
              <a:buFont typeface="Arial" pitchFamily="34" charset="0"/>
              <a:buChar char="•"/>
              <a:defRPr/>
            </a:pPr>
            <a:r>
              <a:rPr lang="en-US" sz="5200" b="1" dirty="0"/>
              <a:t>More new ideas or plans</a:t>
            </a:r>
          </a:p>
          <a:p>
            <a:pPr eaLnBrk="1" fontAlgn="auto" hangingPunct="1">
              <a:lnSpc>
                <a:spcPct val="90000"/>
              </a:lnSpc>
              <a:spcAft>
                <a:spcPts val="0"/>
              </a:spcAft>
              <a:buFont typeface="Arial" pitchFamily="34" charset="0"/>
              <a:buChar char="•"/>
              <a:defRPr/>
            </a:pPr>
            <a:r>
              <a:rPr lang="en-US" sz="5200" b="1" dirty="0"/>
              <a:t>More socially outgoing</a:t>
            </a:r>
          </a:p>
          <a:p>
            <a:pPr eaLnBrk="1" fontAlgn="auto" hangingPunct="1">
              <a:lnSpc>
                <a:spcPct val="90000"/>
              </a:lnSpc>
              <a:spcAft>
                <a:spcPts val="0"/>
              </a:spcAft>
              <a:buFont typeface="Arial" pitchFamily="34" charset="0"/>
              <a:buChar char="•"/>
              <a:defRPr/>
            </a:pPr>
            <a:r>
              <a:rPr lang="en-US" sz="5200" b="1" dirty="0"/>
              <a:t>Increased activity (work)</a:t>
            </a:r>
          </a:p>
          <a:p>
            <a:pPr eaLnBrk="1" fontAlgn="auto" hangingPunct="1">
              <a:lnSpc>
                <a:spcPct val="90000"/>
              </a:lnSpc>
              <a:spcAft>
                <a:spcPts val="0"/>
              </a:spcAft>
              <a:buFont typeface="Arial" pitchFamily="34" charset="0"/>
              <a:buChar char="•"/>
              <a:defRPr/>
            </a:pPr>
            <a:r>
              <a:rPr lang="en-US" sz="5200" b="1" dirty="0"/>
              <a:t>Increased consumption:</a:t>
            </a:r>
          </a:p>
          <a:p>
            <a:pPr eaLnBrk="1" fontAlgn="auto" hangingPunct="1">
              <a:lnSpc>
                <a:spcPct val="90000"/>
              </a:lnSpc>
              <a:spcAft>
                <a:spcPts val="0"/>
              </a:spcAft>
              <a:buFont typeface="Wingdings" pitchFamily="2" charset="2"/>
              <a:buNone/>
              <a:defRPr/>
            </a:pPr>
            <a:r>
              <a:rPr lang="en-US" sz="5200" b="1" dirty="0"/>
              <a:t>     &gt;caffeine, alcohol,</a:t>
            </a:r>
          </a:p>
          <a:p>
            <a:pPr eaLnBrk="1" fontAlgn="auto" hangingPunct="1">
              <a:lnSpc>
                <a:spcPct val="90000"/>
              </a:lnSpc>
              <a:spcAft>
                <a:spcPts val="0"/>
              </a:spcAft>
              <a:buFont typeface="Wingdings" pitchFamily="2" charset="2"/>
              <a:buNone/>
              <a:defRPr/>
            </a:pPr>
            <a:r>
              <a:rPr lang="en-US" sz="5200" b="1" dirty="0"/>
              <a:t>             cigarettes</a:t>
            </a:r>
          </a:p>
          <a:p>
            <a:pPr eaLnBrk="1" fontAlgn="auto" hangingPunct="1">
              <a:lnSpc>
                <a:spcPct val="90000"/>
              </a:lnSpc>
              <a:spcAft>
                <a:spcPts val="0"/>
              </a:spcAft>
              <a:buFont typeface="Arial" pitchFamily="34" charset="0"/>
              <a:buChar char="•"/>
              <a:defRPr/>
            </a:pPr>
            <a:endParaRPr lang="en-US" sz="4000" dirty="0">
              <a:effectLst>
                <a:outerShdw blurRad="38100" dist="38100" dir="2700000" algn="tl">
                  <a:srgbClr val="000000"/>
                </a:outerShdw>
              </a:effectLst>
            </a:endParaRPr>
          </a:p>
          <a:p>
            <a:pPr eaLnBrk="1" fontAlgn="auto" hangingPunct="1">
              <a:lnSpc>
                <a:spcPct val="90000"/>
              </a:lnSpc>
              <a:spcAft>
                <a:spcPts val="0"/>
              </a:spcAft>
              <a:buFont typeface="Arial" pitchFamily="34" charset="0"/>
              <a:buChar char="•"/>
              <a:defRPr/>
            </a:pPr>
            <a:endParaRPr lang="en-US" sz="4000" dirty="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B2098BFE-8660-422A-B35D-16450B55C451}" type="slidenum">
              <a:rPr lang="en-US"/>
              <a:pPr>
                <a:defRPr/>
              </a:pPr>
              <a:t>215</a:t>
            </a:fld>
            <a:endParaRPr lang="en-US"/>
          </a:p>
        </p:txBody>
      </p:sp>
    </p:spTree>
    <p:extLst>
      <p:ext uri="{BB962C8B-B14F-4D97-AF65-F5344CB8AC3E}">
        <p14:creationId xmlns:p14="http://schemas.microsoft.com/office/powerpoint/2010/main" val="309610654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0" y="533400"/>
            <a:ext cx="9144000" cy="1143000"/>
          </a:xfrm>
        </p:spPr>
        <p:txBody>
          <a:bodyPr>
            <a:normAutofit fontScale="90000"/>
          </a:bodyPr>
          <a:lstStyle/>
          <a:p>
            <a:pPr eaLnBrk="1" hangingPunct="1"/>
            <a:r>
              <a:rPr lang="en-US" sz="7200" b="1"/>
              <a:t>BIPOLAR</a:t>
            </a:r>
            <a:r>
              <a:rPr lang="en-US" sz="7200" b="1" u="sng"/>
              <a:t> </a:t>
            </a:r>
            <a:br>
              <a:rPr lang="en-US" sz="7200" b="1" u="sng"/>
            </a:br>
            <a:r>
              <a:rPr lang="en-US" sz="7200" b="1" u="sng"/>
              <a:t>SPECTRUM DISORDERS</a:t>
            </a:r>
          </a:p>
        </p:txBody>
      </p:sp>
      <p:sp>
        <p:nvSpPr>
          <p:cNvPr id="118787" name="Rectangle 3"/>
          <p:cNvSpPr>
            <a:spLocks noGrp="1" noChangeArrowheads="1"/>
          </p:cNvSpPr>
          <p:nvPr>
            <p:ph idx="1"/>
          </p:nvPr>
        </p:nvSpPr>
        <p:spPr>
          <a:xfrm>
            <a:off x="762000" y="2971800"/>
            <a:ext cx="7772400" cy="4114800"/>
          </a:xfrm>
        </p:spPr>
        <p:txBody>
          <a:bodyPr rtlCol="0">
            <a:normAutofit/>
          </a:bodyPr>
          <a:lstStyle/>
          <a:p>
            <a:pPr algn="ctr" eaLnBrk="1" fontAlgn="auto" hangingPunct="1">
              <a:spcAft>
                <a:spcPts val="0"/>
              </a:spcAft>
              <a:buFont typeface="Wingdings" pitchFamily="2" charset="2"/>
              <a:buNone/>
              <a:defRPr/>
            </a:pPr>
            <a:r>
              <a:rPr lang="en-US" sz="9600" b="1" dirty="0"/>
              <a:t>Bipolar II</a:t>
            </a:r>
          </a:p>
          <a:p>
            <a:pPr algn="ctr" eaLnBrk="1" fontAlgn="auto" hangingPunct="1">
              <a:spcAft>
                <a:spcPts val="0"/>
              </a:spcAft>
              <a:buFont typeface="Wingdings" pitchFamily="2" charset="2"/>
              <a:buNone/>
              <a:defRPr/>
            </a:pPr>
            <a:r>
              <a:rPr lang="en-US" sz="4400" b="1" dirty="0"/>
              <a:t>Predominantly Depressions</a:t>
            </a:r>
          </a:p>
          <a:p>
            <a:pPr algn="ctr" eaLnBrk="1" fontAlgn="auto" hangingPunct="1">
              <a:spcAft>
                <a:spcPts val="0"/>
              </a:spcAft>
              <a:buFont typeface="Wingdings" pitchFamily="2" charset="2"/>
              <a:buNone/>
              <a:defRPr/>
            </a:pPr>
            <a:endParaRPr lang="en-US" sz="4400" dirty="0">
              <a:effectLst>
                <a:outerShdw blurRad="38100" dist="38100" dir="2700000" algn="tl">
                  <a:srgbClr val="000000"/>
                </a:outerShdw>
              </a:effectLst>
            </a:endParaRPr>
          </a:p>
          <a:p>
            <a:pPr eaLnBrk="1" fontAlgn="auto" hangingPunct="1">
              <a:spcAft>
                <a:spcPts val="0"/>
              </a:spcAft>
              <a:buFont typeface="Wingdings" pitchFamily="2" charset="2"/>
              <a:buNone/>
              <a:defRPr/>
            </a:pPr>
            <a:r>
              <a:rPr lang="en-US" sz="2000" b="1" dirty="0">
                <a:effectLst>
                  <a:outerShdw blurRad="38100" dist="38100" dir="2700000" algn="tl">
                    <a:srgbClr val="000000"/>
                  </a:outerShdw>
                </a:effectLst>
              </a:rPr>
              <a:t>             </a:t>
            </a:r>
          </a:p>
          <a:p>
            <a:pPr eaLnBrk="1" fontAlgn="auto" hangingPunct="1">
              <a:spcAft>
                <a:spcPts val="0"/>
              </a:spcAft>
              <a:buFont typeface="Wingdings" pitchFamily="2" charset="2"/>
              <a:buNone/>
              <a:defRPr/>
            </a:pPr>
            <a:endParaRPr lang="en-US" sz="2000" b="1" dirty="0">
              <a:effectLst>
                <a:outerShdw blurRad="38100" dist="38100" dir="2700000" algn="tl">
                  <a:srgbClr val="000000"/>
                </a:outerShdw>
              </a:effectLst>
            </a:endParaRPr>
          </a:p>
          <a:p>
            <a:pPr eaLnBrk="1" fontAlgn="auto" hangingPunct="1">
              <a:spcAft>
                <a:spcPts val="0"/>
              </a:spcAft>
              <a:buFont typeface="Wingdings" pitchFamily="2" charset="2"/>
              <a:buNone/>
              <a:defRPr/>
            </a:pPr>
            <a:endParaRPr lang="en-US" sz="2000" b="1" dirty="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0F131356-72F7-4C36-9408-CDA2F19D8A78}" type="slidenum">
              <a:rPr lang="en-US"/>
              <a:pPr>
                <a:defRPr/>
              </a:pPr>
              <a:t>216</a:t>
            </a:fld>
            <a:endParaRPr lang="en-US"/>
          </a:p>
        </p:txBody>
      </p:sp>
    </p:spTree>
    <p:extLst>
      <p:ext uri="{BB962C8B-B14F-4D97-AF65-F5344CB8AC3E}">
        <p14:creationId xmlns:p14="http://schemas.microsoft.com/office/powerpoint/2010/main" val="174614921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p:txBody>
          <a:bodyPr/>
          <a:lstStyle/>
          <a:p>
            <a:pPr>
              <a:defRPr/>
            </a:pPr>
            <a:fld id="{1A3EA83C-57F4-4AE6-895D-9216F6F1C84E}" type="slidenum">
              <a:rPr lang="en-US"/>
              <a:pPr>
                <a:defRPr/>
              </a:pPr>
              <a:t>217</a:t>
            </a:fld>
            <a:endParaRPr lang="en-US"/>
          </a:p>
        </p:txBody>
      </p:sp>
      <p:sp>
        <p:nvSpPr>
          <p:cNvPr id="4" name="Rectangle 3"/>
          <p:cNvSpPr/>
          <p:nvPr/>
        </p:nvSpPr>
        <p:spPr>
          <a:xfrm>
            <a:off x="457200" y="5410200"/>
            <a:ext cx="8349279" cy="1446550"/>
          </a:xfrm>
          <a:prstGeom prst="rect">
            <a:avLst/>
          </a:prstGeom>
          <a:noFill/>
        </p:spPr>
        <p:txBody>
          <a:bodyPr>
            <a:spAutoFit/>
          </a:bodyPr>
          <a:lstStyle/>
          <a:p>
            <a:pPr algn="ctr">
              <a:defRPr/>
            </a:pPr>
            <a:r>
              <a:rPr lang="en-US" sz="4400" b="1" dirty="0">
                <a:ln w="1905"/>
                <a:effectLst>
                  <a:innerShdw blurRad="69850" dist="43180" dir="5400000">
                    <a:srgbClr val="000000">
                      <a:alpha val="65000"/>
                    </a:srgbClr>
                  </a:innerShdw>
                </a:effectLst>
                <a:latin typeface="Arial" pitchFamily="34" charset="0"/>
                <a:cs typeface="Arial" pitchFamily="34" charset="0"/>
              </a:rPr>
              <a:t>4 or more days of hypomania</a:t>
            </a:r>
          </a:p>
          <a:p>
            <a:pPr algn="ctr">
              <a:defRPr/>
            </a:pPr>
            <a:endParaRPr lang="en-US" sz="4400" b="1" dirty="0">
              <a:ln w="1905"/>
              <a:effectLst>
                <a:innerShdw blurRad="69850" dist="43180" dir="5400000">
                  <a:srgbClr val="000000">
                    <a:alpha val="65000"/>
                  </a:srgbClr>
                </a:innerShdw>
              </a:effectLst>
              <a:latin typeface="Arial" pitchFamily="34" charset="0"/>
              <a:cs typeface="Arial" pitchFamily="34" charset="0"/>
            </a:endParaRPr>
          </a:p>
        </p:txBody>
      </p:sp>
    </p:spTree>
    <p:extLst>
      <p:ext uri="{BB962C8B-B14F-4D97-AF65-F5344CB8AC3E}">
        <p14:creationId xmlns:p14="http://schemas.microsoft.com/office/powerpoint/2010/main" val="72848310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381000" y="2514600"/>
            <a:ext cx="8229600" cy="1143000"/>
          </a:xfrm>
        </p:spPr>
        <p:txBody>
          <a:bodyPr>
            <a:normAutofit fontScale="90000"/>
          </a:bodyPr>
          <a:lstStyle/>
          <a:p>
            <a:r>
              <a:rPr lang="en-US" sz="7200" b="1">
                <a:solidFill>
                  <a:srgbClr val="C00000"/>
                </a:solidFill>
              </a:rPr>
              <a:t>Depressive Episodes with Short-Duration </a:t>
            </a:r>
            <a:r>
              <a:rPr lang="en-US" sz="7200" b="1" u="sng">
                <a:solidFill>
                  <a:srgbClr val="C00000"/>
                </a:solidFill>
              </a:rPr>
              <a:t>Hypomania</a:t>
            </a:r>
            <a:br>
              <a:rPr lang="en-US" sz="7200" b="1"/>
            </a:br>
            <a:r>
              <a:rPr lang="en-US" sz="6000" b="1"/>
              <a:t>&gt; New DSM-5</a:t>
            </a:r>
            <a:br>
              <a:rPr lang="en-US" sz="6000" b="1"/>
            </a:br>
            <a:r>
              <a:rPr lang="en-US" sz="6000" b="1"/>
              <a:t>&gt; 2-3 days hypomania</a:t>
            </a:r>
            <a:br>
              <a:rPr lang="en-US" sz="6000" b="1"/>
            </a:br>
            <a:r>
              <a:rPr lang="en-US" sz="6000" b="1"/>
              <a:t>&gt; Treatment implications</a:t>
            </a:r>
          </a:p>
        </p:txBody>
      </p:sp>
      <p:sp>
        <p:nvSpPr>
          <p:cNvPr id="3" name="Slide Number Placeholder 2"/>
          <p:cNvSpPr>
            <a:spLocks noGrp="1"/>
          </p:cNvSpPr>
          <p:nvPr>
            <p:ph type="sldNum" sz="quarter" idx="12"/>
          </p:nvPr>
        </p:nvSpPr>
        <p:spPr/>
        <p:txBody>
          <a:bodyPr/>
          <a:lstStyle/>
          <a:p>
            <a:pPr>
              <a:defRPr/>
            </a:pPr>
            <a:fld id="{CF7A8A35-8C25-49B8-B7A7-7AAEC0C53DFC}" type="slidenum">
              <a:rPr lang="en-US" smtClean="0"/>
              <a:pPr>
                <a:defRPr/>
              </a:pPr>
              <a:t>218</a:t>
            </a:fld>
            <a:endParaRPr lang="en-US"/>
          </a:p>
        </p:txBody>
      </p:sp>
    </p:spTree>
    <p:extLst>
      <p:ext uri="{BB962C8B-B14F-4D97-AF65-F5344CB8AC3E}">
        <p14:creationId xmlns:p14="http://schemas.microsoft.com/office/powerpoint/2010/main" val="279806206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0" y="1600200"/>
            <a:ext cx="9144000" cy="1143000"/>
          </a:xfrm>
        </p:spPr>
        <p:txBody>
          <a:bodyPr>
            <a:normAutofit fontScale="90000"/>
          </a:bodyPr>
          <a:lstStyle/>
          <a:p>
            <a:r>
              <a:rPr lang="en-US" sz="8000" b="1"/>
              <a:t>Bipolar II </a:t>
            </a:r>
            <a:r>
              <a:rPr lang="en-US" sz="8000" i="1"/>
              <a:t>plus</a:t>
            </a:r>
            <a:r>
              <a:rPr lang="en-US" sz="8000" b="1"/>
              <a:t> </a:t>
            </a:r>
            <a:br>
              <a:rPr lang="en-US" sz="8000" b="1"/>
            </a:br>
            <a:r>
              <a:rPr lang="en-US" sz="8000" b="1" u="sng"/>
              <a:t>Short Duration</a:t>
            </a:r>
            <a:br>
              <a:rPr lang="en-US" sz="6600" b="1" u="sng"/>
            </a:br>
            <a:br>
              <a:rPr lang="en-US" sz="6000" b="1"/>
            </a:br>
            <a:r>
              <a:rPr lang="en-US" sz="6000" b="1"/>
              <a:t>Lifetime Prevalence: 4%</a:t>
            </a:r>
          </a:p>
        </p:txBody>
      </p:sp>
      <p:sp>
        <p:nvSpPr>
          <p:cNvPr id="3" name="Slide Number Placeholder 2"/>
          <p:cNvSpPr>
            <a:spLocks noGrp="1"/>
          </p:cNvSpPr>
          <p:nvPr>
            <p:ph type="sldNum" sz="quarter" idx="12"/>
          </p:nvPr>
        </p:nvSpPr>
        <p:spPr/>
        <p:txBody>
          <a:bodyPr/>
          <a:lstStyle/>
          <a:p>
            <a:pPr>
              <a:defRPr/>
            </a:pPr>
            <a:fld id="{9F36BD99-B687-43DB-9609-7452B23B8237}" type="slidenum">
              <a:rPr lang="en-US" smtClean="0"/>
              <a:pPr>
                <a:defRPr/>
              </a:pPr>
              <a:t>219</a:t>
            </a:fld>
            <a:endParaRPr lang="en-US"/>
          </a:p>
        </p:txBody>
      </p:sp>
    </p:spTree>
    <p:extLst>
      <p:ext uri="{BB962C8B-B14F-4D97-AF65-F5344CB8AC3E}">
        <p14:creationId xmlns:p14="http://schemas.microsoft.com/office/powerpoint/2010/main" val="410436094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381000" y="2514600"/>
            <a:ext cx="7772400" cy="1143000"/>
          </a:xfrm>
        </p:spPr>
        <p:txBody>
          <a:bodyPr rtlCol="0">
            <a:normAutofit fontScale="90000"/>
          </a:bodyPr>
          <a:lstStyle/>
          <a:p>
            <a:pPr eaLnBrk="1" fontAlgn="auto" hangingPunct="1">
              <a:spcAft>
                <a:spcPts val="0"/>
              </a:spcAft>
              <a:defRPr/>
            </a:pPr>
            <a:r>
              <a:rPr lang="en-US" sz="6000" b="1" dirty="0">
                <a:effectLst>
                  <a:outerShdw blurRad="38100" dist="38100" dir="2700000" algn="tl">
                    <a:srgbClr val="FFFFFF"/>
                  </a:outerShdw>
                </a:effectLst>
              </a:rPr>
              <a:t>Screening for a History of Mania or</a:t>
            </a:r>
            <a:br>
              <a:rPr lang="en-US" sz="6000" b="1" dirty="0">
                <a:effectLst>
                  <a:outerShdw blurRad="38100" dist="38100" dir="2700000" algn="tl">
                    <a:srgbClr val="FFFFFF"/>
                  </a:outerShdw>
                </a:effectLst>
              </a:rPr>
            </a:br>
            <a:r>
              <a:rPr lang="en-US" sz="6000" b="1" dirty="0">
                <a:effectLst>
                  <a:outerShdw blurRad="38100" dist="38100" dir="2700000" algn="tl">
                    <a:srgbClr val="FFFFFF"/>
                  </a:outerShdw>
                </a:effectLst>
              </a:rPr>
              <a:t>Hypomania</a:t>
            </a:r>
            <a:br>
              <a:rPr lang="en-US" sz="5400" b="1" dirty="0">
                <a:effectLst>
                  <a:outerShdw blurRad="38100" dist="38100" dir="2700000" algn="tl">
                    <a:srgbClr val="FFFFFF"/>
                  </a:outerShdw>
                </a:effectLst>
              </a:rPr>
            </a:br>
            <a:br>
              <a:rPr lang="en-US" sz="2400" dirty="0">
                <a:effectLst>
                  <a:outerShdw blurRad="38100" dist="38100" dir="2700000" algn="tl">
                    <a:srgbClr val="FFFFFF"/>
                  </a:outerShdw>
                </a:effectLst>
              </a:rPr>
            </a:br>
            <a:br>
              <a:rPr lang="en-US" sz="2400" dirty="0">
                <a:effectLst>
                  <a:outerShdw blurRad="38100" dist="38100" dir="2700000" algn="tl">
                    <a:srgbClr val="FFFFFF"/>
                  </a:outerShdw>
                </a:effectLst>
              </a:rPr>
            </a:br>
            <a:br>
              <a:rPr lang="en-US" sz="4800" i="1" dirty="0">
                <a:effectLst>
                  <a:outerShdw blurRad="38100" dist="38100" dir="2700000" algn="tl">
                    <a:srgbClr val="FFFFFF"/>
                  </a:outerShdw>
                </a:effectLst>
              </a:rPr>
            </a:br>
            <a:br>
              <a:rPr lang="en-US" sz="5300" b="1" i="1" dirty="0">
                <a:solidFill>
                  <a:srgbClr val="C00000"/>
                </a:solidFill>
                <a:effectLst>
                  <a:outerShdw blurRad="38100" dist="38100" dir="2700000" algn="tl">
                    <a:srgbClr val="FFFFFF"/>
                  </a:outerShdw>
                </a:effectLst>
              </a:rPr>
            </a:br>
            <a:r>
              <a:rPr lang="en-US" sz="6000" b="1" i="1" dirty="0">
                <a:solidFill>
                  <a:srgbClr val="C00000"/>
                </a:solidFill>
                <a:effectLst>
                  <a:outerShdw blurRad="38100" dist="38100" dir="2700000" algn="tl">
                    <a:srgbClr val="FFFFFF"/>
                  </a:outerShdw>
                </a:effectLst>
              </a:rPr>
              <a:t>&gt;  Mood Disorder ?</a:t>
            </a:r>
            <a:r>
              <a:rPr lang="en-US" sz="6000" b="1" i="1" dirty="0" err="1">
                <a:solidFill>
                  <a:srgbClr val="C00000"/>
                </a:solidFill>
                <a:effectLst>
                  <a:outerShdw blurRad="38100" dist="38100" dir="2700000" algn="tl">
                    <a:srgbClr val="FFFFFF"/>
                  </a:outerShdw>
                </a:effectLst>
              </a:rPr>
              <a:t>aire</a:t>
            </a:r>
            <a:br>
              <a:rPr lang="en-US" sz="6000" i="1" dirty="0">
                <a:effectLst>
                  <a:outerShdw blurRad="38100" dist="38100" dir="2700000" algn="tl">
                    <a:srgbClr val="FFFFFF"/>
                  </a:outerShdw>
                </a:effectLst>
              </a:rPr>
            </a:br>
            <a:endParaRPr lang="en-US" sz="6000" dirty="0">
              <a:effectLst>
                <a:outerShdw blurRad="38100" dist="38100" dir="2700000" algn="tl">
                  <a:srgbClr val="FFFFFF"/>
                </a:outerShdw>
              </a:effectLst>
            </a:endParaRPr>
          </a:p>
        </p:txBody>
      </p:sp>
      <p:sp>
        <p:nvSpPr>
          <p:cNvPr id="3" name="Slide Number Placeholder 2"/>
          <p:cNvSpPr>
            <a:spLocks noGrp="1"/>
          </p:cNvSpPr>
          <p:nvPr>
            <p:ph type="sldNum" sz="quarter" idx="12"/>
          </p:nvPr>
        </p:nvSpPr>
        <p:spPr/>
        <p:txBody>
          <a:bodyPr/>
          <a:lstStyle/>
          <a:p>
            <a:pPr>
              <a:defRPr/>
            </a:pPr>
            <a:fld id="{C2E492DC-F062-458A-9594-E92DA2F0562A}" type="slidenum">
              <a:rPr lang="en-US" smtClean="0"/>
              <a:pPr>
                <a:defRPr/>
              </a:pPr>
              <a:t>220</a:t>
            </a:fld>
            <a:endParaRPr lang="en-US"/>
          </a:p>
        </p:txBody>
      </p:sp>
    </p:spTree>
    <p:extLst>
      <p:ext uri="{BB962C8B-B14F-4D97-AF65-F5344CB8AC3E}">
        <p14:creationId xmlns:p14="http://schemas.microsoft.com/office/powerpoint/2010/main" val="40682360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a:xfrm>
            <a:off x="762000" y="533400"/>
            <a:ext cx="7772400" cy="1143000"/>
          </a:xfrm>
        </p:spPr>
        <p:txBody>
          <a:bodyPr>
            <a:normAutofit fontScale="90000"/>
          </a:bodyPr>
          <a:lstStyle/>
          <a:p>
            <a:pPr eaLnBrk="1" hangingPunct="1"/>
            <a:r>
              <a:rPr lang="en-US" sz="4800" b="1"/>
              <a:t>BIPOLAR SPECTRUM </a:t>
            </a:r>
            <a:r>
              <a:rPr lang="en-US" sz="4800" b="1" u="sng"/>
              <a:t>DISORDERS</a:t>
            </a:r>
          </a:p>
        </p:txBody>
      </p:sp>
      <p:sp>
        <p:nvSpPr>
          <p:cNvPr id="825347" name="Rectangle 3"/>
          <p:cNvSpPr>
            <a:spLocks noGrp="1" noChangeArrowheads="1"/>
          </p:cNvSpPr>
          <p:nvPr>
            <p:ph idx="1"/>
          </p:nvPr>
        </p:nvSpPr>
        <p:spPr>
          <a:xfrm>
            <a:off x="762000" y="2362200"/>
            <a:ext cx="7772400" cy="4114800"/>
          </a:xfrm>
        </p:spPr>
        <p:txBody>
          <a:bodyPr/>
          <a:lstStyle/>
          <a:p>
            <a:pPr algn="ctr" eaLnBrk="1" hangingPunct="1">
              <a:buFontTx/>
              <a:buNone/>
              <a:defRPr/>
            </a:pPr>
            <a:r>
              <a:rPr lang="en-US" sz="7200" b="1">
                <a:effectLst>
                  <a:outerShdw blurRad="38100" dist="38100" dir="2700000" algn="tl">
                    <a:srgbClr val="FFFFFF"/>
                  </a:outerShdw>
                </a:effectLst>
              </a:rPr>
              <a:t>BIPOLAR III</a:t>
            </a:r>
          </a:p>
          <a:p>
            <a:pPr algn="ctr" eaLnBrk="1" hangingPunct="1">
              <a:buFontTx/>
              <a:buNone/>
              <a:defRPr/>
            </a:pPr>
            <a:r>
              <a:rPr lang="en-US">
                <a:effectLst>
                  <a:outerShdw blurRad="38100" dist="38100" dir="2700000" algn="tl">
                    <a:srgbClr val="FFFFFF"/>
                  </a:outerShdw>
                </a:effectLst>
              </a:rPr>
              <a:t> (Pseudo-unipolar depression)</a:t>
            </a:r>
          </a:p>
          <a:p>
            <a:pPr algn="ctr" eaLnBrk="1" hangingPunct="1">
              <a:buFontTx/>
              <a:buNone/>
              <a:defRPr/>
            </a:pPr>
            <a:r>
              <a:rPr lang="en-US">
                <a:effectLst>
                  <a:outerShdw blurRad="38100" dist="38100" dir="2700000" algn="tl">
                    <a:srgbClr val="FFFFFF"/>
                  </a:outerShdw>
                </a:effectLst>
              </a:rPr>
              <a:t>(highly recurrent major depression)</a:t>
            </a:r>
          </a:p>
        </p:txBody>
      </p:sp>
    </p:spTree>
    <p:extLst>
      <p:ext uri="{BB962C8B-B14F-4D97-AF65-F5344CB8AC3E}">
        <p14:creationId xmlns:p14="http://schemas.microsoft.com/office/powerpoint/2010/main" val="394804439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685800"/>
            <a:ext cx="8885238" cy="1155700"/>
          </a:xfrm>
        </p:spPr>
        <p:txBody>
          <a:bodyPr/>
          <a:lstStyle/>
          <a:p>
            <a:pPr eaLnBrk="1" hangingPunct="1"/>
            <a:r>
              <a:rPr lang="en-US" sz="6600" b="1"/>
              <a:t>Bipolar III</a:t>
            </a:r>
          </a:p>
        </p:txBody>
      </p:sp>
      <p:sp>
        <p:nvSpPr>
          <p:cNvPr id="123907" name="Rectangle 3"/>
          <p:cNvSpPr>
            <a:spLocks noGrp="1" noChangeArrowheads="1"/>
          </p:cNvSpPr>
          <p:nvPr>
            <p:ph idx="1"/>
          </p:nvPr>
        </p:nvSpPr>
        <p:spPr>
          <a:xfrm>
            <a:off x="1371600" y="1981200"/>
            <a:ext cx="7772400" cy="4114800"/>
          </a:xfrm>
        </p:spPr>
        <p:txBody>
          <a:bodyPr/>
          <a:lstStyle/>
          <a:p>
            <a:pPr eaLnBrk="1" hangingPunct="1">
              <a:lnSpc>
                <a:spcPct val="90000"/>
              </a:lnSpc>
            </a:pPr>
            <a:r>
              <a:rPr lang="en-US" sz="4000"/>
              <a:t>Bipolar Family history</a:t>
            </a:r>
          </a:p>
          <a:p>
            <a:pPr eaLnBrk="1" hangingPunct="1">
              <a:lnSpc>
                <a:spcPct val="90000"/>
              </a:lnSpc>
            </a:pPr>
            <a:r>
              <a:rPr lang="en-US" sz="4000"/>
              <a:t>First episode: childhood or</a:t>
            </a:r>
          </a:p>
          <a:p>
            <a:pPr eaLnBrk="1" hangingPunct="1">
              <a:lnSpc>
                <a:spcPct val="90000"/>
              </a:lnSpc>
              <a:buFont typeface="Wingdings" pitchFamily="2" charset="2"/>
              <a:buNone/>
            </a:pPr>
            <a:r>
              <a:rPr lang="en-US" sz="4000"/>
              <a:t>        early adolescence</a:t>
            </a:r>
          </a:p>
          <a:p>
            <a:pPr eaLnBrk="1" hangingPunct="1">
              <a:lnSpc>
                <a:spcPct val="90000"/>
              </a:lnSpc>
            </a:pPr>
            <a:r>
              <a:rPr lang="en-US" sz="4000"/>
              <a:t>Frequent episodes, brief</a:t>
            </a:r>
          </a:p>
          <a:p>
            <a:pPr eaLnBrk="1" hangingPunct="1">
              <a:lnSpc>
                <a:spcPct val="90000"/>
              </a:lnSpc>
            </a:pPr>
            <a:r>
              <a:rPr lang="en-US" sz="4000"/>
              <a:t>Non-response or adverse </a:t>
            </a:r>
          </a:p>
          <a:p>
            <a:pPr eaLnBrk="1" hangingPunct="1">
              <a:lnSpc>
                <a:spcPct val="90000"/>
              </a:lnSpc>
              <a:buFont typeface="Wingdings" pitchFamily="2" charset="2"/>
              <a:buNone/>
            </a:pPr>
            <a:r>
              <a:rPr lang="en-US" sz="4000"/>
              <a:t>        response to antidepressants</a:t>
            </a:r>
          </a:p>
        </p:txBody>
      </p:sp>
    </p:spTree>
    <p:extLst>
      <p:ext uri="{BB962C8B-B14F-4D97-AF65-F5344CB8AC3E}">
        <p14:creationId xmlns:p14="http://schemas.microsoft.com/office/powerpoint/2010/main" val="94537540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6600" dirty="0"/>
              <a:t>Bipolar III</a:t>
            </a:r>
            <a:br>
              <a:rPr lang="en-US" sz="6600" dirty="0"/>
            </a:br>
            <a:r>
              <a:rPr lang="en-US" sz="4800" u="sng" dirty="0"/>
              <a:t>responses to antidepressants</a:t>
            </a:r>
          </a:p>
        </p:txBody>
      </p:sp>
      <p:sp>
        <p:nvSpPr>
          <p:cNvPr id="124931" name="Content Placeholder 2"/>
          <p:cNvSpPr>
            <a:spLocks noGrp="1"/>
          </p:cNvSpPr>
          <p:nvPr>
            <p:ph idx="1"/>
          </p:nvPr>
        </p:nvSpPr>
        <p:spPr>
          <a:xfrm>
            <a:off x="1752600" y="2332038"/>
            <a:ext cx="8229600" cy="4525962"/>
          </a:xfrm>
        </p:spPr>
        <p:txBody>
          <a:bodyPr/>
          <a:lstStyle/>
          <a:p>
            <a:pPr eaLnBrk="1" hangingPunct="1"/>
            <a:r>
              <a:rPr lang="en-US" sz="5400" b="1" dirty="0"/>
              <a:t>Ineffective !</a:t>
            </a:r>
          </a:p>
          <a:p>
            <a:pPr eaLnBrk="1" hangingPunct="1"/>
            <a:r>
              <a:rPr lang="en-US" sz="5400" b="1" dirty="0"/>
              <a:t>Provokes mania</a:t>
            </a:r>
          </a:p>
          <a:p>
            <a:pPr eaLnBrk="1" hangingPunct="1"/>
            <a:r>
              <a:rPr lang="en-US" sz="5400" b="1" dirty="0"/>
              <a:t>Cycle acceleration</a:t>
            </a:r>
          </a:p>
        </p:txBody>
      </p:sp>
    </p:spTree>
    <p:extLst>
      <p:ext uri="{BB962C8B-B14F-4D97-AF65-F5344CB8AC3E}">
        <p14:creationId xmlns:p14="http://schemas.microsoft.com/office/powerpoint/2010/main" val="199692152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2"/>
          <p:cNvSpPr>
            <a:spLocks noGrp="1" noChangeArrowheads="1"/>
          </p:cNvSpPr>
          <p:nvPr>
            <p:ph type="title"/>
          </p:nvPr>
        </p:nvSpPr>
        <p:spPr>
          <a:xfrm>
            <a:off x="228600" y="838200"/>
            <a:ext cx="8915400" cy="1143000"/>
          </a:xfrm>
        </p:spPr>
        <p:txBody>
          <a:bodyPr>
            <a:normAutofit fontScale="90000"/>
          </a:bodyPr>
          <a:lstStyle/>
          <a:p>
            <a:pPr eaLnBrk="1" hangingPunct="1"/>
            <a:r>
              <a:rPr lang="en-US" sz="7200"/>
              <a:t>Substance Induced</a:t>
            </a:r>
            <a:br>
              <a:rPr lang="en-US" sz="7200"/>
            </a:br>
            <a:r>
              <a:rPr lang="en-US" sz="7200" u="sng"/>
              <a:t>Mania</a:t>
            </a:r>
          </a:p>
        </p:txBody>
      </p:sp>
      <p:sp>
        <p:nvSpPr>
          <p:cNvPr id="831491" name="Rectangle 3"/>
          <p:cNvSpPr>
            <a:spLocks noGrp="1" noChangeArrowheads="1"/>
          </p:cNvSpPr>
          <p:nvPr>
            <p:ph idx="1"/>
          </p:nvPr>
        </p:nvSpPr>
        <p:spPr>
          <a:xfrm>
            <a:off x="457200" y="1752600"/>
            <a:ext cx="8229600" cy="4114800"/>
          </a:xfrm>
        </p:spPr>
        <p:txBody>
          <a:bodyPr/>
          <a:lstStyle/>
          <a:p>
            <a:pPr eaLnBrk="1" hangingPunct="1">
              <a:buFontTx/>
              <a:buNone/>
              <a:defRPr/>
            </a:pPr>
            <a:r>
              <a:rPr lang="en-US" dirty="0">
                <a:effectLst>
                  <a:outerShdw blurRad="38100" dist="38100" dir="2700000" algn="tl">
                    <a:srgbClr val="FFFFFF"/>
                  </a:outerShdw>
                </a:effectLst>
              </a:rPr>
              <a:t>                            </a:t>
            </a:r>
          </a:p>
          <a:p>
            <a:pPr eaLnBrk="1" hangingPunct="1">
              <a:buFontTx/>
              <a:buNone/>
              <a:defRPr/>
            </a:pPr>
            <a:endParaRPr lang="en-US" sz="4800" dirty="0">
              <a:effectLst>
                <a:outerShdw blurRad="38100" dist="38100" dir="2700000" algn="tl">
                  <a:srgbClr val="FFFFFF"/>
                </a:outerShdw>
              </a:effectLst>
            </a:endParaRPr>
          </a:p>
          <a:p>
            <a:pPr algn="ctr" eaLnBrk="1" hangingPunct="1">
              <a:buFontTx/>
              <a:buNone/>
              <a:defRPr/>
            </a:pPr>
            <a:r>
              <a:rPr lang="en-US" sz="4800" dirty="0">
                <a:effectLst>
                  <a:outerShdw blurRad="38100" dist="38100" dir="2700000" algn="tl">
                    <a:srgbClr val="FFFFFF"/>
                  </a:outerShdw>
                </a:effectLst>
              </a:rPr>
              <a:t>95% have bipolar</a:t>
            </a:r>
          </a:p>
          <a:p>
            <a:pPr eaLnBrk="1" hangingPunct="1">
              <a:buFontTx/>
              <a:buNone/>
              <a:defRPr/>
            </a:pPr>
            <a:endParaRPr lang="en-US" dirty="0">
              <a:effectLst>
                <a:outerShdw blurRad="38100" dist="38100" dir="2700000" algn="tl">
                  <a:srgbClr val="FFFFFF"/>
                </a:outerShdw>
              </a:effectLst>
            </a:endParaRPr>
          </a:p>
        </p:txBody>
      </p:sp>
    </p:spTree>
    <p:extLst>
      <p:ext uri="{BB962C8B-B14F-4D97-AF65-F5344CB8AC3E}">
        <p14:creationId xmlns:p14="http://schemas.microsoft.com/office/powerpoint/2010/main" val="347857635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ChangeArrowheads="1"/>
          </p:cNvSpPr>
          <p:nvPr>
            <p:ph type="title"/>
          </p:nvPr>
        </p:nvSpPr>
        <p:spPr>
          <a:xfrm>
            <a:off x="457200" y="2438400"/>
            <a:ext cx="7772400" cy="1143000"/>
          </a:xfrm>
        </p:spPr>
        <p:txBody>
          <a:bodyPr>
            <a:normAutofit fontScale="90000"/>
          </a:bodyPr>
          <a:lstStyle/>
          <a:p>
            <a:pPr eaLnBrk="1" hangingPunct="1"/>
            <a:r>
              <a:rPr lang="en-US" sz="6600"/>
              <a:t>Adverse Medication</a:t>
            </a:r>
            <a:br>
              <a:rPr lang="en-US" sz="6600"/>
            </a:br>
            <a:r>
              <a:rPr lang="en-US" sz="6600" u="sng"/>
              <a:t>Effects</a:t>
            </a:r>
            <a:r>
              <a:rPr lang="en-US" sz="6600"/>
              <a:t>:</a:t>
            </a:r>
            <a:br>
              <a:rPr lang="en-US" sz="6600"/>
            </a:br>
            <a:r>
              <a:rPr lang="en-US" sz="6600"/>
              <a:t>Activation,</a:t>
            </a:r>
            <a:br>
              <a:rPr lang="en-US" sz="6600"/>
            </a:br>
            <a:r>
              <a:rPr lang="en-US" sz="6600"/>
              <a:t>Switching,and </a:t>
            </a:r>
            <a:br>
              <a:rPr lang="en-US" sz="6600"/>
            </a:br>
            <a:r>
              <a:rPr lang="en-US" sz="6600"/>
              <a:t>Cycle Acceleration</a:t>
            </a:r>
          </a:p>
        </p:txBody>
      </p:sp>
    </p:spTree>
    <p:extLst>
      <p:ext uri="{BB962C8B-B14F-4D97-AF65-F5344CB8AC3E}">
        <p14:creationId xmlns:p14="http://schemas.microsoft.com/office/powerpoint/2010/main" val="226229786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p:txBody>
          <a:bodyPr/>
          <a:lstStyle/>
          <a:p>
            <a:pPr eaLnBrk="1" hangingPunct="1"/>
            <a:r>
              <a:rPr lang="en-US" sz="6600"/>
              <a:t>Antidepressants</a:t>
            </a:r>
          </a:p>
        </p:txBody>
      </p:sp>
      <p:sp>
        <p:nvSpPr>
          <p:cNvPr id="837635" name="Rectangle 3"/>
          <p:cNvSpPr>
            <a:spLocks noGrp="1" noChangeArrowheads="1"/>
          </p:cNvSpPr>
          <p:nvPr>
            <p:ph idx="1"/>
          </p:nvPr>
        </p:nvSpPr>
        <p:spPr/>
        <p:txBody>
          <a:bodyPr/>
          <a:lstStyle/>
          <a:p>
            <a:pPr algn="ctr" eaLnBrk="1" hangingPunct="1">
              <a:buFontTx/>
              <a:buNone/>
              <a:defRPr/>
            </a:pPr>
            <a:r>
              <a:rPr lang="en-US" sz="4400" b="1" dirty="0">
                <a:effectLst>
                  <a:outerShdw blurRad="38100" dist="38100" dir="2700000" algn="tl">
                    <a:srgbClr val="FFFFFF"/>
                  </a:outerShdw>
                </a:effectLst>
              </a:rPr>
              <a:t>The most commonly</a:t>
            </a:r>
          </a:p>
          <a:p>
            <a:pPr algn="ctr" eaLnBrk="1" hangingPunct="1">
              <a:buFontTx/>
              <a:buNone/>
              <a:defRPr/>
            </a:pPr>
            <a:r>
              <a:rPr lang="en-US" sz="4400" b="1" dirty="0">
                <a:effectLst>
                  <a:outerShdw blurRad="38100" dist="38100" dir="2700000" algn="tl">
                    <a:srgbClr val="FFFFFF"/>
                  </a:outerShdw>
                </a:effectLst>
              </a:rPr>
              <a:t>Prescribed drugs in </a:t>
            </a:r>
          </a:p>
          <a:p>
            <a:pPr algn="ctr" eaLnBrk="1" hangingPunct="1">
              <a:buFontTx/>
              <a:buNone/>
              <a:defRPr/>
            </a:pPr>
            <a:r>
              <a:rPr lang="en-US" sz="4400" b="1" dirty="0">
                <a:effectLst>
                  <a:outerShdw blurRad="38100" dist="38100" dir="2700000" algn="tl">
                    <a:srgbClr val="FFFFFF"/>
                  </a:outerShdw>
                </a:effectLst>
              </a:rPr>
              <a:t>the USA for </a:t>
            </a:r>
          </a:p>
          <a:p>
            <a:pPr algn="ctr" eaLnBrk="1" hangingPunct="1">
              <a:buFontTx/>
              <a:buNone/>
              <a:defRPr/>
            </a:pPr>
            <a:r>
              <a:rPr lang="en-US" sz="4400" b="1" dirty="0">
                <a:effectLst>
                  <a:outerShdw blurRad="38100" dist="38100" dir="2700000" algn="tl">
                    <a:srgbClr val="FFFFFF"/>
                  </a:outerShdw>
                </a:effectLst>
              </a:rPr>
              <a:t>Bipolar Disorders</a:t>
            </a:r>
          </a:p>
        </p:txBody>
      </p:sp>
    </p:spTree>
    <p:extLst>
      <p:ext uri="{BB962C8B-B14F-4D97-AF65-F5344CB8AC3E}">
        <p14:creationId xmlns:p14="http://schemas.microsoft.com/office/powerpoint/2010/main" val="223701487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ChangeArrowheads="1"/>
          </p:cNvSpPr>
          <p:nvPr>
            <p:ph type="title"/>
          </p:nvPr>
        </p:nvSpPr>
        <p:spPr>
          <a:xfrm>
            <a:off x="533400" y="2209800"/>
            <a:ext cx="7772400" cy="1143000"/>
          </a:xfrm>
        </p:spPr>
        <p:txBody>
          <a:bodyPr>
            <a:normAutofit fontScale="90000"/>
          </a:bodyPr>
          <a:lstStyle/>
          <a:p>
            <a:pPr eaLnBrk="1" hangingPunct="1"/>
            <a:r>
              <a:rPr lang="en-US" sz="2400"/>
              <a:t>(Hirshfield, et al., 2003)</a:t>
            </a:r>
            <a:br>
              <a:rPr lang="en-US" sz="2400"/>
            </a:br>
            <a:r>
              <a:rPr lang="en-US" sz="5400"/>
              <a:t>23%</a:t>
            </a:r>
            <a:br>
              <a:rPr lang="en-US" sz="5400"/>
            </a:br>
            <a:r>
              <a:rPr lang="en-US" sz="5400"/>
              <a:t>judged to have had</a:t>
            </a:r>
            <a:br>
              <a:rPr lang="en-US" sz="5400"/>
            </a:br>
            <a:r>
              <a:rPr lang="en-US" sz="5400"/>
              <a:t>antidepressants cause</a:t>
            </a:r>
            <a:br>
              <a:rPr lang="en-US" sz="5400"/>
            </a:br>
            <a:r>
              <a:rPr lang="en-US" sz="5400"/>
              <a:t>cycle acceleration</a:t>
            </a:r>
            <a:endParaRPr lang="en-US" sz="2400"/>
          </a:p>
        </p:txBody>
      </p:sp>
    </p:spTree>
    <p:extLst>
      <p:ext uri="{BB962C8B-B14F-4D97-AF65-F5344CB8AC3E}">
        <p14:creationId xmlns:p14="http://schemas.microsoft.com/office/powerpoint/2010/main" val="1768886267"/>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685800" y="685800"/>
            <a:ext cx="7772400" cy="1143000"/>
          </a:xfrm>
        </p:spPr>
        <p:txBody>
          <a:bodyPr/>
          <a:lstStyle/>
          <a:p>
            <a:pPr eaLnBrk="1" hangingPunct="1"/>
            <a:r>
              <a:rPr lang="en-US" sz="6600" u="sng"/>
              <a:t>MANIA SUBTYPES</a:t>
            </a:r>
          </a:p>
        </p:txBody>
      </p:sp>
      <p:sp>
        <p:nvSpPr>
          <p:cNvPr id="1117187" name="Rectangle 3"/>
          <p:cNvSpPr>
            <a:spLocks noGrp="1" noChangeArrowheads="1"/>
          </p:cNvSpPr>
          <p:nvPr>
            <p:ph idx="1"/>
          </p:nvPr>
        </p:nvSpPr>
        <p:spPr>
          <a:xfrm>
            <a:off x="1447800" y="2209800"/>
            <a:ext cx="8077200" cy="4648200"/>
          </a:xfrm>
        </p:spPr>
        <p:txBody>
          <a:bodyPr rtlCol="0">
            <a:normAutofit fontScale="92500" lnSpcReduction="20000"/>
          </a:bodyPr>
          <a:lstStyle/>
          <a:p>
            <a:pPr eaLnBrk="1" fontAlgn="auto" hangingPunct="1">
              <a:lnSpc>
                <a:spcPct val="90000"/>
              </a:lnSpc>
              <a:spcAft>
                <a:spcPts val="0"/>
              </a:spcAft>
              <a:defRPr/>
            </a:pPr>
            <a:r>
              <a:rPr lang="en-US" sz="5200" dirty="0"/>
              <a:t>“CLASSIC MANIA”           </a:t>
            </a:r>
          </a:p>
          <a:p>
            <a:pPr eaLnBrk="1" fontAlgn="auto" hangingPunct="1">
              <a:lnSpc>
                <a:spcPct val="90000"/>
              </a:lnSpc>
              <a:spcAft>
                <a:spcPts val="0"/>
              </a:spcAft>
              <a:buFont typeface="Wingdings" pitchFamily="2" charset="2"/>
              <a:buNone/>
              <a:defRPr/>
            </a:pPr>
            <a:r>
              <a:rPr lang="en-US" sz="5200" dirty="0"/>
              <a:t>             80% → 60%</a:t>
            </a:r>
          </a:p>
          <a:p>
            <a:pPr eaLnBrk="1" fontAlgn="auto" hangingPunct="1">
              <a:lnSpc>
                <a:spcPct val="90000"/>
              </a:lnSpc>
              <a:spcAft>
                <a:spcPts val="0"/>
              </a:spcAft>
              <a:defRPr/>
            </a:pPr>
            <a:r>
              <a:rPr lang="en-US" sz="5200" dirty="0"/>
              <a:t>MIXED / DYSPHORIC     </a:t>
            </a:r>
          </a:p>
          <a:p>
            <a:pPr eaLnBrk="1" fontAlgn="auto" hangingPunct="1">
              <a:lnSpc>
                <a:spcPct val="90000"/>
              </a:lnSpc>
              <a:spcAft>
                <a:spcPts val="0"/>
              </a:spcAft>
              <a:buFont typeface="Wingdings" pitchFamily="2" charset="2"/>
              <a:buNone/>
              <a:defRPr/>
            </a:pPr>
            <a:r>
              <a:rPr lang="en-US" sz="5200" dirty="0"/>
              <a:t>            20% </a:t>
            </a:r>
            <a:r>
              <a:rPr lang="en-US" sz="5200" dirty="0">
                <a:sym typeface="Symbol" pitchFamily="18" charset="2"/>
              </a:rPr>
              <a:t> 40%</a:t>
            </a:r>
            <a:endParaRPr lang="en-US" sz="5200" dirty="0"/>
          </a:p>
          <a:p>
            <a:pPr eaLnBrk="1" fontAlgn="auto" hangingPunct="1">
              <a:lnSpc>
                <a:spcPct val="90000"/>
              </a:lnSpc>
              <a:spcAft>
                <a:spcPts val="0"/>
              </a:spcAft>
              <a:buFont typeface="Wingdings" pitchFamily="2" charset="2"/>
              <a:buNone/>
              <a:defRPr/>
            </a:pPr>
            <a:endParaRPr lang="en-US" sz="5200" dirty="0">
              <a:effectLst>
                <a:outerShdw blurRad="38100" dist="38100" dir="2700000" algn="tl">
                  <a:srgbClr val="000000"/>
                </a:outerShdw>
              </a:effectLst>
            </a:endParaRPr>
          </a:p>
          <a:p>
            <a:pPr eaLnBrk="1" fontAlgn="auto" hangingPunct="1">
              <a:lnSpc>
                <a:spcPct val="90000"/>
              </a:lnSpc>
              <a:spcAft>
                <a:spcPts val="0"/>
              </a:spcAft>
              <a:defRPr/>
            </a:pPr>
            <a:endParaRPr lang="en-US" sz="4400" dirty="0">
              <a:effectLst>
                <a:outerShdw blurRad="38100" dist="38100" dir="2700000" algn="tl">
                  <a:srgbClr val="000000"/>
                </a:outerShdw>
              </a:effectLst>
            </a:endParaRPr>
          </a:p>
          <a:p>
            <a:pPr eaLnBrk="1" fontAlgn="auto" hangingPunct="1">
              <a:lnSpc>
                <a:spcPct val="90000"/>
              </a:lnSpc>
              <a:spcAft>
                <a:spcPts val="0"/>
              </a:spcAft>
              <a:buFont typeface="Wingdings" pitchFamily="2" charset="2"/>
              <a:buNone/>
              <a:defRPr/>
            </a:pPr>
            <a:r>
              <a:rPr lang="en-US" sz="3600" dirty="0">
                <a:effectLst>
                  <a:outerShdw blurRad="38100" dist="38100" dir="2700000" algn="tl">
                    <a:srgbClr val="000000"/>
                  </a:outerShdw>
                </a:effectLst>
              </a:rPr>
              <a:t>         </a:t>
            </a:r>
            <a:endParaRPr lang="en-US" sz="2800" dirty="0">
              <a:effectLst>
                <a:outerShdw blurRad="38100" dist="38100" dir="2700000" algn="tl">
                  <a:srgbClr val="000000"/>
                </a:outerShdw>
              </a:effectLst>
            </a:endParaRPr>
          </a:p>
        </p:txBody>
      </p:sp>
    </p:spTree>
    <p:extLst>
      <p:ext uri="{BB962C8B-B14F-4D97-AF65-F5344CB8AC3E}">
        <p14:creationId xmlns:p14="http://schemas.microsoft.com/office/powerpoint/2010/main" val="343340725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ChangeArrowheads="1"/>
          </p:cNvSpPr>
          <p:nvPr>
            <p:ph type="title"/>
          </p:nvPr>
        </p:nvSpPr>
        <p:spPr>
          <a:xfrm>
            <a:off x="838200" y="304800"/>
            <a:ext cx="7772400" cy="1143000"/>
          </a:xfrm>
        </p:spPr>
        <p:txBody>
          <a:bodyPr>
            <a:normAutofit fontScale="90000"/>
          </a:bodyPr>
          <a:lstStyle/>
          <a:p>
            <a:pPr eaLnBrk="1" hangingPunct="1"/>
            <a:r>
              <a:rPr lang="en-US" sz="6600" dirty="0"/>
              <a:t>Mixed State</a:t>
            </a:r>
            <a:br>
              <a:rPr lang="en-US" sz="6600" u="sng" dirty="0"/>
            </a:br>
            <a:r>
              <a:rPr lang="en-US" sz="6600" u="sng" dirty="0"/>
              <a:t>Dysphoric Mania</a:t>
            </a:r>
          </a:p>
        </p:txBody>
      </p:sp>
      <p:sp>
        <p:nvSpPr>
          <p:cNvPr id="841731" name="Rectangle 3"/>
          <p:cNvSpPr>
            <a:spLocks noGrp="1" noChangeArrowheads="1"/>
          </p:cNvSpPr>
          <p:nvPr>
            <p:ph idx="1"/>
          </p:nvPr>
        </p:nvSpPr>
        <p:spPr>
          <a:xfrm>
            <a:off x="1066800" y="2286000"/>
            <a:ext cx="7772400" cy="4114800"/>
          </a:xfrm>
        </p:spPr>
        <p:txBody>
          <a:bodyPr/>
          <a:lstStyle/>
          <a:p>
            <a:pPr eaLnBrk="1" hangingPunct="1">
              <a:lnSpc>
                <a:spcPct val="90000"/>
              </a:lnSpc>
              <a:defRPr/>
            </a:pPr>
            <a:r>
              <a:rPr lang="en-US" sz="4800" dirty="0">
                <a:effectLst>
                  <a:outerShdw blurRad="38100" dist="38100" dir="2700000" algn="tl">
                    <a:srgbClr val="FFFFFF"/>
                  </a:outerShdw>
                </a:effectLst>
              </a:rPr>
              <a:t>Unrelenting depression</a:t>
            </a:r>
          </a:p>
          <a:p>
            <a:pPr eaLnBrk="1" hangingPunct="1">
              <a:lnSpc>
                <a:spcPct val="90000"/>
              </a:lnSpc>
              <a:defRPr/>
            </a:pPr>
            <a:r>
              <a:rPr lang="en-US" sz="4800" dirty="0">
                <a:effectLst>
                  <a:outerShdw blurRad="38100" dist="38100" dir="2700000" algn="tl">
                    <a:srgbClr val="FFFFFF"/>
                  </a:outerShdw>
                </a:effectLst>
              </a:rPr>
              <a:t>Marked Irritability </a:t>
            </a:r>
          </a:p>
          <a:p>
            <a:pPr eaLnBrk="1" hangingPunct="1">
              <a:lnSpc>
                <a:spcPct val="90000"/>
              </a:lnSpc>
              <a:defRPr/>
            </a:pPr>
            <a:r>
              <a:rPr lang="en-US" sz="4800" dirty="0">
                <a:effectLst>
                  <a:outerShdw blurRad="38100" dist="38100" dir="2700000" algn="tl">
                    <a:srgbClr val="FFFFFF"/>
                  </a:outerShdw>
                </a:effectLst>
              </a:rPr>
              <a:t>Severe Agitation / anxiety</a:t>
            </a:r>
          </a:p>
          <a:p>
            <a:pPr eaLnBrk="1" hangingPunct="1">
              <a:lnSpc>
                <a:spcPct val="90000"/>
              </a:lnSpc>
              <a:defRPr/>
            </a:pPr>
            <a:r>
              <a:rPr lang="en-US" sz="4800" dirty="0">
                <a:effectLst>
                  <a:outerShdw blurRad="38100" dist="38100" dir="2700000" algn="tl">
                    <a:srgbClr val="FFFFFF"/>
                  </a:outerShdw>
                </a:effectLst>
              </a:rPr>
              <a:t>Very High Suicide Risk</a:t>
            </a:r>
          </a:p>
          <a:p>
            <a:pPr eaLnBrk="1" hangingPunct="1">
              <a:lnSpc>
                <a:spcPct val="90000"/>
              </a:lnSpc>
              <a:buFontTx/>
              <a:buNone/>
              <a:defRPr/>
            </a:pPr>
            <a:endParaRPr lang="en-US" sz="4800" dirty="0">
              <a:effectLst>
                <a:outerShdw blurRad="38100" dist="38100" dir="2700000" algn="tl">
                  <a:srgbClr val="FFFFFF"/>
                </a:outerShdw>
              </a:effectLst>
            </a:endParaRPr>
          </a:p>
        </p:txBody>
      </p:sp>
    </p:spTree>
    <p:extLst>
      <p:ext uri="{BB962C8B-B14F-4D97-AF65-F5344CB8AC3E}">
        <p14:creationId xmlns:p14="http://schemas.microsoft.com/office/powerpoint/2010/main" val="368368638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4" name="Rectangle 2"/>
          <p:cNvSpPr>
            <a:spLocks noGrp="1" noChangeArrowheads="1"/>
          </p:cNvSpPr>
          <p:nvPr>
            <p:ph type="title"/>
          </p:nvPr>
        </p:nvSpPr>
        <p:spPr>
          <a:xfrm>
            <a:off x="762000" y="228600"/>
            <a:ext cx="7772400" cy="1143000"/>
          </a:xfrm>
        </p:spPr>
        <p:txBody>
          <a:bodyPr>
            <a:normAutofit fontScale="90000"/>
          </a:bodyPr>
          <a:lstStyle/>
          <a:p>
            <a:pPr eaLnBrk="1" hangingPunct="1"/>
            <a:r>
              <a:rPr lang="en-US" sz="7200" u="sng" dirty="0"/>
              <a:t>Rapid Cycling</a:t>
            </a:r>
          </a:p>
        </p:txBody>
      </p:sp>
      <p:sp>
        <p:nvSpPr>
          <p:cNvPr id="842755" name="Rectangle 3"/>
          <p:cNvSpPr>
            <a:spLocks noGrp="1" noChangeArrowheads="1"/>
          </p:cNvSpPr>
          <p:nvPr>
            <p:ph idx="1"/>
          </p:nvPr>
        </p:nvSpPr>
        <p:spPr>
          <a:xfrm>
            <a:off x="2057400" y="1905000"/>
            <a:ext cx="8077200" cy="4114800"/>
          </a:xfrm>
        </p:spPr>
        <p:txBody>
          <a:bodyPr/>
          <a:lstStyle/>
          <a:p>
            <a:pPr eaLnBrk="1" hangingPunct="1">
              <a:lnSpc>
                <a:spcPct val="90000"/>
              </a:lnSpc>
              <a:defRPr/>
            </a:pPr>
            <a:r>
              <a:rPr lang="en-US" sz="4800">
                <a:effectLst>
                  <a:outerShdw blurRad="38100" dist="38100" dir="2700000" algn="tl">
                    <a:srgbClr val="FFFFFF"/>
                  </a:outerShdw>
                </a:effectLst>
              </a:rPr>
              <a:t>4 or more episodes</a:t>
            </a:r>
          </a:p>
          <a:p>
            <a:pPr eaLnBrk="1" hangingPunct="1">
              <a:lnSpc>
                <a:spcPct val="90000"/>
              </a:lnSpc>
              <a:buFontTx/>
              <a:buNone/>
              <a:defRPr/>
            </a:pPr>
            <a:r>
              <a:rPr lang="en-US" sz="4800">
                <a:effectLst>
                  <a:outerShdw blurRad="38100" dist="38100" dir="2700000" algn="tl">
                    <a:srgbClr val="FFFFFF"/>
                  </a:outerShdw>
                </a:effectLst>
              </a:rPr>
              <a:t>        per year</a:t>
            </a:r>
          </a:p>
          <a:p>
            <a:pPr eaLnBrk="1" hangingPunct="1">
              <a:lnSpc>
                <a:spcPct val="90000"/>
              </a:lnSpc>
              <a:defRPr/>
            </a:pPr>
            <a:r>
              <a:rPr lang="en-US" sz="4800">
                <a:effectLst>
                  <a:outerShdw blurRad="38100" dist="38100" dir="2700000" algn="tl">
                    <a:srgbClr val="FFFFFF"/>
                  </a:outerShdw>
                </a:effectLst>
              </a:rPr>
              <a:t>Ultra-Rapid Cycling:</a:t>
            </a:r>
          </a:p>
          <a:p>
            <a:pPr eaLnBrk="1" hangingPunct="1">
              <a:lnSpc>
                <a:spcPct val="90000"/>
              </a:lnSpc>
              <a:buFontTx/>
              <a:buNone/>
              <a:defRPr/>
            </a:pPr>
            <a:r>
              <a:rPr lang="en-US" sz="4800">
                <a:effectLst>
                  <a:outerShdw blurRad="38100" dist="38100" dir="2700000" algn="tl">
                    <a:srgbClr val="FFFFFF"/>
                  </a:outerShdw>
                </a:effectLst>
              </a:rPr>
              <a:t>        4 per month</a:t>
            </a:r>
          </a:p>
          <a:p>
            <a:pPr eaLnBrk="1" hangingPunct="1">
              <a:lnSpc>
                <a:spcPct val="90000"/>
              </a:lnSpc>
              <a:defRPr/>
            </a:pPr>
            <a:r>
              <a:rPr lang="en-US" sz="4800">
                <a:effectLst>
                  <a:outerShdw blurRad="38100" dist="38100" dir="2700000" algn="tl">
                    <a:srgbClr val="FFFFFF"/>
                  </a:outerShdw>
                </a:effectLst>
              </a:rPr>
              <a:t>Ultradian: Daily</a:t>
            </a:r>
          </a:p>
          <a:p>
            <a:pPr eaLnBrk="1" hangingPunct="1">
              <a:lnSpc>
                <a:spcPct val="90000"/>
              </a:lnSpc>
              <a:buFontTx/>
              <a:buNone/>
              <a:defRPr/>
            </a:pPr>
            <a:endParaRPr lang="en-US" sz="4800">
              <a:effectLst>
                <a:outerShdw blurRad="38100" dist="38100" dir="2700000" algn="tl">
                  <a:srgbClr val="FFFFFF"/>
                </a:outerShdw>
              </a:effectLst>
            </a:endParaRPr>
          </a:p>
          <a:p>
            <a:pPr eaLnBrk="1" hangingPunct="1">
              <a:lnSpc>
                <a:spcPct val="90000"/>
              </a:lnSpc>
              <a:buFontTx/>
              <a:buNone/>
              <a:defRPr/>
            </a:pPr>
            <a:endParaRPr lang="en-US" sz="4800">
              <a:effectLst>
                <a:outerShdw blurRad="38100" dist="38100" dir="2700000" algn="tl">
                  <a:srgbClr val="FFFFFF"/>
                </a:outerShdw>
              </a:effectLst>
            </a:endParaRPr>
          </a:p>
        </p:txBody>
      </p:sp>
    </p:spTree>
    <p:extLst>
      <p:ext uri="{BB962C8B-B14F-4D97-AF65-F5344CB8AC3E}">
        <p14:creationId xmlns:p14="http://schemas.microsoft.com/office/powerpoint/2010/main" val="249885616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ChangeArrowheads="1"/>
          </p:cNvSpPr>
          <p:nvPr>
            <p:ph type="title"/>
          </p:nvPr>
        </p:nvSpPr>
        <p:spPr>
          <a:xfrm>
            <a:off x="609600" y="228600"/>
            <a:ext cx="7772400" cy="1143000"/>
          </a:xfrm>
        </p:spPr>
        <p:txBody>
          <a:bodyPr>
            <a:normAutofit fontScale="90000"/>
          </a:bodyPr>
          <a:lstStyle/>
          <a:p>
            <a:pPr eaLnBrk="1" hangingPunct="1"/>
            <a:r>
              <a:rPr lang="en-US" sz="6600" u="sng" dirty="0"/>
              <a:t>Rapid Cycling</a:t>
            </a:r>
            <a:br>
              <a:rPr lang="en-US" sz="2400" dirty="0"/>
            </a:br>
            <a:r>
              <a:rPr lang="en-US" sz="2400" dirty="0"/>
              <a:t>(Arch. Gen Psych.)</a:t>
            </a:r>
            <a:br>
              <a:rPr lang="en-US" sz="2400" dirty="0"/>
            </a:br>
            <a:r>
              <a:rPr lang="en-US" sz="2400" dirty="0"/>
              <a:t>(</a:t>
            </a:r>
            <a:r>
              <a:rPr lang="en-US" sz="2400" dirty="0" err="1"/>
              <a:t>Gitlin</a:t>
            </a:r>
            <a:r>
              <a:rPr lang="en-US" sz="2400" dirty="0"/>
              <a:t>, 2002)</a:t>
            </a:r>
            <a:endParaRPr lang="en-US" sz="5400" u="sng" dirty="0"/>
          </a:p>
        </p:txBody>
      </p:sp>
      <p:sp>
        <p:nvSpPr>
          <p:cNvPr id="843779" name="Rectangle 3"/>
          <p:cNvSpPr>
            <a:spLocks noGrp="1" noChangeArrowheads="1"/>
          </p:cNvSpPr>
          <p:nvPr>
            <p:ph idx="1"/>
          </p:nvPr>
        </p:nvSpPr>
        <p:spPr>
          <a:xfrm>
            <a:off x="838200" y="1676400"/>
            <a:ext cx="8305800" cy="4724400"/>
          </a:xfrm>
        </p:spPr>
        <p:txBody>
          <a:bodyPr>
            <a:normAutofit/>
          </a:bodyPr>
          <a:lstStyle/>
          <a:p>
            <a:pPr eaLnBrk="1" hangingPunct="1">
              <a:defRPr/>
            </a:pPr>
            <a:r>
              <a:rPr lang="en-US" sz="4000" b="1" dirty="0"/>
              <a:t>N= 919 patients: followed: 7 years</a:t>
            </a:r>
          </a:p>
          <a:p>
            <a:pPr eaLnBrk="1" hangingPunct="1">
              <a:defRPr/>
            </a:pPr>
            <a:r>
              <a:rPr lang="en-US" sz="4000" b="1" dirty="0"/>
              <a:t>19% were Rapid Cyclers</a:t>
            </a:r>
          </a:p>
          <a:p>
            <a:pPr eaLnBrk="1" hangingPunct="1">
              <a:defRPr/>
            </a:pPr>
            <a:r>
              <a:rPr lang="en-US" sz="4000" b="1" dirty="0"/>
              <a:t>Of these only 18% had more </a:t>
            </a:r>
          </a:p>
          <a:p>
            <a:pPr eaLnBrk="1" hangingPunct="1">
              <a:buFontTx/>
              <a:buNone/>
              <a:defRPr/>
            </a:pPr>
            <a:r>
              <a:rPr lang="en-US" sz="4000" b="1" dirty="0"/>
              <a:t>       than two years of RC</a:t>
            </a:r>
          </a:p>
          <a:p>
            <a:pPr eaLnBrk="1" hangingPunct="1">
              <a:defRPr/>
            </a:pPr>
            <a:r>
              <a:rPr lang="en-US" sz="4000" b="1" dirty="0"/>
              <a:t>Only 2% had continuous RC</a:t>
            </a:r>
          </a:p>
          <a:p>
            <a:pPr eaLnBrk="1" hangingPunct="1">
              <a:defRPr/>
            </a:pPr>
            <a:r>
              <a:rPr lang="en-US" sz="4000" b="1" dirty="0"/>
              <a:t>“Flair up” not continuous</a:t>
            </a:r>
          </a:p>
        </p:txBody>
      </p:sp>
    </p:spTree>
    <p:extLst>
      <p:ext uri="{BB962C8B-B14F-4D97-AF65-F5344CB8AC3E}">
        <p14:creationId xmlns:p14="http://schemas.microsoft.com/office/powerpoint/2010/main" val="160824969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457200" y="381000"/>
            <a:ext cx="7772400" cy="1143000"/>
          </a:xfrm>
        </p:spPr>
        <p:txBody>
          <a:bodyPr>
            <a:normAutofit fontScale="90000"/>
          </a:bodyPr>
          <a:lstStyle/>
          <a:p>
            <a:pPr eaLnBrk="1" hangingPunct="1"/>
            <a:r>
              <a:rPr lang="en-US" sz="6600" u="sng" dirty="0"/>
              <a:t>Rapid Cycling</a:t>
            </a:r>
            <a:br>
              <a:rPr lang="en-US" sz="2400" dirty="0"/>
            </a:br>
            <a:r>
              <a:rPr lang="en-US" sz="3200" b="1" dirty="0"/>
              <a:t>Associated With:</a:t>
            </a:r>
            <a:endParaRPr lang="en-US" sz="5400" u="sng" dirty="0"/>
          </a:p>
        </p:txBody>
      </p:sp>
      <p:sp>
        <p:nvSpPr>
          <p:cNvPr id="844803" name="Rectangle 3"/>
          <p:cNvSpPr>
            <a:spLocks noGrp="1" noChangeArrowheads="1"/>
          </p:cNvSpPr>
          <p:nvPr>
            <p:ph idx="1"/>
          </p:nvPr>
        </p:nvSpPr>
        <p:spPr>
          <a:xfrm>
            <a:off x="1676400" y="1219200"/>
            <a:ext cx="7772400" cy="4114800"/>
          </a:xfrm>
        </p:spPr>
        <p:txBody>
          <a:bodyPr/>
          <a:lstStyle/>
          <a:p>
            <a:pPr marL="0" indent="0" eaLnBrk="1" hangingPunct="1">
              <a:buNone/>
              <a:defRPr/>
            </a:pPr>
            <a:endParaRPr lang="en-US" sz="5400" b="1" dirty="0"/>
          </a:p>
          <a:p>
            <a:pPr eaLnBrk="1" hangingPunct="1">
              <a:defRPr/>
            </a:pPr>
            <a:r>
              <a:rPr lang="en-US" sz="5400" b="1" dirty="0"/>
              <a:t>Antidepressants</a:t>
            </a:r>
          </a:p>
          <a:p>
            <a:pPr eaLnBrk="1" hangingPunct="1">
              <a:defRPr/>
            </a:pPr>
            <a:r>
              <a:rPr lang="en-US" sz="5400" b="1" i="1" dirty="0"/>
              <a:t>Substance Abuse</a:t>
            </a:r>
            <a:r>
              <a:rPr lang="en-US" sz="5400" b="1" dirty="0"/>
              <a:t> </a:t>
            </a:r>
          </a:p>
          <a:p>
            <a:pPr eaLnBrk="1" hangingPunct="1">
              <a:defRPr/>
            </a:pPr>
            <a:r>
              <a:rPr lang="en-US" sz="5400" b="1" dirty="0"/>
              <a:t>Thyroid disease</a:t>
            </a:r>
          </a:p>
          <a:p>
            <a:pPr eaLnBrk="1" hangingPunct="1">
              <a:defRPr/>
            </a:pPr>
            <a:endParaRPr lang="en-US" dirty="0">
              <a:effectLst>
                <a:outerShdw blurRad="38100" dist="38100" dir="2700000" algn="tl">
                  <a:srgbClr val="FFFFFF"/>
                </a:outerShdw>
              </a:effectLst>
            </a:endParaRPr>
          </a:p>
        </p:txBody>
      </p:sp>
    </p:spTree>
    <p:extLst>
      <p:ext uri="{BB962C8B-B14F-4D97-AF65-F5344CB8AC3E}">
        <p14:creationId xmlns:p14="http://schemas.microsoft.com/office/powerpoint/2010/main" val="4073507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Grp="1" noChangeArrowheads="1"/>
          </p:cNvSpPr>
          <p:nvPr>
            <p:ph type="title"/>
          </p:nvPr>
        </p:nvSpPr>
        <p:spPr>
          <a:xfrm>
            <a:off x="609600" y="381000"/>
            <a:ext cx="7793038" cy="1143000"/>
          </a:xfrm>
        </p:spPr>
        <p:txBody>
          <a:bodyPr>
            <a:normAutofit fontScale="90000"/>
          </a:bodyPr>
          <a:lstStyle/>
          <a:p>
            <a:pPr eaLnBrk="1" hangingPunct="1"/>
            <a:r>
              <a:rPr lang="en-US" sz="7200" i="1" dirty="0"/>
              <a:t>By age 15-16</a:t>
            </a:r>
          </a:p>
        </p:txBody>
      </p:sp>
      <p:sp>
        <p:nvSpPr>
          <p:cNvPr id="846851" name="Rectangle 3"/>
          <p:cNvSpPr>
            <a:spLocks noGrp="1" noChangeArrowheads="1"/>
          </p:cNvSpPr>
          <p:nvPr>
            <p:ph idx="1"/>
          </p:nvPr>
        </p:nvSpPr>
        <p:spPr>
          <a:xfrm>
            <a:off x="609600" y="1981200"/>
            <a:ext cx="7772400" cy="4114800"/>
          </a:xfrm>
        </p:spPr>
        <p:txBody>
          <a:bodyPr/>
          <a:lstStyle/>
          <a:p>
            <a:pPr algn="ctr" eaLnBrk="1" hangingPunct="1">
              <a:buFontTx/>
              <a:buNone/>
              <a:defRPr/>
            </a:pPr>
            <a:r>
              <a:rPr lang="en-US" sz="6600" dirty="0">
                <a:effectLst>
                  <a:outerShdw blurRad="38100" dist="38100" dir="2700000" algn="tl">
                    <a:srgbClr val="FFFFFF"/>
                  </a:outerShdw>
                </a:effectLst>
              </a:rPr>
              <a:t>Bipolar Presentation</a:t>
            </a:r>
          </a:p>
          <a:p>
            <a:pPr algn="ctr" eaLnBrk="1" hangingPunct="1">
              <a:buFontTx/>
              <a:buNone/>
              <a:defRPr/>
            </a:pPr>
            <a:r>
              <a:rPr lang="en-US" sz="6600" dirty="0">
                <a:effectLst>
                  <a:outerShdw blurRad="38100" dist="38100" dir="2700000" algn="tl">
                    <a:srgbClr val="FFFFFF"/>
                  </a:outerShdw>
                </a:effectLst>
              </a:rPr>
              <a:t>Is “Adult Onset”</a:t>
            </a:r>
          </a:p>
          <a:p>
            <a:pPr algn="ctr" eaLnBrk="1" hangingPunct="1">
              <a:buFontTx/>
              <a:buNone/>
              <a:defRPr/>
            </a:pPr>
            <a:r>
              <a:rPr lang="en-US" sz="6600" dirty="0">
                <a:effectLst>
                  <a:outerShdw blurRad="38100" dist="38100" dir="2700000" algn="tl">
                    <a:srgbClr val="FFFFFF"/>
                  </a:outerShdw>
                </a:effectLst>
              </a:rPr>
              <a:t>Version</a:t>
            </a:r>
          </a:p>
        </p:txBody>
      </p:sp>
    </p:spTree>
    <p:extLst>
      <p:ext uri="{BB962C8B-B14F-4D97-AF65-F5344CB8AC3E}">
        <p14:creationId xmlns:p14="http://schemas.microsoft.com/office/powerpoint/2010/main" val="74716300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ChangeArrowheads="1"/>
          </p:cNvSpPr>
          <p:nvPr>
            <p:ph type="title"/>
          </p:nvPr>
        </p:nvSpPr>
        <p:spPr/>
        <p:txBody>
          <a:bodyPr>
            <a:normAutofit fontScale="90000"/>
          </a:bodyPr>
          <a:lstStyle/>
          <a:p>
            <a:pPr eaLnBrk="1" hangingPunct="1"/>
            <a:r>
              <a:rPr lang="en-US" sz="5400" b="1" u="sng"/>
              <a:t>Bipolar in Children</a:t>
            </a:r>
            <a:br>
              <a:rPr lang="en-US" u="sng"/>
            </a:br>
            <a:r>
              <a:rPr lang="en-US" sz="2000"/>
              <a:t>(Anthony, 2001)</a:t>
            </a:r>
            <a:endParaRPr lang="en-US" u="sng"/>
          </a:p>
        </p:txBody>
      </p:sp>
      <p:sp>
        <p:nvSpPr>
          <p:cNvPr id="847875" name="Rectangle 3"/>
          <p:cNvSpPr>
            <a:spLocks noGrp="1" noChangeArrowheads="1"/>
          </p:cNvSpPr>
          <p:nvPr>
            <p:ph idx="1"/>
          </p:nvPr>
        </p:nvSpPr>
        <p:spPr>
          <a:xfrm>
            <a:off x="1828800" y="2133600"/>
            <a:ext cx="8382000" cy="4114800"/>
          </a:xfrm>
        </p:spPr>
        <p:txBody>
          <a:bodyPr/>
          <a:lstStyle/>
          <a:p>
            <a:pPr eaLnBrk="1" hangingPunct="1">
              <a:defRPr/>
            </a:pPr>
            <a:r>
              <a:rPr lang="en-US" sz="4400" dirty="0">
                <a:effectLst>
                  <a:outerShdw blurRad="38100" dist="38100" dir="2700000" algn="tl">
                    <a:srgbClr val="FFFFFF"/>
                  </a:outerShdw>
                </a:effectLst>
              </a:rPr>
              <a:t>70% first episode is MDD</a:t>
            </a:r>
          </a:p>
          <a:p>
            <a:pPr eaLnBrk="1" hangingPunct="1">
              <a:defRPr/>
            </a:pPr>
            <a:r>
              <a:rPr lang="en-US" sz="4400" dirty="0">
                <a:effectLst>
                  <a:outerShdw blurRad="38100" dist="38100" dir="2700000" algn="tl">
                    <a:srgbClr val="FFFFFF"/>
                  </a:outerShdw>
                </a:effectLst>
              </a:rPr>
              <a:t> 1% “Classic mania”</a:t>
            </a:r>
          </a:p>
          <a:p>
            <a:pPr eaLnBrk="1" hangingPunct="1">
              <a:defRPr/>
            </a:pPr>
            <a:r>
              <a:rPr lang="en-US" sz="4400" dirty="0">
                <a:effectLst>
                  <a:outerShdw blurRad="38100" dist="38100" dir="2700000" algn="tl">
                    <a:srgbClr val="FFFFFF"/>
                  </a:outerShdw>
                </a:effectLst>
              </a:rPr>
              <a:t>29% Mixed mania</a:t>
            </a:r>
          </a:p>
        </p:txBody>
      </p:sp>
    </p:spTree>
    <p:extLst>
      <p:ext uri="{BB962C8B-B14F-4D97-AF65-F5344CB8AC3E}">
        <p14:creationId xmlns:p14="http://schemas.microsoft.com/office/powerpoint/2010/main" val="212759631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1371600" y="457200"/>
            <a:ext cx="7772400" cy="1143000"/>
          </a:xfrm>
        </p:spPr>
        <p:txBody>
          <a:bodyPr/>
          <a:lstStyle/>
          <a:p>
            <a:pPr eaLnBrk="1" hangingPunct="1"/>
            <a:r>
              <a:rPr lang="en-US" sz="5400" b="1" u="sng"/>
              <a:t>MANIA in CHILDREN</a:t>
            </a:r>
          </a:p>
        </p:txBody>
      </p:sp>
      <p:sp>
        <p:nvSpPr>
          <p:cNvPr id="848899" name="Rectangle 3"/>
          <p:cNvSpPr>
            <a:spLocks noGrp="1" noChangeArrowheads="1"/>
          </p:cNvSpPr>
          <p:nvPr>
            <p:ph idx="1"/>
          </p:nvPr>
        </p:nvSpPr>
        <p:spPr>
          <a:xfrm>
            <a:off x="1371600" y="1905000"/>
            <a:ext cx="7772400" cy="4114800"/>
          </a:xfrm>
        </p:spPr>
        <p:txBody>
          <a:bodyPr/>
          <a:lstStyle/>
          <a:p>
            <a:pPr eaLnBrk="1" hangingPunct="1">
              <a:defRPr/>
            </a:pPr>
            <a:r>
              <a:rPr lang="en-US" sz="4400">
                <a:effectLst>
                  <a:outerShdw blurRad="38100" dist="38100" dir="2700000" algn="tl">
                    <a:srgbClr val="FFFFFF"/>
                  </a:outerShdw>
                </a:effectLst>
              </a:rPr>
              <a:t> NOT EPISODIC</a:t>
            </a:r>
          </a:p>
          <a:p>
            <a:pPr eaLnBrk="1" hangingPunct="1">
              <a:defRPr/>
            </a:pPr>
            <a:r>
              <a:rPr lang="en-US" sz="4400">
                <a:effectLst>
                  <a:outerShdw blurRad="38100" dist="38100" dir="2700000" algn="tl">
                    <a:srgbClr val="FFFFFF"/>
                  </a:outerShdw>
                </a:effectLst>
              </a:rPr>
              <a:t> CHRONIC DYSPHORIA</a:t>
            </a:r>
          </a:p>
          <a:p>
            <a:pPr eaLnBrk="1" hangingPunct="1">
              <a:defRPr/>
            </a:pPr>
            <a:r>
              <a:rPr lang="en-US" sz="4400">
                <a:effectLst>
                  <a:outerShdw blurRad="38100" dist="38100" dir="2700000" algn="tl">
                    <a:srgbClr val="FFFFFF"/>
                  </a:outerShdw>
                </a:effectLst>
              </a:rPr>
              <a:t> EXTREME IRRITABILITY</a:t>
            </a:r>
          </a:p>
          <a:p>
            <a:pPr eaLnBrk="1" hangingPunct="1">
              <a:defRPr/>
            </a:pPr>
            <a:r>
              <a:rPr lang="en-US" sz="4400">
                <a:effectLst>
                  <a:outerShdw blurRad="38100" dist="38100" dir="2700000" algn="tl">
                    <a:srgbClr val="FFFFFF"/>
                  </a:outerShdw>
                </a:effectLst>
              </a:rPr>
              <a:t> INTENSE EPISODIC</a:t>
            </a:r>
          </a:p>
          <a:p>
            <a:pPr eaLnBrk="1" hangingPunct="1">
              <a:buFontTx/>
              <a:buNone/>
              <a:defRPr/>
            </a:pPr>
            <a:r>
              <a:rPr lang="en-US" sz="4400">
                <a:effectLst>
                  <a:outerShdw blurRad="38100" dist="38100" dir="2700000" algn="tl">
                    <a:srgbClr val="FFFFFF"/>
                  </a:outerShdw>
                </a:effectLst>
              </a:rPr>
              <a:t>     RAGES…</a:t>
            </a:r>
          </a:p>
        </p:txBody>
      </p:sp>
    </p:spTree>
    <p:extLst>
      <p:ext uri="{BB962C8B-B14F-4D97-AF65-F5344CB8AC3E}">
        <p14:creationId xmlns:p14="http://schemas.microsoft.com/office/powerpoint/2010/main" val="16754597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ChangeArrowheads="1"/>
          </p:cNvSpPr>
          <p:nvPr>
            <p:ph type="title"/>
          </p:nvPr>
        </p:nvSpPr>
        <p:spPr>
          <a:xfrm>
            <a:off x="1143000" y="304800"/>
            <a:ext cx="7793038" cy="1143000"/>
          </a:xfrm>
        </p:spPr>
        <p:txBody>
          <a:bodyPr/>
          <a:lstStyle/>
          <a:p>
            <a:pPr eaLnBrk="1" hangingPunct="1"/>
            <a:r>
              <a:rPr lang="en-US" sz="4800" b="1" u="sng"/>
              <a:t>Discriminating Symptoms</a:t>
            </a:r>
          </a:p>
        </p:txBody>
      </p:sp>
      <p:sp>
        <p:nvSpPr>
          <p:cNvPr id="865283" name="Rectangle 3"/>
          <p:cNvSpPr>
            <a:spLocks noGrp="1" noChangeArrowheads="1"/>
          </p:cNvSpPr>
          <p:nvPr>
            <p:ph idx="1"/>
          </p:nvPr>
        </p:nvSpPr>
        <p:spPr>
          <a:xfrm>
            <a:off x="838200" y="1676400"/>
            <a:ext cx="8305800" cy="4648200"/>
          </a:xfrm>
        </p:spPr>
        <p:txBody>
          <a:bodyPr/>
          <a:lstStyle/>
          <a:p>
            <a:pPr eaLnBrk="1" hangingPunct="1">
              <a:lnSpc>
                <a:spcPct val="90000"/>
              </a:lnSpc>
              <a:defRPr/>
            </a:pPr>
            <a:r>
              <a:rPr lang="en-US" sz="3600" dirty="0">
                <a:effectLst>
                  <a:outerShdw blurRad="38100" dist="38100" dir="2700000" algn="tl">
                    <a:srgbClr val="FFFFFF"/>
                  </a:outerShdw>
                </a:effectLst>
              </a:rPr>
              <a:t>Decreased Need for Sleep </a:t>
            </a:r>
          </a:p>
          <a:p>
            <a:pPr eaLnBrk="1" hangingPunct="1">
              <a:lnSpc>
                <a:spcPct val="90000"/>
              </a:lnSpc>
              <a:buFontTx/>
              <a:buNone/>
              <a:defRPr/>
            </a:pPr>
            <a:r>
              <a:rPr lang="en-US" sz="2800" dirty="0">
                <a:effectLst>
                  <a:outerShdw blurRad="38100" dist="38100" dir="2700000" algn="tl">
                    <a:srgbClr val="FFFFFF"/>
                  </a:outerShdw>
                </a:effectLst>
              </a:rPr>
              <a:t>            (40% )</a:t>
            </a:r>
          </a:p>
          <a:p>
            <a:pPr eaLnBrk="1" hangingPunct="1">
              <a:lnSpc>
                <a:spcPct val="90000"/>
              </a:lnSpc>
              <a:defRPr/>
            </a:pPr>
            <a:r>
              <a:rPr lang="en-US" sz="3600" dirty="0" err="1">
                <a:effectLst>
                  <a:outerShdw blurRad="38100" dist="38100" dir="2700000" algn="tl">
                    <a:srgbClr val="FFFFFF"/>
                  </a:outerShdw>
                </a:effectLst>
              </a:rPr>
              <a:t>Hypersexuality</a:t>
            </a:r>
            <a:r>
              <a:rPr lang="en-US" sz="3600" dirty="0">
                <a:effectLst>
                  <a:outerShdw blurRad="38100" dist="38100" dir="2700000" algn="tl">
                    <a:srgbClr val="FFFFFF"/>
                  </a:outerShdw>
                </a:effectLst>
              </a:rPr>
              <a:t> </a:t>
            </a:r>
            <a:endParaRPr lang="en-US" sz="2800" dirty="0">
              <a:effectLst>
                <a:outerShdw blurRad="38100" dist="38100" dir="2700000" algn="tl">
                  <a:srgbClr val="FFFFFF"/>
                </a:outerShdw>
              </a:effectLst>
            </a:endParaRPr>
          </a:p>
          <a:p>
            <a:pPr eaLnBrk="1" hangingPunct="1">
              <a:lnSpc>
                <a:spcPct val="90000"/>
              </a:lnSpc>
              <a:defRPr/>
            </a:pPr>
            <a:r>
              <a:rPr lang="en-US" sz="2800" dirty="0">
                <a:effectLst>
                  <a:outerShdw blurRad="38100" dist="38100" dir="2700000" algn="tl">
                    <a:srgbClr val="FFFFFF"/>
                  </a:outerShdw>
                </a:effectLst>
              </a:rPr>
              <a:t> </a:t>
            </a:r>
            <a:r>
              <a:rPr lang="en-US" sz="3600" dirty="0">
                <a:effectLst>
                  <a:outerShdw blurRad="38100" dist="38100" dir="2700000" algn="tl">
                    <a:srgbClr val="FFFFFF"/>
                  </a:outerShdw>
                </a:effectLst>
              </a:rPr>
              <a:t>Intense, prolonged Rage Attacks </a:t>
            </a:r>
          </a:p>
          <a:p>
            <a:pPr eaLnBrk="1" hangingPunct="1">
              <a:lnSpc>
                <a:spcPct val="90000"/>
              </a:lnSpc>
              <a:buFontTx/>
              <a:buNone/>
              <a:defRPr/>
            </a:pPr>
            <a:r>
              <a:rPr lang="en-US" sz="3600" dirty="0">
                <a:effectLst>
                  <a:outerShdw blurRad="38100" dist="38100" dir="2700000" algn="tl">
                    <a:srgbClr val="FFFFFF"/>
                  </a:outerShdw>
                </a:effectLst>
              </a:rPr>
              <a:t>          </a:t>
            </a:r>
            <a:r>
              <a:rPr lang="en-US" sz="2800" dirty="0">
                <a:effectLst>
                  <a:outerShdw blurRad="38100" dist="38100" dir="2700000" algn="tl">
                    <a:srgbClr val="FFFFFF"/>
                  </a:outerShdw>
                </a:effectLst>
              </a:rPr>
              <a:t>(92% </a:t>
            </a:r>
            <a:r>
              <a:rPr lang="en-US" sz="2800" dirty="0" err="1">
                <a:effectLst>
                  <a:outerShdw blurRad="38100" dist="38100" dir="2700000" algn="tl">
                    <a:srgbClr val="FFFFFF"/>
                  </a:outerShdw>
                </a:effectLst>
              </a:rPr>
              <a:t>vs</a:t>
            </a:r>
            <a:r>
              <a:rPr lang="en-US" sz="2800" dirty="0">
                <a:effectLst>
                  <a:outerShdw blurRad="38100" dist="38100" dir="2700000" algn="tl">
                    <a:srgbClr val="FFFFFF"/>
                  </a:outerShdw>
                </a:effectLst>
              </a:rPr>
              <a:t> 0%) </a:t>
            </a:r>
          </a:p>
          <a:p>
            <a:pPr eaLnBrk="1" hangingPunct="1">
              <a:lnSpc>
                <a:spcPct val="90000"/>
              </a:lnSpc>
              <a:defRPr/>
            </a:pPr>
            <a:r>
              <a:rPr lang="en-US" sz="3600" dirty="0">
                <a:effectLst>
                  <a:outerShdw blurRad="38100" dist="38100" dir="2700000" algn="tl">
                    <a:srgbClr val="FFFFFF"/>
                  </a:outerShdw>
                </a:effectLst>
              </a:rPr>
              <a:t>Morbid Dreams</a:t>
            </a:r>
          </a:p>
          <a:p>
            <a:pPr eaLnBrk="1" hangingPunct="1">
              <a:lnSpc>
                <a:spcPct val="90000"/>
              </a:lnSpc>
              <a:defRPr/>
            </a:pPr>
            <a:r>
              <a:rPr lang="en-US" sz="3600" dirty="0">
                <a:effectLst>
                  <a:outerShdw blurRad="38100" dist="38100" dir="2700000" algn="tl">
                    <a:srgbClr val="FFFFFF"/>
                  </a:outerShdw>
                </a:effectLst>
              </a:rPr>
              <a:t>Predictable am activity: ADHD</a:t>
            </a:r>
          </a:p>
        </p:txBody>
      </p:sp>
    </p:spTree>
    <p:extLst>
      <p:ext uri="{BB962C8B-B14F-4D97-AF65-F5344CB8AC3E}">
        <p14:creationId xmlns:p14="http://schemas.microsoft.com/office/powerpoint/2010/main" val="154448293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914400" y="457200"/>
            <a:ext cx="7772400" cy="1143000"/>
          </a:xfrm>
        </p:spPr>
        <p:txBody>
          <a:bodyPr>
            <a:normAutofit fontScale="90000"/>
          </a:bodyPr>
          <a:lstStyle/>
          <a:p>
            <a:pPr eaLnBrk="1" hangingPunct="1">
              <a:defRPr/>
            </a:pPr>
            <a:r>
              <a:rPr lang="en-US" sz="5400" dirty="0">
                <a:effectLst>
                  <a:outerShdw blurRad="38100" dist="38100" dir="2700000" algn="tl">
                    <a:srgbClr val="FFFFFF"/>
                  </a:outerShdw>
                </a:effectLst>
              </a:rPr>
              <a:t>Realistic Medical</a:t>
            </a:r>
            <a:br>
              <a:rPr lang="en-US" sz="5400" u="sng" dirty="0">
                <a:effectLst>
                  <a:outerShdw blurRad="38100" dist="38100" dir="2700000" algn="tl">
                    <a:srgbClr val="FFFFFF"/>
                  </a:outerShdw>
                </a:effectLst>
              </a:rPr>
            </a:br>
            <a:r>
              <a:rPr lang="en-US" sz="5400" u="sng" dirty="0">
                <a:effectLst>
                  <a:outerShdw blurRad="38100" dist="38100" dir="2700000" algn="tl">
                    <a:srgbClr val="FFFFFF"/>
                  </a:outerShdw>
                </a:effectLst>
              </a:rPr>
              <a:t>Prophylaxis</a:t>
            </a:r>
          </a:p>
        </p:txBody>
      </p:sp>
      <p:sp>
        <p:nvSpPr>
          <p:cNvPr id="263171" name="Rectangle 3"/>
          <p:cNvSpPr>
            <a:spLocks noGrp="1" noChangeArrowheads="1"/>
          </p:cNvSpPr>
          <p:nvPr>
            <p:ph idx="1"/>
          </p:nvPr>
        </p:nvSpPr>
        <p:spPr>
          <a:xfrm>
            <a:off x="762000" y="2362200"/>
            <a:ext cx="7772400" cy="4114800"/>
          </a:xfrm>
        </p:spPr>
        <p:txBody>
          <a:bodyPr>
            <a:normAutofit/>
          </a:bodyPr>
          <a:lstStyle/>
          <a:p>
            <a:pPr eaLnBrk="1" hangingPunct="1">
              <a:defRPr/>
            </a:pPr>
            <a:r>
              <a:rPr lang="en-US" sz="4000" b="1" dirty="0"/>
              <a:t>Chronic treatment after first episode</a:t>
            </a:r>
          </a:p>
          <a:p>
            <a:pPr eaLnBrk="1" hangingPunct="1">
              <a:defRPr/>
            </a:pPr>
            <a:r>
              <a:rPr lang="en-US" sz="4000" dirty="0"/>
              <a:t>What is realistic</a:t>
            </a:r>
          </a:p>
        </p:txBody>
      </p:sp>
    </p:spTree>
    <p:extLst>
      <p:ext uri="{BB962C8B-B14F-4D97-AF65-F5344CB8AC3E}">
        <p14:creationId xmlns:p14="http://schemas.microsoft.com/office/powerpoint/2010/main" val="3266272825"/>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p:cNvSpPr>
            <a:spLocks noGrp="1" noChangeArrowheads="1"/>
          </p:cNvSpPr>
          <p:nvPr>
            <p:ph type="title"/>
          </p:nvPr>
        </p:nvSpPr>
        <p:spPr>
          <a:xfrm>
            <a:off x="914400" y="304800"/>
            <a:ext cx="7772400" cy="1143000"/>
          </a:xfrm>
        </p:spPr>
        <p:txBody>
          <a:bodyPr>
            <a:normAutofit fontScale="90000"/>
          </a:bodyPr>
          <a:lstStyle/>
          <a:p>
            <a:pPr eaLnBrk="1" hangingPunct="1">
              <a:defRPr/>
            </a:pPr>
            <a:r>
              <a:rPr lang="en-US" sz="5400" dirty="0">
                <a:effectLst>
                  <a:outerShdw blurRad="38100" dist="38100" dir="2700000" algn="tl">
                    <a:srgbClr val="FFFFFF"/>
                  </a:outerShdw>
                </a:effectLst>
              </a:rPr>
              <a:t>Realistic Medical</a:t>
            </a:r>
            <a:br>
              <a:rPr lang="en-US" sz="5400" u="sng" dirty="0">
                <a:effectLst>
                  <a:outerShdw blurRad="38100" dist="38100" dir="2700000" algn="tl">
                    <a:srgbClr val="FFFFFF"/>
                  </a:outerShdw>
                </a:effectLst>
              </a:rPr>
            </a:br>
            <a:r>
              <a:rPr lang="en-US" sz="5400" u="sng" dirty="0">
                <a:effectLst>
                  <a:outerShdw blurRad="38100" dist="38100" dir="2700000" algn="tl">
                    <a:srgbClr val="FFFFFF"/>
                  </a:outerShdw>
                </a:effectLst>
              </a:rPr>
              <a:t>Prophylaxis</a:t>
            </a:r>
          </a:p>
        </p:txBody>
      </p:sp>
      <p:sp>
        <p:nvSpPr>
          <p:cNvPr id="768003" name="Rectangle 3"/>
          <p:cNvSpPr>
            <a:spLocks noGrp="1" noChangeArrowheads="1"/>
          </p:cNvSpPr>
          <p:nvPr>
            <p:ph idx="1"/>
          </p:nvPr>
        </p:nvSpPr>
        <p:spPr>
          <a:xfrm>
            <a:off x="1066800" y="2209800"/>
            <a:ext cx="7772400" cy="4114800"/>
          </a:xfrm>
        </p:spPr>
        <p:txBody>
          <a:bodyPr/>
          <a:lstStyle/>
          <a:p>
            <a:pPr eaLnBrk="1" hangingPunct="1"/>
            <a:r>
              <a:rPr lang="en-US" sz="3600" b="1"/>
              <a:t>30% true cessation of episodes</a:t>
            </a:r>
          </a:p>
          <a:p>
            <a:pPr eaLnBrk="1" hangingPunct="1"/>
            <a:r>
              <a:rPr lang="en-US" sz="3600" b="1"/>
              <a:t>Realistic Good Outcome:</a:t>
            </a:r>
          </a:p>
          <a:p>
            <a:pPr eaLnBrk="1" hangingPunct="1">
              <a:buFont typeface="Wingdings" pitchFamily="2" charset="2"/>
              <a:buNone/>
            </a:pPr>
            <a:r>
              <a:rPr lang="en-US" sz="3600" b="1"/>
              <a:t>         &gt;  75% reduction in episode</a:t>
            </a:r>
          </a:p>
          <a:p>
            <a:pPr eaLnBrk="1" hangingPunct="1">
              <a:buFont typeface="Wingdings" pitchFamily="2" charset="2"/>
              <a:buNone/>
            </a:pPr>
            <a:r>
              <a:rPr lang="en-US" sz="3600" b="1"/>
              <a:t>                        frequencies</a:t>
            </a:r>
          </a:p>
          <a:p>
            <a:pPr eaLnBrk="1" hangingPunct="1">
              <a:buFont typeface="Wingdings" pitchFamily="2" charset="2"/>
              <a:buNone/>
            </a:pPr>
            <a:r>
              <a:rPr lang="en-US" sz="3600" b="1"/>
              <a:t>         &gt;  Reduce severity and </a:t>
            </a:r>
          </a:p>
          <a:p>
            <a:pPr eaLnBrk="1" hangingPunct="1">
              <a:buFont typeface="Wingdings" pitchFamily="2" charset="2"/>
              <a:buNone/>
            </a:pPr>
            <a:r>
              <a:rPr lang="en-US" sz="3600" b="1"/>
              <a:t>                        hospitalizations</a:t>
            </a:r>
          </a:p>
        </p:txBody>
      </p:sp>
    </p:spTree>
    <p:extLst>
      <p:ext uri="{BB962C8B-B14F-4D97-AF65-F5344CB8AC3E}">
        <p14:creationId xmlns:p14="http://schemas.microsoft.com/office/powerpoint/2010/main" val="123940493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Rectangle 5122"/>
          <p:cNvSpPr>
            <a:spLocks noGrp="1" noChangeArrowheads="1"/>
          </p:cNvSpPr>
          <p:nvPr>
            <p:ph type="title"/>
          </p:nvPr>
        </p:nvSpPr>
        <p:spPr>
          <a:xfrm>
            <a:off x="762000" y="381000"/>
            <a:ext cx="7772400" cy="1143000"/>
          </a:xfrm>
        </p:spPr>
        <p:txBody>
          <a:bodyPr>
            <a:normAutofit fontScale="90000"/>
          </a:bodyPr>
          <a:lstStyle/>
          <a:p>
            <a:pPr eaLnBrk="1" hangingPunct="1">
              <a:defRPr/>
            </a:pPr>
            <a:r>
              <a:rPr lang="en-US" sz="6000" u="sng" dirty="0">
                <a:effectLst>
                  <a:outerShdw blurRad="38100" dist="38100" dir="2700000" algn="tl">
                    <a:srgbClr val="FFFFFF"/>
                  </a:outerShdw>
                </a:effectLst>
              </a:rPr>
              <a:t>Medication Adherence</a:t>
            </a:r>
            <a:br>
              <a:rPr lang="en-US" sz="2800" dirty="0">
                <a:effectLst>
                  <a:outerShdw blurRad="38100" dist="38100" dir="2700000" algn="tl">
                    <a:srgbClr val="FFFFFF"/>
                  </a:outerShdw>
                </a:effectLst>
              </a:rPr>
            </a:br>
            <a:r>
              <a:rPr lang="en-US" sz="2800" dirty="0">
                <a:effectLst>
                  <a:outerShdw blurRad="38100" dist="38100" dir="2700000" algn="tl">
                    <a:srgbClr val="FFFFFF"/>
                  </a:outerShdw>
                </a:effectLst>
              </a:rPr>
              <a:t>Scott and Pope, (2002)</a:t>
            </a:r>
            <a:endParaRPr lang="en-US" sz="5400" u="sng" dirty="0">
              <a:effectLst>
                <a:outerShdw blurRad="38100" dist="38100" dir="2700000" algn="tl">
                  <a:srgbClr val="FFFFFF"/>
                </a:outerShdw>
              </a:effectLst>
            </a:endParaRPr>
          </a:p>
        </p:txBody>
      </p:sp>
      <p:sp>
        <p:nvSpPr>
          <p:cNvPr id="714755" name="Rectangle 5123"/>
          <p:cNvSpPr>
            <a:spLocks noGrp="1" noChangeArrowheads="1"/>
          </p:cNvSpPr>
          <p:nvPr>
            <p:ph idx="1"/>
          </p:nvPr>
        </p:nvSpPr>
        <p:spPr>
          <a:xfrm>
            <a:off x="1295400" y="2209800"/>
            <a:ext cx="7848600" cy="4114800"/>
          </a:xfrm>
        </p:spPr>
        <p:txBody>
          <a:bodyPr>
            <a:normAutofit lnSpcReduction="10000"/>
          </a:bodyPr>
          <a:lstStyle/>
          <a:p>
            <a:pPr eaLnBrk="1" hangingPunct="1">
              <a:lnSpc>
                <a:spcPct val="90000"/>
              </a:lnSpc>
              <a:defRPr/>
            </a:pPr>
            <a:r>
              <a:rPr lang="en-US" sz="3600" dirty="0"/>
              <a:t>18 month study</a:t>
            </a:r>
          </a:p>
          <a:p>
            <a:pPr eaLnBrk="1" hangingPunct="1">
              <a:lnSpc>
                <a:spcPct val="90000"/>
              </a:lnSpc>
              <a:defRPr/>
            </a:pPr>
            <a:r>
              <a:rPr lang="en-US" sz="3600" dirty="0"/>
              <a:t>Required repeated hospitalizations:</a:t>
            </a:r>
          </a:p>
          <a:p>
            <a:pPr eaLnBrk="1" hangingPunct="1">
              <a:lnSpc>
                <a:spcPct val="90000"/>
              </a:lnSpc>
              <a:buFont typeface="Wingdings" pitchFamily="2" charset="2"/>
              <a:buNone/>
              <a:defRPr/>
            </a:pPr>
            <a:r>
              <a:rPr lang="en-US" sz="3600" dirty="0"/>
              <a:t>          &gt; Partial Adherence:        81%</a:t>
            </a:r>
          </a:p>
          <a:p>
            <a:pPr eaLnBrk="1" hangingPunct="1">
              <a:lnSpc>
                <a:spcPct val="90000"/>
              </a:lnSpc>
              <a:buFont typeface="Wingdings" pitchFamily="2" charset="2"/>
              <a:buNone/>
              <a:defRPr/>
            </a:pPr>
            <a:r>
              <a:rPr lang="en-US" sz="3600" dirty="0"/>
              <a:t>          &gt; Adherent:                        9%</a:t>
            </a:r>
          </a:p>
          <a:p>
            <a:pPr eaLnBrk="1" hangingPunct="1">
              <a:lnSpc>
                <a:spcPct val="90000"/>
              </a:lnSpc>
              <a:defRPr/>
            </a:pPr>
            <a:r>
              <a:rPr lang="en-US" sz="3600" dirty="0"/>
              <a:t>Overall: 50% are compliant</a:t>
            </a:r>
          </a:p>
          <a:p>
            <a:pPr eaLnBrk="1" hangingPunct="1">
              <a:lnSpc>
                <a:spcPct val="90000"/>
              </a:lnSpc>
              <a:defRPr/>
            </a:pPr>
            <a:r>
              <a:rPr lang="en-US" sz="3600" dirty="0"/>
              <a:t>Main problem: Long-term tolerability</a:t>
            </a:r>
          </a:p>
          <a:p>
            <a:pPr eaLnBrk="1" hangingPunct="1">
              <a:lnSpc>
                <a:spcPct val="90000"/>
              </a:lnSpc>
              <a:buFont typeface="Wingdings" pitchFamily="2" charset="2"/>
              <a:buNone/>
              <a:defRPr/>
            </a:pPr>
            <a:r>
              <a:rPr lang="en-US" sz="3600" dirty="0">
                <a:effectLst>
                  <a:outerShdw blurRad="38100" dist="38100" dir="2700000" algn="tl">
                    <a:srgbClr val="000000"/>
                  </a:outerShdw>
                </a:effectLst>
              </a:rPr>
              <a:t> </a:t>
            </a:r>
          </a:p>
        </p:txBody>
      </p:sp>
    </p:spTree>
    <p:extLst>
      <p:ext uri="{BB962C8B-B14F-4D97-AF65-F5344CB8AC3E}">
        <p14:creationId xmlns:p14="http://schemas.microsoft.com/office/powerpoint/2010/main" val="294637457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p:txBody>
          <a:bodyPr/>
          <a:lstStyle/>
          <a:p>
            <a:pPr eaLnBrk="1" hangingPunct="1"/>
            <a:r>
              <a:rPr lang="en-US" sz="6000" b="1" u="sng"/>
              <a:t>Instability Model</a:t>
            </a:r>
          </a:p>
        </p:txBody>
      </p:sp>
      <p:sp>
        <p:nvSpPr>
          <p:cNvPr id="880643" name="Rectangle 3"/>
          <p:cNvSpPr>
            <a:spLocks noGrp="1" noChangeArrowheads="1"/>
          </p:cNvSpPr>
          <p:nvPr>
            <p:ph idx="1"/>
          </p:nvPr>
        </p:nvSpPr>
        <p:spPr/>
        <p:txBody>
          <a:bodyPr/>
          <a:lstStyle/>
          <a:p>
            <a:pPr algn="ctr" eaLnBrk="1" hangingPunct="1">
              <a:defRPr/>
            </a:pPr>
            <a:r>
              <a:rPr lang="en-US" sz="4400">
                <a:effectLst>
                  <a:outerShdw blurRad="38100" dist="38100" dir="2700000" algn="tl">
                    <a:srgbClr val="FFFFFF"/>
                  </a:outerShdw>
                </a:effectLst>
              </a:rPr>
              <a:t>Goodwin and Jamison</a:t>
            </a:r>
          </a:p>
          <a:p>
            <a:pPr algn="ctr" eaLnBrk="1" hangingPunct="1">
              <a:defRPr/>
            </a:pPr>
            <a:r>
              <a:rPr lang="en-US" sz="4400">
                <a:effectLst>
                  <a:outerShdw blurRad="38100" dist="38100" dir="2700000" algn="tl">
                    <a:srgbClr val="FFFFFF"/>
                  </a:outerShdw>
                </a:effectLst>
              </a:rPr>
              <a:t>Marked Circadian</a:t>
            </a:r>
          </a:p>
          <a:p>
            <a:pPr algn="ctr" eaLnBrk="1" hangingPunct="1">
              <a:buFontTx/>
              <a:buNone/>
              <a:defRPr/>
            </a:pPr>
            <a:r>
              <a:rPr lang="en-US" sz="4400">
                <a:effectLst>
                  <a:outerShdw blurRad="38100" dist="38100" dir="2700000" algn="tl">
                    <a:srgbClr val="FFFFFF"/>
                  </a:outerShdw>
                </a:effectLst>
              </a:rPr>
              <a:t>  Vulnerability</a:t>
            </a:r>
          </a:p>
        </p:txBody>
      </p:sp>
    </p:spTree>
    <p:extLst>
      <p:ext uri="{BB962C8B-B14F-4D97-AF65-F5344CB8AC3E}">
        <p14:creationId xmlns:p14="http://schemas.microsoft.com/office/powerpoint/2010/main" val="391899944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Rectangle 2"/>
          <p:cNvSpPr>
            <a:spLocks noGrp="1" noChangeArrowheads="1"/>
          </p:cNvSpPr>
          <p:nvPr>
            <p:ph type="title"/>
          </p:nvPr>
        </p:nvSpPr>
        <p:spPr>
          <a:xfrm>
            <a:off x="914400" y="533400"/>
            <a:ext cx="7772400" cy="1143000"/>
          </a:xfrm>
        </p:spPr>
        <p:txBody>
          <a:bodyPr>
            <a:normAutofit fontScale="90000"/>
          </a:bodyPr>
          <a:lstStyle/>
          <a:p>
            <a:pPr eaLnBrk="1" hangingPunct="1"/>
            <a:r>
              <a:rPr lang="en-US" sz="4800" b="1"/>
              <a:t>Circadian Integrity</a:t>
            </a:r>
            <a:br>
              <a:rPr lang="en-US" b="1"/>
            </a:br>
            <a:r>
              <a:rPr lang="en-US" b="1" u="sng"/>
              <a:t>The Most Critical Features</a:t>
            </a:r>
          </a:p>
        </p:txBody>
      </p:sp>
      <p:sp>
        <p:nvSpPr>
          <p:cNvPr id="882691" name="Rectangle 3"/>
          <p:cNvSpPr>
            <a:spLocks noGrp="1" noChangeArrowheads="1"/>
          </p:cNvSpPr>
          <p:nvPr>
            <p:ph idx="1"/>
          </p:nvPr>
        </p:nvSpPr>
        <p:spPr>
          <a:xfrm>
            <a:off x="1676400" y="1447800"/>
            <a:ext cx="7772400" cy="4114800"/>
          </a:xfrm>
        </p:spPr>
        <p:txBody>
          <a:bodyPr/>
          <a:lstStyle/>
          <a:p>
            <a:pPr eaLnBrk="1" hangingPunct="1">
              <a:buFontTx/>
              <a:buNone/>
              <a:defRPr/>
            </a:pPr>
            <a:endParaRPr lang="en-US" sz="4000">
              <a:effectLst>
                <a:outerShdw blurRad="38100" dist="38100" dir="2700000" algn="tl">
                  <a:srgbClr val="FFFFFF"/>
                </a:outerShdw>
              </a:effectLst>
            </a:endParaRPr>
          </a:p>
          <a:p>
            <a:pPr eaLnBrk="1" hangingPunct="1">
              <a:defRPr/>
            </a:pPr>
            <a:r>
              <a:rPr lang="en-US" sz="4000">
                <a:effectLst>
                  <a:outerShdw blurRad="38100" dist="38100" dir="2700000" algn="tl">
                    <a:srgbClr val="FFFFFF"/>
                  </a:outerShdw>
                </a:effectLst>
              </a:rPr>
              <a:t>Regular Times:</a:t>
            </a:r>
          </a:p>
          <a:p>
            <a:pPr eaLnBrk="1" hangingPunct="1">
              <a:buFontTx/>
              <a:buNone/>
              <a:defRPr/>
            </a:pPr>
            <a:r>
              <a:rPr lang="en-US" sz="4000">
                <a:effectLst>
                  <a:outerShdw blurRad="38100" dist="38100" dir="2700000" algn="tl">
                    <a:srgbClr val="FFFFFF"/>
                  </a:outerShdw>
                </a:effectLst>
              </a:rPr>
              <a:t>      To Bed &amp; Awakening</a:t>
            </a:r>
          </a:p>
          <a:p>
            <a:pPr eaLnBrk="1" hangingPunct="1">
              <a:defRPr/>
            </a:pPr>
            <a:r>
              <a:rPr lang="en-US" sz="4000">
                <a:effectLst>
                  <a:outerShdw blurRad="38100" dist="38100" dir="2700000" algn="tl">
                    <a:srgbClr val="FFFFFF"/>
                  </a:outerShdw>
                </a:effectLst>
              </a:rPr>
              <a:t>Early Morning Bright Light</a:t>
            </a:r>
          </a:p>
          <a:p>
            <a:pPr eaLnBrk="1" hangingPunct="1">
              <a:defRPr/>
            </a:pPr>
            <a:r>
              <a:rPr lang="en-US" sz="4000">
                <a:effectLst>
                  <a:outerShdw blurRad="38100" dist="38100" dir="2700000" algn="tl">
                    <a:srgbClr val="FFFFFF"/>
                  </a:outerShdw>
                </a:effectLst>
              </a:rPr>
              <a:t>Adequate Sleep</a:t>
            </a:r>
          </a:p>
        </p:txBody>
      </p:sp>
    </p:spTree>
    <p:extLst>
      <p:ext uri="{BB962C8B-B14F-4D97-AF65-F5344CB8AC3E}">
        <p14:creationId xmlns:p14="http://schemas.microsoft.com/office/powerpoint/2010/main" val="107527368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a:xfrm>
            <a:off x="609600" y="685800"/>
            <a:ext cx="7772400" cy="1143000"/>
          </a:xfrm>
        </p:spPr>
        <p:txBody>
          <a:bodyPr>
            <a:normAutofit fontScale="90000"/>
          </a:bodyPr>
          <a:lstStyle/>
          <a:p>
            <a:pPr eaLnBrk="1" hangingPunct="1"/>
            <a:r>
              <a:rPr lang="en-US" sz="4800" b="1"/>
              <a:t>Circadian Integrity</a:t>
            </a:r>
            <a:br>
              <a:rPr lang="en-US" b="1"/>
            </a:br>
            <a:r>
              <a:rPr lang="en-US" b="1" u="sng"/>
              <a:t>The Most Critical Features</a:t>
            </a:r>
          </a:p>
        </p:txBody>
      </p:sp>
      <p:sp>
        <p:nvSpPr>
          <p:cNvPr id="883715" name="Rectangle 3"/>
          <p:cNvSpPr>
            <a:spLocks noGrp="1" noChangeArrowheads="1"/>
          </p:cNvSpPr>
          <p:nvPr>
            <p:ph idx="1"/>
          </p:nvPr>
        </p:nvSpPr>
        <p:spPr>
          <a:xfrm>
            <a:off x="1752600" y="2209800"/>
            <a:ext cx="7772400" cy="4114800"/>
          </a:xfrm>
        </p:spPr>
        <p:txBody>
          <a:bodyPr/>
          <a:lstStyle/>
          <a:p>
            <a:pPr eaLnBrk="1" hangingPunct="1">
              <a:defRPr/>
            </a:pPr>
            <a:r>
              <a:rPr lang="en-US" sz="4400">
                <a:effectLst>
                  <a:outerShdw blurRad="38100" dist="38100" dir="2700000" algn="tl">
                    <a:srgbClr val="FFFFFF"/>
                  </a:outerShdw>
                </a:effectLst>
              </a:rPr>
              <a:t>Maintain Social Rhythms</a:t>
            </a:r>
          </a:p>
          <a:p>
            <a:pPr eaLnBrk="1" hangingPunct="1">
              <a:defRPr/>
            </a:pPr>
            <a:r>
              <a:rPr lang="en-US" sz="4400">
                <a:effectLst>
                  <a:outerShdw blurRad="38100" dist="38100" dir="2700000" algn="tl">
                    <a:srgbClr val="FFFFFF"/>
                  </a:outerShdw>
                </a:effectLst>
              </a:rPr>
              <a:t>Eating</a:t>
            </a:r>
          </a:p>
          <a:p>
            <a:pPr eaLnBrk="1" hangingPunct="1">
              <a:defRPr/>
            </a:pPr>
            <a:r>
              <a:rPr lang="en-US" sz="4400">
                <a:effectLst>
                  <a:outerShdw blurRad="38100" dist="38100" dir="2700000" algn="tl">
                    <a:srgbClr val="FFFFFF"/>
                  </a:outerShdw>
                </a:effectLst>
              </a:rPr>
              <a:t>Exercise</a:t>
            </a:r>
          </a:p>
          <a:p>
            <a:pPr eaLnBrk="1" hangingPunct="1">
              <a:defRPr/>
            </a:pPr>
            <a:r>
              <a:rPr lang="en-US" sz="4400">
                <a:effectLst>
                  <a:outerShdw blurRad="38100" dist="38100" dir="2700000" algn="tl">
                    <a:srgbClr val="FFFFFF"/>
                  </a:outerShdw>
                </a:effectLst>
              </a:rPr>
              <a:t>Bright light exposure</a:t>
            </a:r>
          </a:p>
        </p:txBody>
      </p:sp>
    </p:spTree>
    <p:extLst>
      <p:ext uri="{BB962C8B-B14F-4D97-AF65-F5344CB8AC3E}">
        <p14:creationId xmlns:p14="http://schemas.microsoft.com/office/powerpoint/2010/main" val="307792099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2"/>
          <p:cNvSpPr>
            <a:spLocks noGrp="1" noChangeArrowheads="1"/>
          </p:cNvSpPr>
          <p:nvPr>
            <p:ph type="title"/>
          </p:nvPr>
        </p:nvSpPr>
        <p:spPr>
          <a:xfrm>
            <a:off x="1828800" y="685800"/>
            <a:ext cx="7772400" cy="1143000"/>
          </a:xfrm>
        </p:spPr>
        <p:txBody>
          <a:bodyPr/>
          <a:lstStyle/>
          <a:p>
            <a:pPr eaLnBrk="1" hangingPunct="1"/>
            <a:r>
              <a:rPr lang="en-US" sz="6600" u="sng"/>
              <a:t>for Bipolar</a:t>
            </a:r>
          </a:p>
        </p:txBody>
      </p:sp>
      <p:sp>
        <p:nvSpPr>
          <p:cNvPr id="884739" name="Rectangle 3"/>
          <p:cNvSpPr>
            <a:spLocks noGrp="1" noChangeArrowheads="1"/>
          </p:cNvSpPr>
          <p:nvPr>
            <p:ph type="body" sz="half" idx="2"/>
          </p:nvPr>
        </p:nvSpPr>
        <p:spPr>
          <a:xfrm>
            <a:off x="2057400" y="2438400"/>
            <a:ext cx="6400800" cy="4114800"/>
          </a:xfrm>
        </p:spPr>
        <p:txBody>
          <a:bodyPr/>
          <a:lstStyle/>
          <a:p>
            <a:pPr eaLnBrk="1" hangingPunct="1">
              <a:defRPr/>
            </a:pPr>
            <a:r>
              <a:rPr lang="en-US" sz="4800">
                <a:effectLst>
                  <a:outerShdw blurRad="38100" dist="38100" dir="2700000" algn="tl">
                    <a:srgbClr val="FFFFFF"/>
                  </a:outerShdw>
                </a:effectLst>
              </a:rPr>
              <a:t>Shift work</a:t>
            </a:r>
          </a:p>
          <a:p>
            <a:pPr eaLnBrk="1" hangingPunct="1">
              <a:defRPr/>
            </a:pPr>
            <a:r>
              <a:rPr lang="en-US" sz="4800">
                <a:effectLst>
                  <a:outerShdw blurRad="38100" dist="38100" dir="2700000" algn="tl">
                    <a:srgbClr val="FFFFFF"/>
                  </a:outerShdw>
                </a:effectLst>
              </a:rPr>
              <a:t>Time Zone Changes</a:t>
            </a:r>
          </a:p>
          <a:p>
            <a:pPr eaLnBrk="1" hangingPunct="1">
              <a:defRPr/>
            </a:pPr>
            <a:r>
              <a:rPr lang="en-US" sz="4800">
                <a:effectLst>
                  <a:outerShdw blurRad="38100" dist="38100" dir="2700000" algn="tl">
                    <a:srgbClr val="FFFFFF"/>
                  </a:outerShdw>
                </a:effectLst>
              </a:rPr>
              <a:t>Substance Abuse</a:t>
            </a:r>
          </a:p>
          <a:p>
            <a:pPr eaLnBrk="1" hangingPunct="1">
              <a:defRPr/>
            </a:pPr>
            <a:r>
              <a:rPr lang="en-US" sz="4800">
                <a:effectLst>
                  <a:outerShdw blurRad="38100" dist="38100" dir="2700000" algn="tl">
                    <a:srgbClr val="FFFFFF"/>
                  </a:outerShdw>
                </a:effectLst>
              </a:rPr>
              <a:t>Disrupted Sleep</a:t>
            </a:r>
          </a:p>
        </p:txBody>
      </p:sp>
      <p:sp>
        <p:nvSpPr>
          <p:cNvPr id="2" name="ClipArt Placeholder 1"/>
          <p:cNvSpPr>
            <a:spLocks noGrp="1"/>
          </p:cNvSpPr>
          <p:nvPr>
            <p:ph type="clipArt" sz="half" idx="1"/>
          </p:nvPr>
        </p:nvSpPr>
        <p:spPr/>
      </p:sp>
    </p:spTree>
    <p:extLst>
      <p:ext uri="{BB962C8B-B14F-4D97-AF65-F5344CB8AC3E}">
        <p14:creationId xmlns:p14="http://schemas.microsoft.com/office/powerpoint/2010/main" val="285630950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6" name="Rectangle 2"/>
          <p:cNvSpPr>
            <a:spLocks noGrp="1" noChangeArrowheads="1"/>
          </p:cNvSpPr>
          <p:nvPr>
            <p:ph type="title"/>
          </p:nvPr>
        </p:nvSpPr>
        <p:spPr/>
        <p:txBody>
          <a:bodyPr>
            <a:normAutofit fontScale="90000"/>
          </a:bodyPr>
          <a:lstStyle/>
          <a:p>
            <a:pPr eaLnBrk="1" hangingPunct="1"/>
            <a:r>
              <a:rPr lang="en-US" sz="5400" b="1"/>
              <a:t>Empirically Validated</a:t>
            </a:r>
            <a:br>
              <a:rPr lang="en-US" sz="5400" b="1" u="sng"/>
            </a:br>
            <a:r>
              <a:rPr lang="en-US" sz="5400" b="1" u="sng"/>
              <a:t>Psychotherapies</a:t>
            </a:r>
          </a:p>
        </p:txBody>
      </p:sp>
      <p:sp>
        <p:nvSpPr>
          <p:cNvPr id="886787" name="Rectangle 3"/>
          <p:cNvSpPr>
            <a:spLocks noGrp="1" noChangeArrowheads="1"/>
          </p:cNvSpPr>
          <p:nvPr>
            <p:ph idx="1"/>
          </p:nvPr>
        </p:nvSpPr>
        <p:spPr>
          <a:xfrm>
            <a:off x="838200" y="2286000"/>
            <a:ext cx="7772400" cy="4114800"/>
          </a:xfrm>
        </p:spPr>
        <p:txBody>
          <a:bodyPr/>
          <a:lstStyle/>
          <a:p>
            <a:pPr eaLnBrk="1" hangingPunct="1">
              <a:defRPr/>
            </a:pPr>
            <a:r>
              <a:rPr lang="en-US" sz="4000" dirty="0">
                <a:effectLst>
                  <a:outerShdw blurRad="38100" dist="38100" dir="2700000" algn="tl">
                    <a:srgbClr val="FFFFFF"/>
                  </a:outerShdw>
                </a:effectLst>
              </a:rPr>
              <a:t>Psycho-educational family </a:t>
            </a:r>
            <a:r>
              <a:rPr lang="en-US" sz="4000" dirty="0" err="1">
                <a:effectLst>
                  <a:outerShdw blurRad="38100" dist="38100" dir="2700000" algn="tl">
                    <a:srgbClr val="FFFFFF"/>
                  </a:outerShdw>
                </a:effectLst>
              </a:rPr>
              <a:t>Tx</a:t>
            </a:r>
            <a:endParaRPr lang="en-US" sz="4000" dirty="0">
              <a:effectLst>
                <a:outerShdw blurRad="38100" dist="38100" dir="2700000" algn="tl">
                  <a:srgbClr val="FFFFFF"/>
                </a:outerShdw>
              </a:effectLst>
            </a:endParaRPr>
          </a:p>
          <a:p>
            <a:pPr eaLnBrk="1" hangingPunct="1">
              <a:defRPr/>
            </a:pPr>
            <a:r>
              <a:rPr lang="en-US" sz="4000" dirty="0">
                <a:effectLst>
                  <a:outerShdw blurRad="38100" dist="38100" dir="2700000" algn="tl">
                    <a:srgbClr val="FFFFFF"/>
                  </a:outerShdw>
                </a:effectLst>
              </a:rPr>
              <a:t>Interpersonal and Social</a:t>
            </a:r>
          </a:p>
          <a:p>
            <a:pPr eaLnBrk="1" hangingPunct="1">
              <a:buFontTx/>
              <a:buNone/>
              <a:defRPr/>
            </a:pPr>
            <a:r>
              <a:rPr lang="en-US" sz="4000" dirty="0">
                <a:effectLst>
                  <a:outerShdw blurRad="38100" dist="38100" dir="2700000" algn="tl">
                    <a:srgbClr val="FFFFFF"/>
                  </a:outerShdw>
                </a:effectLst>
              </a:rPr>
              <a:t>       Rhythm Therapy (IPSRT)</a:t>
            </a:r>
          </a:p>
          <a:p>
            <a:pPr eaLnBrk="1" hangingPunct="1">
              <a:defRPr/>
            </a:pPr>
            <a:endParaRPr lang="en-US" sz="4000" dirty="0">
              <a:effectLst>
                <a:outerShdw blurRad="38100" dist="38100" dir="2700000" algn="tl">
                  <a:srgbClr val="FFFFFF"/>
                </a:outerShdw>
              </a:effectLst>
            </a:endParaRPr>
          </a:p>
        </p:txBody>
      </p:sp>
    </p:spTree>
    <p:extLst>
      <p:ext uri="{BB962C8B-B14F-4D97-AF65-F5344CB8AC3E}">
        <p14:creationId xmlns:p14="http://schemas.microsoft.com/office/powerpoint/2010/main" val="98293251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a:xfrm>
            <a:off x="533400" y="381000"/>
            <a:ext cx="7772400" cy="1143000"/>
          </a:xfrm>
        </p:spPr>
        <p:txBody>
          <a:bodyPr>
            <a:normAutofit fontScale="90000"/>
          </a:bodyPr>
          <a:lstStyle/>
          <a:p>
            <a:pPr eaLnBrk="1" hangingPunct="1"/>
            <a:r>
              <a:rPr lang="en-US" sz="6000" u="sng"/>
              <a:t>IPSRT</a:t>
            </a:r>
            <a:br>
              <a:rPr lang="en-US" sz="2800"/>
            </a:br>
            <a:r>
              <a:rPr lang="en-US" sz="2800" b="1"/>
              <a:t>Interpersonal and Social Rhythm Therapy</a:t>
            </a:r>
            <a:br>
              <a:rPr lang="en-US" sz="2800"/>
            </a:br>
            <a:r>
              <a:rPr lang="en-US" sz="1800"/>
              <a:t>(Frank and Ehlers)</a:t>
            </a:r>
            <a:endParaRPr lang="en-US" sz="1800" u="sng"/>
          </a:p>
        </p:txBody>
      </p:sp>
      <p:sp>
        <p:nvSpPr>
          <p:cNvPr id="888835" name="Rectangle 3"/>
          <p:cNvSpPr>
            <a:spLocks noGrp="1" noChangeArrowheads="1"/>
          </p:cNvSpPr>
          <p:nvPr>
            <p:ph idx="1"/>
          </p:nvPr>
        </p:nvSpPr>
        <p:spPr>
          <a:xfrm>
            <a:off x="1371600" y="2209800"/>
            <a:ext cx="7772400" cy="4114800"/>
          </a:xfrm>
        </p:spPr>
        <p:txBody>
          <a:bodyPr/>
          <a:lstStyle/>
          <a:p>
            <a:pPr eaLnBrk="1" hangingPunct="1">
              <a:defRPr/>
            </a:pPr>
            <a:r>
              <a:rPr lang="en-US">
                <a:effectLst>
                  <a:outerShdw blurRad="38100" dist="38100" dir="2700000" algn="tl">
                    <a:srgbClr val="FFFFFF"/>
                  </a:outerShdw>
                </a:effectLst>
              </a:rPr>
              <a:t>Support medication adherence</a:t>
            </a:r>
          </a:p>
          <a:p>
            <a:pPr eaLnBrk="1" hangingPunct="1">
              <a:defRPr/>
            </a:pPr>
            <a:r>
              <a:rPr lang="en-US">
                <a:effectLst>
                  <a:outerShdw blurRad="38100" dist="38100" dir="2700000" algn="tl">
                    <a:srgbClr val="FFFFFF"/>
                  </a:outerShdw>
                </a:effectLst>
              </a:rPr>
              <a:t>Stabilize environmental factors</a:t>
            </a:r>
          </a:p>
          <a:p>
            <a:pPr eaLnBrk="1" hangingPunct="1">
              <a:defRPr/>
            </a:pPr>
            <a:r>
              <a:rPr lang="en-US" b="1">
                <a:effectLst>
                  <a:outerShdw blurRad="38100" dist="38100" dir="2700000" algn="tl">
                    <a:srgbClr val="FFFFFF"/>
                  </a:outerShdw>
                </a:effectLst>
              </a:rPr>
              <a:t>Develop and maintain “social</a:t>
            </a:r>
          </a:p>
          <a:p>
            <a:pPr eaLnBrk="1" hangingPunct="1">
              <a:buFontTx/>
              <a:buNone/>
              <a:defRPr/>
            </a:pPr>
            <a:r>
              <a:rPr lang="en-US" b="1">
                <a:effectLst>
                  <a:outerShdw blurRad="38100" dist="38100" dir="2700000" algn="tl">
                    <a:srgbClr val="FFFFFF"/>
                  </a:outerShdw>
                </a:effectLst>
              </a:rPr>
              <a:t>          rhythms”</a:t>
            </a:r>
          </a:p>
          <a:p>
            <a:pPr eaLnBrk="1" hangingPunct="1">
              <a:defRPr/>
            </a:pPr>
            <a:r>
              <a:rPr lang="en-US" b="1">
                <a:effectLst>
                  <a:outerShdw blurRad="38100" dist="38100" dir="2700000" algn="tl">
                    <a:srgbClr val="FFFFFF"/>
                  </a:outerShdw>
                </a:effectLst>
              </a:rPr>
              <a:t>Manage provocative social </a:t>
            </a:r>
          </a:p>
          <a:p>
            <a:pPr eaLnBrk="1" hangingPunct="1">
              <a:buFontTx/>
              <a:buNone/>
              <a:defRPr/>
            </a:pPr>
            <a:r>
              <a:rPr lang="en-US" b="1">
                <a:effectLst>
                  <a:outerShdw blurRad="38100" dist="38100" dir="2700000" algn="tl">
                    <a:srgbClr val="FFFFFF"/>
                  </a:outerShdw>
                </a:effectLst>
              </a:rPr>
              <a:t>          interactions and</a:t>
            </a:r>
          </a:p>
          <a:p>
            <a:pPr eaLnBrk="1" hangingPunct="1">
              <a:buFontTx/>
              <a:buNone/>
              <a:defRPr/>
            </a:pPr>
            <a:r>
              <a:rPr lang="en-US" b="1">
                <a:effectLst>
                  <a:outerShdw blurRad="38100" dist="38100" dir="2700000" algn="tl">
                    <a:srgbClr val="FFFFFF"/>
                  </a:outerShdw>
                </a:effectLst>
              </a:rPr>
              <a:t>             Interpersonal problems</a:t>
            </a:r>
          </a:p>
        </p:txBody>
      </p:sp>
    </p:spTree>
    <p:extLst>
      <p:ext uri="{BB962C8B-B14F-4D97-AF65-F5344CB8AC3E}">
        <p14:creationId xmlns:p14="http://schemas.microsoft.com/office/powerpoint/2010/main" val="190088883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533400" y="381000"/>
            <a:ext cx="7772400" cy="1143000"/>
          </a:xfrm>
        </p:spPr>
        <p:txBody>
          <a:bodyPr>
            <a:normAutofit fontScale="90000"/>
          </a:bodyPr>
          <a:lstStyle/>
          <a:p>
            <a:pPr eaLnBrk="1" hangingPunct="1"/>
            <a:r>
              <a:rPr lang="en-US" sz="5400" b="1" u="sng"/>
              <a:t>Outcomes: IPSRT</a:t>
            </a:r>
            <a:br>
              <a:rPr lang="en-US" sz="2800"/>
            </a:br>
            <a:r>
              <a:rPr lang="en-US" sz="2800"/>
              <a:t>(Kupfer, et al., 2000)</a:t>
            </a:r>
            <a:endParaRPr lang="en-US" sz="5400" b="1" u="sng"/>
          </a:p>
        </p:txBody>
      </p:sp>
      <p:sp>
        <p:nvSpPr>
          <p:cNvPr id="777219" name="Rectangle 3"/>
          <p:cNvSpPr>
            <a:spLocks noGrp="1" noChangeArrowheads="1"/>
          </p:cNvSpPr>
          <p:nvPr>
            <p:ph idx="1"/>
          </p:nvPr>
        </p:nvSpPr>
        <p:spPr>
          <a:xfrm>
            <a:off x="685800" y="2133600"/>
            <a:ext cx="7772400" cy="4114800"/>
          </a:xfrm>
        </p:spPr>
        <p:txBody>
          <a:bodyPr/>
          <a:lstStyle/>
          <a:p>
            <a:pPr eaLnBrk="1" hangingPunct="1"/>
            <a:r>
              <a:rPr lang="en-US" sz="3600" dirty="0"/>
              <a:t>Time to stabilization; N= 151</a:t>
            </a:r>
          </a:p>
          <a:p>
            <a:pPr eaLnBrk="1" hangingPunct="1"/>
            <a:r>
              <a:rPr lang="en-US" sz="3600" dirty="0"/>
              <a:t>Treatment as usual:               40 weeks</a:t>
            </a:r>
          </a:p>
          <a:p>
            <a:pPr eaLnBrk="1" hangingPunct="1"/>
            <a:r>
              <a:rPr lang="en-US" sz="3600" dirty="0"/>
              <a:t>IPSRT:                                       22 weeks</a:t>
            </a:r>
          </a:p>
          <a:p>
            <a:pPr eaLnBrk="1" hangingPunct="1"/>
            <a:r>
              <a:rPr lang="en-US" sz="3600" dirty="0"/>
              <a:t>Significantly different:         0.05 level</a:t>
            </a:r>
          </a:p>
        </p:txBody>
      </p:sp>
    </p:spTree>
    <p:extLst>
      <p:ext uri="{BB962C8B-B14F-4D97-AF65-F5344CB8AC3E}">
        <p14:creationId xmlns:p14="http://schemas.microsoft.com/office/powerpoint/2010/main" val="338379247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ChangeArrowheads="1"/>
          </p:cNvSpPr>
          <p:nvPr>
            <p:ph type="title"/>
          </p:nvPr>
        </p:nvSpPr>
        <p:spPr/>
        <p:txBody>
          <a:bodyPr/>
          <a:lstStyle/>
          <a:p>
            <a:pPr eaLnBrk="1" hangingPunct="1"/>
            <a:r>
              <a:rPr lang="en-US" sz="6000" u="sng"/>
              <a:t>STEP-BD</a:t>
            </a:r>
          </a:p>
        </p:txBody>
      </p:sp>
      <p:sp>
        <p:nvSpPr>
          <p:cNvPr id="778243" name="Rectangle 3"/>
          <p:cNvSpPr>
            <a:spLocks noGrp="1" noChangeArrowheads="1"/>
          </p:cNvSpPr>
          <p:nvPr>
            <p:ph idx="1"/>
          </p:nvPr>
        </p:nvSpPr>
        <p:spPr>
          <a:xfrm>
            <a:off x="1066800" y="1905000"/>
            <a:ext cx="7772400" cy="4114800"/>
          </a:xfrm>
        </p:spPr>
        <p:txBody>
          <a:bodyPr/>
          <a:lstStyle/>
          <a:p>
            <a:pPr eaLnBrk="1" hangingPunct="1"/>
            <a:r>
              <a:rPr lang="en-US" sz="4000" dirty="0"/>
              <a:t>Systematic Treatment </a:t>
            </a:r>
          </a:p>
          <a:p>
            <a:pPr eaLnBrk="1" hangingPunct="1">
              <a:buFontTx/>
              <a:buNone/>
            </a:pPr>
            <a:r>
              <a:rPr lang="en-US" sz="4000" dirty="0"/>
              <a:t>    Enhancement Program for</a:t>
            </a:r>
          </a:p>
          <a:p>
            <a:pPr eaLnBrk="1" hangingPunct="1">
              <a:buFontTx/>
              <a:buNone/>
            </a:pPr>
            <a:r>
              <a:rPr lang="en-US" sz="4000" dirty="0"/>
              <a:t>     Bipolar Disorder</a:t>
            </a:r>
          </a:p>
          <a:p>
            <a:pPr eaLnBrk="1" hangingPunct="1"/>
            <a:r>
              <a:rPr lang="en-US" sz="4000" dirty="0"/>
              <a:t>N: 5000</a:t>
            </a:r>
          </a:p>
          <a:p>
            <a:pPr eaLnBrk="1" hangingPunct="1"/>
            <a:r>
              <a:rPr lang="en-US" sz="4000" dirty="0"/>
              <a:t>NIMH supported study</a:t>
            </a:r>
          </a:p>
        </p:txBody>
      </p:sp>
    </p:spTree>
    <p:extLst>
      <p:ext uri="{BB962C8B-B14F-4D97-AF65-F5344CB8AC3E}">
        <p14:creationId xmlns:p14="http://schemas.microsoft.com/office/powerpoint/2010/main" val="238590567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a:xfrm>
            <a:off x="304800" y="304800"/>
            <a:ext cx="8229600" cy="1143000"/>
          </a:xfrm>
        </p:spPr>
        <p:txBody>
          <a:bodyPr rtlCol="0">
            <a:noAutofit/>
          </a:bodyPr>
          <a:lstStyle/>
          <a:p>
            <a:pPr eaLnBrk="1" fontAlgn="auto" hangingPunct="1">
              <a:spcAft>
                <a:spcPts val="0"/>
              </a:spcAft>
              <a:defRPr/>
            </a:pPr>
            <a:r>
              <a:rPr lang="en-US" sz="4800" b="1" dirty="0">
                <a:effectLst>
                  <a:outerShdw blurRad="38100" dist="38100" dir="2700000" algn="tl">
                    <a:srgbClr val="FFFFFF"/>
                  </a:outerShdw>
                </a:effectLst>
              </a:rPr>
              <a:t>STEP-BD </a:t>
            </a:r>
            <a:br>
              <a:rPr lang="en-US" sz="4800" b="1" dirty="0">
                <a:effectLst>
                  <a:outerShdw blurRad="38100" dist="38100" dir="2700000" algn="tl">
                    <a:srgbClr val="FFFFFF"/>
                  </a:outerShdw>
                </a:effectLst>
              </a:rPr>
            </a:br>
            <a:r>
              <a:rPr lang="en-US" sz="4800" b="1" u="sng" dirty="0">
                <a:effectLst>
                  <a:outerShdw blurRad="38100" dist="38100" dir="2700000" algn="tl">
                    <a:srgbClr val="FFFFFF"/>
                  </a:outerShdw>
                </a:effectLst>
              </a:rPr>
              <a:t>Findings</a:t>
            </a:r>
          </a:p>
        </p:txBody>
      </p:sp>
      <p:sp>
        <p:nvSpPr>
          <p:cNvPr id="293892" name="Rectangle 3"/>
          <p:cNvSpPr>
            <a:spLocks noGrp="1" noChangeArrowheads="1"/>
          </p:cNvSpPr>
          <p:nvPr>
            <p:ph idx="1"/>
          </p:nvPr>
        </p:nvSpPr>
        <p:spPr>
          <a:xfrm>
            <a:off x="609600" y="1905000"/>
            <a:ext cx="8229600" cy="4419600"/>
          </a:xfrm>
        </p:spPr>
        <p:txBody>
          <a:bodyPr/>
          <a:lstStyle/>
          <a:p>
            <a:pPr eaLnBrk="1" hangingPunct="1"/>
            <a:r>
              <a:rPr lang="en-US" sz="4400" b="1" dirty="0"/>
              <a:t>Using best practice guidelines</a:t>
            </a:r>
          </a:p>
          <a:p>
            <a:pPr eaLnBrk="1" hangingPunct="1"/>
            <a:r>
              <a:rPr lang="en-US" sz="4400" b="1" dirty="0"/>
              <a:t>58% achieved recovery</a:t>
            </a:r>
          </a:p>
          <a:p>
            <a:pPr eaLnBrk="1" hangingPunct="1"/>
            <a:r>
              <a:rPr lang="en-US" sz="4400" b="1" dirty="0"/>
              <a:t>2 year follow-up: 48% relapsed</a:t>
            </a:r>
          </a:p>
          <a:p>
            <a:pPr eaLnBrk="1" hangingPunct="1"/>
            <a:r>
              <a:rPr lang="en-US" sz="4400" b="1" dirty="0"/>
              <a:t>2/3 of relapses were depressions</a:t>
            </a:r>
          </a:p>
        </p:txBody>
      </p:sp>
      <p:sp>
        <p:nvSpPr>
          <p:cNvPr id="4" name="Slide Number Placeholder 5"/>
          <p:cNvSpPr>
            <a:spLocks noGrp="1"/>
          </p:cNvSpPr>
          <p:nvPr>
            <p:ph type="sldNum" sz="quarter" idx="12"/>
          </p:nvPr>
        </p:nvSpPr>
        <p:spPr/>
        <p:txBody>
          <a:bodyPr/>
          <a:lstStyle/>
          <a:p>
            <a:pPr>
              <a:defRPr/>
            </a:pPr>
            <a:fld id="{00E5B7B7-CA5A-41F5-BAF4-A53E903799F5}" type="slidenum">
              <a:rPr lang="en-US"/>
              <a:pPr>
                <a:defRPr/>
              </a:pPr>
              <a:t>248</a:t>
            </a:fld>
            <a:endParaRPr lang="en-US"/>
          </a:p>
        </p:txBody>
      </p:sp>
    </p:spTree>
    <p:extLst>
      <p:ext uri="{BB962C8B-B14F-4D97-AF65-F5344CB8AC3E}">
        <p14:creationId xmlns:p14="http://schemas.microsoft.com/office/powerpoint/2010/main" val="1446469438"/>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title"/>
          </p:nvPr>
        </p:nvSpPr>
        <p:spPr>
          <a:xfrm>
            <a:off x="838200" y="1600200"/>
            <a:ext cx="7772400" cy="1143000"/>
          </a:xfrm>
        </p:spPr>
        <p:txBody>
          <a:bodyPr/>
          <a:lstStyle/>
          <a:p>
            <a:pPr eaLnBrk="1" hangingPunct="1"/>
            <a:r>
              <a:rPr lang="en-US" sz="6600"/>
              <a:t>Systematic Trials</a:t>
            </a:r>
          </a:p>
        </p:txBody>
      </p:sp>
    </p:spTree>
    <p:extLst>
      <p:ext uri="{BB962C8B-B14F-4D97-AF65-F5344CB8AC3E}">
        <p14:creationId xmlns:p14="http://schemas.microsoft.com/office/powerpoint/2010/main" val="412151778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2"/>
          <p:cNvSpPr>
            <a:spLocks noGrp="1" noChangeArrowheads="1"/>
          </p:cNvSpPr>
          <p:nvPr>
            <p:ph type="title"/>
          </p:nvPr>
        </p:nvSpPr>
        <p:spPr>
          <a:xfrm>
            <a:off x="838200" y="1905000"/>
            <a:ext cx="7772400" cy="1143000"/>
          </a:xfrm>
        </p:spPr>
        <p:txBody>
          <a:bodyPr>
            <a:normAutofit fontScale="90000"/>
          </a:bodyPr>
          <a:lstStyle/>
          <a:p>
            <a:pPr eaLnBrk="1" hangingPunct="1"/>
            <a:r>
              <a:rPr lang="en-US" sz="5400" b="1"/>
              <a:t>Episode resolution</a:t>
            </a:r>
            <a:br>
              <a:rPr lang="en-US" sz="5400" b="1"/>
            </a:br>
            <a:r>
              <a:rPr lang="en-US"/>
              <a:t>vs</a:t>
            </a:r>
            <a:br>
              <a:rPr lang="en-US"/>
            </a:br>
            <a:r>
              <a:rPr lang="en-US" sz="5400" b="1"/>
              <a:t>Functional Recovery</a:t>
            </a:r>
          </a:p>
        </p:txBody>
      </p:sp>
    </p:spTree>
    <p:extLst>
      <p:ext uri="{BB962C8B-B14F-4D97-AF65-F5344CB8AC3E}">
        <p14:creationId xmlns:p14="http://schemas.microsoft.com/office/powerpoint/2010/main" val="306979916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800" b="1" u="sng" dirty="0"/>
              <a:t>Natural History: Mood Disorders</a:t>
            </a:r>
          </a:p>
        </p:txBody>
      </p:sp>
      <p:sp>
        <p:nvSpPr>
          <p:cNvPr id="3" name="Content Placeholder 2"/>
          <p:cNvSpPr>
            <a:spLocks noGrp="1"/>
          </p:cNvSpPr>
          <p:nvPr>
            <p:ph idx="1"/>
          </p:nvPr>
        </p:nvSpPr>
        <p:spPr/>
        <p:txBody>
          <a:bodyPr>
            <a:normAutofit/>
          </a:bodyPr>
          <a:lstStyle/>
          <a:p>
            <a:r>
              <a:rPr lang="en-US" sz="4000" b="1" dirty="0"/>
              <a:t>Classic mania:   3 months</a:t>
            </a:r>
          </a:p>
          <a:p>
            <a:r>
              <a:rPr lang="en-US" sz="4000" b="1" dirty="0"/>
              <a:t>Unipolar depression:  9-12 months</a:t>
            </a:r>
          </a:p>
          <a:p>
            <a:r>
              <a:rPr lang="en-US" sz="4000" b="1" dirty="0"/>
              <a:t>Bipolar depression:  5-7 months</a:t>
            </a:r>
          </a:p>
        </p:txBody>
      </p:sp>
    </p:spTree>
    <p:extLst>
      <p:ext uri="{BB962C8B-B14F-4D97-AF65-F5344CB8AC3E}">
        <p14:creationId xmlns:p14="http://schemas.microsoft.com/office/powerpoint/2010/main" val="185120442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a:xfrm>
            <a:off x="762000" y="228600"/>
            <a:ext cx="7772400" cy="1143000"/>
          </a:xfrm>
        </p:spPr>
        <p:txBody>
          <a:bodyPr/>
          <a:lstStyle/>
          <a:p>
            <a:pPr eaLnBrk="1" hangingPunct="1"/>
            <a:r>
              <a:rPr lang="en-US" sz="5400" u="sng" dirty="0"/>
              <a:t>Full Resolution of Mania</a:t>
            </a:r>
          </a:p>
        </p:txBody>
      </p:sp>
      <p:sp>
        <p:nvSpPr>
          <p:cNvPr id="897027" name="Rectangle 3"/>
          <p:cNvSpPr>
            <a:spLocks noGrp="1" noChangeArrowheads="1"/>
          </p:cNvSpPr>
          <p:nvPr>
            <p:ph idx="1"/>
          </p:nvPr>
        </p:nvSpPr>
        <p:spPr>
          <a:xfrm>
            <a:off x="1371600" y="1676400"/>
            <a:ext cx="7772400" cy="4114800"/>
          </a:xfrm>
        </p:spPr>
        <p:txBody>
          <a:bodyPr/>
          <a:lstStyle/>
          <a:p>
            <a:pPr eaLnBrk="1" hangingPunct="1">
              <a:buFontTx/>
              <a:buNone/>
              <a:defRPr/>
            </a:pPr>
            <a:r>
              <a:rPr lang="en-US" sz="4400" u="sng">
                <a:effectLst>
                  <a:outerShdw blurRad="38100" dist="38100" dir="2700000" algn="tl">
                    <a:srgbClr val="FFFFFF"/>
                  </a:outerShdw>
                </a:effectLst>
              </a:rPr>
              <a:t>Time          Adults     Children</a:t>
            </a:r>
          </a:p>
          <a:p>
            <a:pPr eaLnBrk="1" hangingPunct="1">
              <a:buFontTx/>
              <a:buNone/>
              <a:defRPr/>
            </a:pPr>
            <a:r>
              <a:rPr lang="en-US" sz="4400">
                <a:effectLst>
                  <a:outerShdw blurRad="38100" dist="38100" dir="2700000" algn="tl">
                    <a:srgbClr val="FFFFFF"/>
                  </a:outerShdw>
                </a:effectLst>
              </a:rPr>
              <a:t>6 months     85%           14%</a:t>
            </a:r>
          </a:p>
          <a:p>
            <a:pPr eaLnBrk="1" hangingPunct="1">
              <a:buFontTx/>
              <a:buNone/>
              <a:defRPr/>
            </a:pPr>
            <a:r>
              <a:rPr lang="en-US" sz="4400">
                <a:effectLst>
                  <a:outerShdw blurRad="38100" dist="38100" dir="2700000" algn="tl">
                    <a:srgbClr val="FFFFFF"/>
                  </a:outerShdw>
                </a:effectLst>
              </a:rPr>
              <a:t>1 year          92%           36%</a:t>
            </a:r>
          </a:p>
          <a:p>
            <a:pPr eaLnBrk="1" hangingPunct="1">
              <a:buFontTx/>
              <a:buNone/>
              <a:defRPr/>
            </a:pPr>
            <a:r>
              <a:rPr lang="en-US" sz="4400">
                <a:effectLst>
                  <a:outerShdw blurRad="38100" dist="38100" dir="2700000" algn="tl">
                    <a:srgbClr val="FFFFFF"/>
                  </a:outerShdw>
                </a:effectLst>
              </a:rPr>
              <a:t>2 years         98%           65%</a:t>
            </a:r>
          </a:p>
        </p:txBody>
      </p:sp>
    </p:spTree>
    <p:extLst>
      <p:ext uri="{BB962C8B-B14F-4D97-AF65-F5344CB8AC3E}">
        <p14:creationId xmlns:p14="http://schemas.microsoft.com/office/powerpoint/2010/main" val="414540290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ChangeArrowheads="1"/>
          </p:cNvSpPr>
          <p:nvPr>
            <p:ph type="title"/>
          </p:nvPr>
        </p:nvSpPr>
        <p:spPr>
          <a:xfrm>
            <a:off x="990600" y="1524000"/>
            <a:ext cx="7772400" cy="1143000"/>
          </a:xfrm>
        </p:spPr>
        <p:txBody>
          <a:bodyPr>
            <a:normAutofit fontScale="90000"/>
          </a:bodyPr>
          <a:lstStyle/>
          <a:p>
            <a:pPr eaLnBrk="1" hangingPunct="1"/>
            <a:r>
              <a:rPr lang="en-US" sz="6600"/>
              <a:t>Poly-Pharmacology</a:t>
            </a:r>
            <a:br>
              <a:rPr lang="en-US" sz="4800"/>
            </a:br>
            <a:r>
              <a:rPr lang="en-US" sz="4800"/>
              <a:t>STEP-BP program:</a:t>
            </a:r>
            <a:br>
              <a:rPr lang="en-US" sz="4800"/>
            </a:br>
            <a:r>
              <a:rPr lang="en-US" sz="4800"/>
              <a:t>only 11%: monotherapy</a:t>
            </a:r>
            <a:endParaRPr lang="en-US" sz="6600"/>
          </a:p>
        </p:txBody>
      </p:sp>
    </p:spTree>
    <p:extLst>
      <p:ext uri="{BB962C8B-B14F-4D97-AF65-F5344CB8AC3E}">
        <p14:creationId xmlns:p14="http://schemas.microsoft.com/office/powerpoint/2010/main" val="429252050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a:xfrm>
            <a:off x="609600" y="1524000"/>
            <a:ext cx="8763000" cy="1143000"/>
          </a:xfrm>
        </p:spPr>
        <p:txBody>
          <a:bodyPr rtlCol="0">
            <a:normAutofit fontScale="90000"/>
          </a:bodyPr>
          <a:lstStyle/>
          <a:p>
            <a:pPr eaLnBrk="1" fontAlgn="auto" hangingPunct="1">
              <a:spcAft>
                <a:spcPts val="0"/>
              </a:spcAft>
              <a:defRPr/>
            </a:pPr>
            <a:r>
              <a:rPr lang="en-US" sz="7200">
                <a:effectLst>
                  <a:outerShdw blurRad="38100" dist="38100" dir="2700000" algn="tl">
                    <a:srgbClr val="FFFFFF"/>
                  </a:outerShdw>
                </a:effectLst>
              </a:rPr>
              <a:t>FDA Approved</a:t>
            </a:r>
            <a:br>
              <a:rPr lang="en-US" sz="7200">
                <a:effectLst>
                  <a:outerShdw blurRad="38100" dist="38100" dir="2700000" algn="tl">
                    <a:srgbClr val="FFFFFF"/>
                  </a:outerShdw>
                </a:effectLst>
              </a:rPr>
            </a:br>
            <a:r>
              <a:rPr lang="en-US" sz="7200">
                <a:effectLst>
                  <a:outerShdw blurRad="38100" dist="38100" dir="2700000" algn="tl">
                    <a:srgbClr val="FFFFFF"/>
                  </a:outerShdw>
                </a:effectLst>
              </a:rPr>
              <a:t>Medications for</a:t>
            </a:r>
            <a:r>
              <a:rPr lang="en-US" sz="7200" u="sng">
                <a:effectLst>
                  <a:outerShdw blurRad="38100" dist="38100" dir="2700000" algn="tl">
                    <a:srgbClr val="FFFFFF"/>
                  </a:outerShdw>
                </a:effectLst>
              </a:rPr>
              <a:t> </a:t>
            </a:r>
            <a:br>
              <a:rPr lang="en-US" sz="7200" u="sng">
                <a:effectLst>
                  <a:outerShdw blurRad="38100" dist="38100" dir="2700000" algn="tl">
                    <a:srgbClr val="FFFFFF"/>
                  </a:outerShdw>
                </a:effectLst>
              </a:rPr>
            </a:br>
            <a:r>
              <a:rPr lang="en-US" sz="7200" u="sng">
                <a:effectLst>
                  <a:outerShdw blurRad="38100" dist="38100" dir="2700000" algn="tl">
                    <a:srgbClr val="FFFFFF"/>
                  </a:outerShdw>
                </a:effectLst>
              </a:rPr>
              <a:t>Bipolar Disorder</a:t>
            </a:r>
          </a:p>
        </p:txBody>
      </p:sp>
      <p:sp>
        <p:nvSpPr>
          <p:cNvPr id="394243" name="Rectangle 3"/>
          <p:cNvSpPr>
            <a:spLocks noGrp="1" noChangeArrowheads="1"/>
          </p:cNvSpPr>
          <p:nvPr>
            <p:ph idx="1"/>
          </p:nvPr>
        </p:nvSpPr>
        <p:spPr>
          <a:xfrm>
            <a:off x="8686800" y="6553200"/>
            <a:ext cx="152400" cy="76200"/>
          </a:xfrm>
        </p:spPr>
        <p:txBody>
          <a:bodyPr rtlCol="0">
            <a:normAutofit fontScale="25000" lnSpcReduction="20000"/>
          </a:bodyPr>
          <a:lstStyle/>
          <a:p>
            <a:pPr eaLnBrk="1" fontAlgn="auto" hangingPunct="1">
              <a:lnSpc>
                <a:spcPct val="90000"/>
              </a:lnSpc>
              <a:spcAft>
                <a:spcPts val="0"/>
              </a:spcAft>
              <a:buFont typeface="Wingdings" pitchFamily="2" charset="2"/>
              <a:buNone/>
              <a:defRPr/>
            </a:pPr>
            <a:r>
              <a:rPr lang="en-US" sz="3600">
                <a:effectLst>
                  <a:outerShdw blurRad="38100" dist="38100" dir="2700000" algn="tl">
                    <a:srgbClr val="000000"/>
                  </a:outerShdw>
                </a:effectLst>
              </a:rPr>
              <a:t>  </a:t>
            </a:r>
            <a:endParaRPr lang="en-US" sz="2800">
              <a:effectLst>
                <a:outerShdw blurRad="38100" dist="38100" dir="2700000" algn="tl">
                  <a:srgbClr val="000000"/>
                </a:outerShdw>
              </a:effectLst>
            </a:endParaRPr>
          </a:p>
        </p:txBody>
      </p:sp>
      <p:sp>
        <p:nvSpPr>
          <p:cNvPr id="4" name="Slide Number Placeholder 5"/>
          <p:cNvSpPr>
            <a:spLocks noGrp="1"/>
          </p:cNvSpPr>
          <p:nvPr>
            <p:ph type="sldNum" sz="quarter" idx="12"/>
          </p:nvPr>
        </p:nvSpPr>
        <p:spPr/>
        <p:txBody>
          <a:bodyPr/>
          <a:lstStyle/>
          <a:p>
            <a:pPr>
              <a:defRPr/>
            </a:pPr>
            <a:fld id="{792E5334-B8F6-4A22-BE2E-1D802A88AA3F}" type="slidenum">
              <a:rPr lang="en-US"/>
              <a:pPr>
                <a:defRPr/>
              </a:pPr>
              <a:t>254</a:t>
            </a:fld>
            <a:endParaRPr lang="en-US"/>
          </a:p>
        </p:txBody>
      </p:sp>
    </p:spTree>
    <p:extLst>
      <p:ext uri="{BB962C8B-B14F-4D97-AF65-F5344CB8AC3E}">
        <p14:creationId xmlns:p14="http://schemas.microsoft.com/office/powerpoint/2010/main" val="388219483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Rectangle 1026"/>
          <p:cNvSpPr>
            <a:spLocks noGrp="1" noChangeArrowheads="1"/>
          </p:cNvSpPr>
          <p:nvPr>
            <p:ph type="title"/>
          </p:nvPr>
        </p:nvSpPr>
        <p:spPr>
          <a:xfrm flipH="1" flipV="1">
            <a:off x="228600" y="152400"/>
            <a:ext cx="76200" cy="76200"/>
          </a:xfrm>
        </p:spPr>
        <p:txBody>
          <a:bodyPr rtlCol="0">
            <a:normAutofit fontScale="90000"/>
          </a:bodyPr>
          <a:lstStyle/>
          <a:p>
            <a:pPr eaLnBrk="1" fontAlgn="auto" hangingPunct="1">
              <a:spcAft>
                <a:spcPts val="0"/>
              </a:spcAft>
              <a:defRPr/>
            </a:pPr>
            <a:endParaRPr lang="en-US" sz="5400" u="sng" dirty="0">
              <a:effectLst>
                <a:outerShdw blurRad="38100" dist="38100" dir="2700000" algn="tl">
                  <a:srgbClr val="FFFFFF"/>
                </a:outerShdw>
              </a:effectLst>
            </a:endParaRPr>
          </a:p>
        </p:txBody>
      </p:sp>
      <p:sp>
        <p:nvSpPr>
          <p:cNvPr id="710659" name="Rectangle 1027"/>
          <p:cNvSpPr>
            <a:spLocks noGrp="1" noChangeArrowheads="1"/>
          </p:cNvSpPr>
          <p:nvPr>
            <p:ph idx="1"/>
          </p:nvPr>
        </p:nvSpPr>
        <p:spPr>
          <a:xfrm>
            <a:off x="457200" y="0"/>
            <a:ext cx="8686800" cy="6858000"/>
          </a:xfrm>
        </p:spPr>
        <p:txBody>
          <a:bodyPr rtlCol="0">
            <a:normAutofit/>
          </a:bodyPr>
          <a:lstStyle/>
          <a:p>
            <a:pPr eaLnBrk="1" fontAlgn="auto" hangingPunct="1">
              <a:lnSpc>
                <a:spcPct val="90000"/>
              </a:lnSpc>
              <a:spcAft>
                <a:spcPts val="0"/>
              </a:spcAft>
              <a:buFont typeface="Wingdings" pitchFamily="2" charset="2"/>
              <a:buNone/>
              <a:defRPr/>
            </a:pPr>
            <a:r>
              <a:rPr lang="en-US" sz="5400" b="1" dirty="0">
                <a:effectLst>
                  <a:outerShdw blurRad="38100" dist="38100" dir="2700000" algn="tl">
                    <a:srgbClr val="000000"/>
                  </a:outerShdw>
                </a:effectLst>
              </a:rPr>
              <a:t>          </a:t>
            </a:r>
            <a:r>
              <a:rPr lang="en-US" sz="5400" b="1" u="sng" dirty="0"/>
              <a:t>FDA: Acute Mania </a:t>
            </a:r>
          </a:p>
          <a:p>
            <a:pPr eaLnBrk="1" fontAlgn="auto" hangingPunct="1">
              <a:lnSpc>
                <a:spcPct val="90000"/>
              </a:lnSpc>
              <a:spcAft>
                <a:spcPts val="0"/>
              </a:spcAft>
              <a:buFont typeface="Wingdings" pitchFamily="2" charset="2"/>
              <a:buNone/>
              <a:defRPr/>
            </a:pPr>
            <a:endParaRPr lang="en-US" sz="1800" dirty="0">
              <a:effectLst>
                <a:outerShdw blurRad="38100" dist="38100" dir="2700000" algn="tl">
                  <a:srgbClr val="000000"/>
                </a:outerShdw>
              </a:effectLst>
            </a:endParaRPr>
          </a:p>
          <a:p>
            <a:pPr eaLnBrk="1" fontAlgn="auto" hangingPunct="1">
              <a:lnSpc>
                <a:spcPct val="90000"/>
              </a:lnSpc>
              <a:spcAft>
                <a:spcPts val="0"/>
              </a:spcAft>
              <a:buFont typeface="Wingdings" pitchFamily="2" charset="2"/>
              <a:buNone/>
              <a:defRPr/>
            </a:pPr>
            <a:r>
              <a:rPr lang="en-US" sz="2000" dirty="0"/>
              <a:t>         </a:t>
            </a:r>
            <a:r>
              <a:rPr lang="en-US" dirty="0"/>
              <a:t>*   1970:     </a:t>
            </a:r>
            <a:r>
              <a:rPr lang="en-US" b="1" dirty="0"/>
              <a:t>Lithium           </a:t>
            </a:r>
            <a:r>
              <a:rPr lang="en-US" dirty="0"/>
              <a:t>lithium</a:t>
            </a:r>
            <a:endParaRPr lang="en-US" b="1" dirty="0"/>
          </a:p>
          <a:p>
            <a:pPr eaLnBrk="1" fontAlgn="auto" hangingPunct="1">
              <a:lnSpc>
                <a:spcPct val="90000"/>
              </a:lnSpc>
              <a:spcAft>
                <a:spcPts val="0"/>
              </a:spcAft>
              <a:buFont typeface="Wingdings" pitchFamily="2" charset="2"/>
              <a:buNone/>
              <a:defRPr/>
            </a:pPr>
            <a:r>
              <a:rPr lang="en-US" dirty="0"/>
              <a:t>      *   1973:    </a:t>
            </a:r>
            <a:r>
              <a:rPr lang="en-US" b="1" dirty="0"/>
              <a:t>Thorazine</a:t>
            </a:r>
            <a:r>
              <a:rPr lang="en-US" dirty="0"/>
              <a:t>       chlorpromazine</a:t>
            </a:r>
          </a:p>
          <a:p>
            <a:pPr eaLnBrk="1" fontAlgn="auto" hangingPunct="1">
              <a:lnSpc>
                <a:spcPct val="90000"/>
              </a:lnSpc>
              <a:spcAft>
                <a:spcPts val="0"/>
              </a:spcAft>
              <a:buFont typeface="Wingdings" pitchFamily="2" charset="2"/>
              <a:buNone/>
              <a:defRPr/>
            </a:pPr>
            <a:r>
              <a:rPr lang="en-US" dirty="0"/>
              <a:t>      *   1995:    </a:t>
            </a:r>
            <a:r>
              <a:rPr lang="en-US" b="1" dirty="0"/>
              <a:t>Depakote</a:t>
            </a:r>
            <a:r>
              <a:rPr lang="en-US" dirty="0"/>
              <a:t>       divalproex</a:t>
            </a:r>
          </a:p>
          <a:p>
            <a:pPr eaLnBrk="1" fontAlgn="auto" hangingPunct="1">
              <a:lnSpc>
                <a:spcPct val="90000"/>
              </a:lnSpc>
              <a:spcAft>
                <a:spcPts val="0"/>
              </a:spcAft>
              <a:buFont typeface="Wingdings" pitchFamily="2" charset="2"/>
              <a:buNone/>
              <a:defRPr/>
            </a:pPr>
            <a:r>
              <a:rPr lang="en-US" dirty="0"/>
              <a:t>      *   2000:    </a:t>
            </a:r>
            <a:r>
              <a:rPr lang="en-US" b="1" dirty="0"/>
              <a:t>Zyprexa</a:t>
            </a:r>
            <a:r>
              <a:rPr lang="en-US" dirty="0"/>
              <a:t>          olanzapine</a:t>
            </a:r>
          </a:p>
          <a:p>
            <a:pPr eaLnBrk="1" fontAlgn="auto" hangingPunct="1">
              <a:lnSpc>
                <a:spcPct val="90000"/>
              </a:lnSpc>
              <a:spcAft>
                <a:spcPts val="0"/>
              </a:spcAft>
              <a:buFont typeface="Wingdings" pitchFamily="2" charset="2"/>
              <a:buNone/>
              <a:defRPr/>
            </a:pPr>
            <a:r>
              <a:rPr lang="en-US" dirty="0"/>
              <a:t>      *   2003:    </a:t>
            </a:r>
            <a:r>
              <a:rPr lang="en-US" b="1" dirty="0"/>
              <a:t>Risperdal </a:t>
            </a:r>
            <a:r>
              <a:rPr lang="en-US" dirty="0"/>
              <a:t>       risperidone</a:t>
            </a:r>
          </a:p>
          <a:p>
            <a:pPr eaLnBrk="1" fontAlgn="auto" hangingPunct="1">
              <a:lnSpc>
                <a:spcPct val="90000"/>
              </a:lnSpc>
              <a:spcAft>
                <a:spcPts val="0"/>
              </a:spcAft>
              <a:buFont typeface="Wingdings" pitchFamily="2" charset="2"/>
              <a:buNone/>
              <a:defRPr/>
            </a:pPr>
            <a:r>
              <a:rPr lang="en-US" dirty="0"/>
              <a:t>      *   2004:    </a:t>
            </a:r>
            <a:r>
              <a:rPr lang="en-US" b="1" dirty="0"/>
              <a:t>Seroquel</a:t>
            </a:r>
            <a:r>
              <a:rPr lang="en-US" dirty="0"/>
              <a:t>         quetiapine</a:t>
            </a:r>
          </a:p>
          <a:p>
            <a:pPr eaLnBrk="1" fontAlgn="auto" hangingPunct="1">
              <a:lnSpc>
                <a:spcPct val="90000"/>
              </a:lnSpc>
              <a:spcAft>
                <a:spcPts val="0"/>
              </a:spcAft>
              <a:buFont typeface="Wingdings" pitchFamily="2" charset="2"/>
              <a:buNone/>
              <a:defRPr/>
            </a:pPr>
            <a:r>
              <a:rPr lang="en-US" dirty="0"/>
              <a:t>      *   2004:    </a:t>
            </a:r>
            <a:r>
              <a:rPr lang="en-US" b="1" dirty="0"/>
              <a:t>Abilify </a:t>
            </a:r>
            <a:r>
              <a:rPr lang="en-US" dirty="0"/>
              <a:t>            aripiprazole</a:t>
            </a:r>
          </a:p>
          <a:p>
            <a:pPr eaLnBrk="1" fontAlgn="auto" hangingPunct="1">
              <a:lnSpc>
                <a:spcPct val="90000"/>
              </a:lnSpc>
              <a:spcAft>
                <a:spcPts val="0"/>
              </a:spcAft>
              <a:buFont typeface="Wingdings" pitchFamily="2" charset="2"/>
              <a:buNone/>
              <a:defRPr/>
            </a:pPr>
            <a:r>
              <a:rPr lang="en-US" dirty="0"/>
              <a:t>      *   2005:    </a:t>
            </a:r>
            <a:r>
              <a:rPr lang="en-US" b="1" dirty="0"/>
              <a:t>Geodon</a:t>
            </a:r>
            <a:r>
              <a:rPr lang="en-US" dirty="0"/>
              <a:t>          ziprasidone</a:t>
            </a:r>
          </a:p>
          <a:p>
            <a:pPr eaLnBrk="1" fontAlgn="auto" hangingPunct="1">
              <a:lnSpc>
                <a:spcPct val="90000"/>
              </a:lnSpc>
              <a:spcAft>
                <a:spcPts val="0"/>
              </a:spcAft>
              <a:buFont typeface="Wingdings" pitchFamily="2" charset="2"/>
              <a:buNone/>
              <a:defRPr/>
            </a:pPr>
            <a:r>
              <a:rPr lang="en-US" dirty="0"/>
              <a:t>      *   2005:    </a:t>
            </a:r>
            <a:r>
              <a:rPr lang="en-US" b="1" dirty="0"/>
              <a:t>Equetro</a:t>
            </a:r>
            <a:r>
              <a:rPr lang="en-US" dirty="0"/>
              <a:t>          carbamazepine</a:t>
            </a:r>
          </a:p>
          <a:p>
            <a:pPr eaLnBrk="1" fontAlgn="auto" hangingPunct="1">
              <a:lnSpc>
                <a:spcPct val="90000"/>
              </a:lnSpc>
              <a:spcAft>
                <a:spcPts val="0"/>
              </a:spcAft>
              <a:buFont typeface="Wingdings" pitchFamily="2" charset="2"/>
              <a:buNone/>
              <a:defRPr/>
            </a:pPr>
            <a:r>
              <a:rPr lang="en-US" dirty="0"/>
              <a:t>      *  2010:     </a:t>
            </a:r>
            <a:r>
              <a:rPr lang="en-US" b="1" dirty="0"/>
              <a:t>Saphris</a:t>
            </a:r>
            <a:r>
              <a:rPr lang="en-US" dirty="0"/>
              <a:t>            </a:t>
            </a:r>
            <a:r>
              <a:rPr lang="en-US" dirty="0" err="1"/>
              <a:t>asenapine</a:t>
            </a:r>
            <a:endParaRPr lang="en-US" dirty="0"/>
          </a:p>
        </p:txBody>
      </p:sp>
      <p:sp>
        <p:nvSpPr>
          <p:cNvPr id="4" name="Slide Number Placeholder 5"/>
          <p:cNvSpPr>
            <a:spLocks noGrp="1"/>
          </p:cNvSpPr>
          <p:nvPr>
            <p:ph type="sldNum" sz="quarter" idx="12"/>
          </p:nvPr>
        </p:nvSpPr>
        <p:spPr/>
        <p:txBody>
          <a:bodyPr/>
          <a:lstStyle/>
          <a:p>
            <a:pPr>
              <a:defRPr/>
            </a:pPr>
            <a:fld id="{6A00828D-0BC5-43B4-B4E0-E40A1A404C8B}" type="slidenum">
              <a:rPr lang="en-US"/>
              <a:pPr>
                <a:defRPr/>
              </a:pPr>
              <a:t>255</a:t>
            </a:fld>
            <a:endParaRPr lang="en-US" dirty="0"/>
          </a:p>
        </p:txBody>
      </p:sp>
      <p:sp>
        <p:nvSpPr>
          <p:cNvPr id="2" name="5-Point Star 1"/>
          <p:cNvSpPr/>
          <p:nvPr/>
        </p:nvSpPr>
        <p:spPr>
          <a:xfrm>
            <a:off x="7696200" y="2286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88396623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58" name="Rectangle 2"/>
          <p:cNvSpPr>
            <a:spLocks noGrp="1" noChangeArrowheads="1"/>
          </p:cNvSpPr>
          <p:nvPr>
            <p:ph type="title"/>
          </p:nvPr>
        </p:nvSpPr>
        <p:spPr>
          <a:xfrm flipH="1" flipV="1">
            <a:off x="228600" y="152400"/>
            <a:ext cx="76200" cy="76200"/>
          </a:xfrm>
        </p:spPr>
        <p:txBody>
          <a:bodyPr rtlCol="0">
            <a:normAutofit fontScale="90000"/>
          </a:bodyPr>
          <a:lstStyle/>
          <a:p>
            <a:pPr eaLnBrk="1" fontAlgn="auto" hangingPunct="1">
              <a:spcAft>
                <a:spcPts val="0"/>
              </a:spcAft>
              <a:defRPr/>
            </a:pPr>
            <a:endParaRPr lang="en-US" sz="5400" u="sng" dirty="0">
              <a:effectLst>
                <a:outerShdw blurRad="38100" dist="38100" dir="2700000" algn="tl">
                  <a:srgbClr val="FFFFFF"/>
                </a:outerShdw>
              </a:effectLst>
            </a:endParaRPr>
          </a:p>
        </p:txBody>
      </p:sp>
      <p:sp>
        <p:nvSpPr>
          <p:cNvPr id="236547" name="Rectangle 3"/>
          <p:cNvSpPr>
            <a:spLocks noGrp="1" noChangeArrowheads="1"/>
          </p:cNvSpPr>
          <p:nvPr>
            <p:ph idx="1"/>
          </p:nvPr>
        </p:nvSpPr>
        <p:spPr>
          <a:xfrm>
            <a:off x="323850" y="381000"/>
            <a:ext cx="8782050" cy="5334000"/>
          </a:xfrm>
        </p:spPr>
        <p:txBody>
          <a:bodyPr>
            <a:normAutofit fontScale="92500" lnSpcReduction="20000"/>
          </a:bodyPr>
          <a:lstStyle/>
          <a:p>
            <a:pPr algn="ctr" eaLnBrk="1" hangingPunct="1">
              <a:lnSpc>
                <a:spcPct val="90000"/>
              </a:lnSpc>
              <a:buFont typeface="Wingdings" pitchFamily="2" charset="2"/>
              <a:buNone/>
            </a:pPr>
            <a:r>
              <a:rPr lang="en-US" sz="7200" b="1" dirty="0"/>
              <a:t>FDA: </a:t>
            </a:r>
          </a:p>
          <a:p>
            <a:pPr algn="ctr" eaLnBrk="1" hangingPunct="1">
              <a:lnSpc>
                <a:spcPct val="90000"/>
              </a:lnSpc>
              <a:buFont typeface="Wingdings" pitchFamily="2" charset="2"/>
              <a:buNone/>
            </a:pPr>
            <a:r>
              <a:rPr lang="en-US" sz="4800" b="1" u="sng" dirty="0"/>
              <a:t>Acute Bipolar Depression</a:t>
            </a:r>
            <a:endParaRPr lang="en-US" sz="2400" dirty="0"/>
          </a:p>
          <a:p>
            <a:pPr eaLnBrk="1" hangingPunct="1">
              <a:lnSpc>
                <a:spcPct val="90000"/>
              </a:lnSpc>
              <a:buFont typeface="Wingdings" pitchFamily="2" charset="2"/>
              <a:buNone/>
            </a:pPr>
            <a:r>
              <a:rPr lang="en-US" sz="2800" dirty="0"/>
              <a:t>            </a:t>
            </a:r>
            <a:r>
              <a:rPr lang="en-US" sz="4800" dirty="0"/>
              <a:t>*  2004: </a:t>
            </a:r>
            <a:r>
              <a:rPr lang="en-US" sz="4800" b="1" dirty="0"/>
              <a:t>Symbyax</a:t>
            </a:r>
          </a:p>
          <a:p>
            <a:pPr eaLnBrk="1" hangingPunct="1">
              <a:lnSpc>
                <a:spcPct val="90000"/>
              </a:lnSpc>
              <a:buFont typeface="Wingdings" pitchFamily="2" charset="2"/>
              <a:buNone/>
            </a:pPr>
            <a:r>
              <a:rPr lang="en-US" sz="4000" dirty="0"/>
              <a:t>              (Prozac-Zyprexa)</a:t>
            </a:r>
          </a:p>
          <a:p>
            <a:pPr eaLnBrk="1" hangingPunct="1">
              <a:lnSpc>
                <a:spcPct val="90000"/>
              </a:lnSpc>
              <a:buFont typeface="Wingdings" pitchFamily="2" charset="2"/>
              <a:buNone/>
            </a:pPr>
            <a:r>
              <a:rPr lang="en-US" sz="4000" dirty="0"/>
              <a:t>               fluoxetine-olanzapine</a:t>
            </a:r>
          </a:p>
          <a:p>
            <a:pPr eaLnBrk="1" hangingPunct="1">
              <a:lnSpc>
                <a:spcPct val="90000"/>
              </a:lnSpc>
              <a:buFont typeface="Wingdings" pitchFamily="2" charset="2"/>
              <a:buNone/>
            </a:pPr>
            <a:r>
              <a:rPr lang="en-US" sz="4000" dirty="0"/>
              <a:t>        </a:t>
            </a:r>
            <a:r>
              <a:rPr lang="en-US" sz="4800" dirty="0"/>
              <a:t>*   2007: </a:t>
            </a:r>
            <a:r>
              <a:rPr lang="en-US" sz="4800" b="1" dirty="0"/>
              <a:t>Seroquel </a:t>
            </a:r>
            <a:r>
              <a:rPr lang="en-US" sz="4000" dirty="0"/>
              <a:t>quetiapine</a:t>
            </a:r>
            <a:endParaRPr lang="en-US" sz="4000" b="1" dirty="0"/>
          </a:p>
          <a:p>
            <a:pPr eaLnBrk="1" hangingPunct="1">
              <a:lnSpc>
                <a:spcPct val="90000"/>
              </a:lnSpc>
              <a:buFont typeface="Wingdings" pitchFamily="2" charset="2"/>
              <a:buNone/>
            </a:pPr>
            <a:r>
              <a:rPr lang="en-US" sz="4800" dirty="0"/>
              <a:t>       *   2013: </a:t>
            </a:r>
            <a:r>
              <a:rPr lang="en-US" sz="4800" b="1" dirty="0"/>
              <a:t>Latuda   </a:t>
            </a:r>
            <a:r>
              <a:rPr lang="en-US" sz="4000" dirty="0"/>
              <a:t>lurasidone</a:t>
            </a:r>
            <a:endParaRPr lang="en-US" sz="4800" b="1" dirty="0"/>
          </a:p>
          <a:p>
            <a:pPr eaLnBrk="1" hangingPunct="1">
              <a:lnSpc>
                <a:spcPct val="90000"/>
              </a:lnSpc>
              <a:buFont typeface="Wingdings" pitchFamily="2" charset="2"/>
              <a:buNone/>
            </a:pPr>
            <a:r>
              <a:rPr lang="en-US" sz="4800" dirty="0"/>
              <a:t>           </a:t>
            </a:r>
            <a:r>
              <a:rPr lang="en-US" sz="4000" dirty="0"/>
              <a:t>   </a:t>
            </a:r>
          </a:p>
        </p:txBody>
      </p:sp>
      <p:sp>
        <p:nvSpPr>
          <p:cNvPr id="4" name="Slide Number Placeholder 5"/>
          <p:cNvSpPr>
            <a:spLocks noGrp="1"/>
          </p:cNvSpPr>
          <p:nvPr>
            <p:ph type="sldNum" sz="quarter" idx="12"/>
          </p:nvPr>
        </p:nvSpPr>
        <p:spPr/>
        <p:txBody>
          <a:bodyPr/>
          <a:lstStyle/>
          <a:p>
            <a:pPr>
              <a:defRPr/>
            </a:pPr>
            <a:fld id="{76A33B74-F6B4-41E2-8948-B7B722F79C46}" type="slidenum">
              <a:rPr lang="en-US"/>
              <a:pPr>
                <a:defRPr/>
              </a:pPr>
              <a:t>256</a:t>
            </a:fld>
            <a:endParaRPr lang="en-US" dirty="0"/>
          </a:p>
        </p:txBody>
      </p:sp>
      <p:sp>
        <p:nvSpPr>
          <p:cNvPr id="2" name="5-Point Star 1"/>
          <p:cNvSpPr/>
          <p:nvPr/>
        </p:nvSpPr>
        <p:spPr>
          <a:xfrm>
            <a:off x="7620000" y="1905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8242993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050"/>
          <p:cNvSpPr>
            <a:spLocks noGrp="1" noChangeArrowheads="1"/>
          </p:cNvSpPr>
          <p:nvPr>
            <p:ph type="title"/>
          </p:nvPr>
        </p:nvSpPr>
        <p:spPr>
          <a:xfrm flipV="1">
            <a:off x="0" y="457200"/>
            <a:ext cx="76200" cy="76200"/>
          </a:xfrm>
        </p:spPr>
        <p:txBody>
          <a:bodyPr rtlCol="0">
            <a:normAutofit fontScale="90000"/>
          </a:bodyPr>
          <a:lstStyle/>
          <a:p>
            <a:pPr eaLnBrk="1" fontAlgn="auto" hangingPunct="1">
              <a:spcAft>
                <a:spcPts val="0"/>
              </a:spcAft>
              <a:defRPr/>
            </a:pPr>
            <a:br>
              <a:rPr lang="en-US" sz="5400" dirty="0">
                <a:effectLst>
                  <a:outerShdw blurRad="38100" dist="38100" dir="2700000" algn="tl">
                    <a:srgbClr val="FFFFFF"/>
                  </a:outerShdw>
                </a:effectLst>
              </a:rPr>
            </a:br>
            <a:endParaRPr lang="en-US" sz="5400" u="sng" dirty="0">
              <a:effectLst>
                <a:outerShdw blurRad="38100" dist="38100" dir="2700000" algn="tl">
                  <a:srgbClr val="FFFFFF"/>
                </a:outerShdw>
              </a:effectLst>
            </a:endParaRPr>
          </a:p>
        </p:txBody>
      </p:sp>
      <p:sp>
        <p:nvSpPr>
          <p:cNvPr id="295940" name="Rectangle 2051"/>
          <p:cNvSpPr>
            <a:spLocks noGrp="1" noChangeArrowheads="1"/>
          </p:cNvSpPr>
          <p:nvPr>
            <p:ph idx="1"/>
          </p:nvPr>
        </p:nvSpPr>
        <p:spPr>
          <a:xfrm>
            <a:off x="914400" y="0"/>
            <a:ext cx="8229600" cy="6400800"/>
          </a:xfrm>
        </p:spPr>
        <p:txBody>
          <a:bodyPr/>
          <a:lstStyle/>
          <a:p>
            <a:pPr eaLnBrk="1" hangingPunct="1">
              <a:lnSpc>
                <a:spcPct val="90000"/>
              </a:lnSpc>
              <a:buFont typeface="Wingdings" pitchFamily="2" charset="2"/>
              <a:buNone/>
            </a:pPr>
            <a:r>
              <a:rPr lang="en-US" sz="4000" dirty="0"/>
              <a:t>         </a:t>
            </a:r>
            <a:r>
              <a:rPr lang="en-US" sz="4800" b="1" u="sng" dirty="0"/>
              <a:t>FDA:</a:t>
            </a:r>
            <a:r>
              <a:rPr lang="en-US" sz="4800" b="1" dirty="0"/>
              <a:t> </a:t>
            </a:r>
            <a:r>
              <a:rPr lang="en-US" sz="4800" b="1" u="sng" dirty="0"/>
              <a:t>Maintenance</a:t>
            </a:r>
            <a:endParaRPr lang="en-US" sz="3600" dirty="0"/>
          </a:p>
          <a:p>
            <a:pPr eaLnBrk="1" hangingPunct="1">
              <a:lnSpc>
                <a:spcPct val="90000"/>
              </a:lnSpc>
              <a:buFont typeface="Wingdings" pitchFamily="2" charset="2"/>
              <a:buNone/>
            </a:pPr>
            <a:r>
              <a:rPr lang="en-US" sz="3600" b="1" dirty="0"/>
              <a:t>         *  1974:  Lithium: both</a:t>
            </a:r>
          </a:p>
          <a:p>
            <a:pPr eaLnBrk="1" hangingPunct="1">
              <a:lnSpc>
                <a:spcPct val="90000"/>
              </a:lnSpc>
              <a:buFont typeface="Wingdings" pitchFamily="2" charset="2"/>
              <a:buNone/>
            </a:pPr>
            <a:r>
              <a:rPr lang="en-US" sz="3600" b="1" dirty="0"/>
              <a:t>         *  2003:  Lamictal:</a:t>
            </a:r>
          </a:p>
          <a:p>
            <a:pPr eaLnBrk="1" hangingPunct="1">
              <a:lnSpc>
                <a:spcPct val="90000"/>
              </a:lnSpc>
              <a:buFont typeface="Wingdings" pitchFamily="2" charset="2"/>
              <a:buNone/>
            </a:pPr>
            <a:r>
              <a:rPr lang="en-US" sz="3600" b="1" dirty="0"/>
              <a:t>                         depression</a:t>
            </a:r>
          </a:p>
          <a:p>
            <a:pPr eaLnBrk="1" hangingPunct="1">
              <a:lnSpc>
                <a:spcPct val="90000"/>
              </a:lnSpc>
              <a:buFont typeface="Wingdings" pitchFamily="2" charset="2"/>
              <a:buNone/>
            </a:pPr>
            <a:r>
              <a:rPr lang="en-US" sz="3600" b="1" dirty="0"/>
              <a:t>         *  2004:  Zyprexa </a:t>
            </a:r>
          </a:p>
          <a:p>
            <a:pPr eaLnBrk="1" hangingPunct="1">
              <a:lnSpc>
                <a:spcPct val="90000"/>
              </a:lnSpc>
              <a:buFont typeface="Wingdings" pitchFamily="2" charset="2"/>
              <a:buNone/>
            </a:pPr>
            <a:r>
              <a:rPr lang="en-US" sz="3600" b="1" dirty="0"/>
              <a:t>         *  2005:  Abilify</a:t>
            </a:r>
          </a:p>
          <a:p>
            <a:pPr eaLnBrk="1" hangingPunct="1">
              <a:lnSpc>
                <a:spcPct val="90000"/>
              </a:lnSpc>
              <a:buFont typeface="Wingdings" pitchFamily="2" charset="2"/>
              <a:buNone/>
            </a:pPr>
            <a:r>
              <a:rPr lang="en-US" sz="3600" b="1" dirty="0"/>
              <a:t>         *  2009:  Seroquel  **</a:t>
            </a:r>
          </a:p>
          <a:p>
            <a:pPr eaLnBrk="1" hangingPunct="1">
              <a:lnSpc>
                <a:spcPct val="90000"/>
              </a:lnSpc>
              <a:buFont typeface="Wingdings" pitchFamily="2" charset="2"/>
              <a:buNone/>
            </a:pPr>
            <a:r>
              <a:rPr lang="en-US" sz="3600" b="1" dirty="0"/>
              <a:t>         *  2010:  Geodon  **</a:t>
            </a:r>
          </a:p>
          <a:p>
            <a:pPr eaLnBrk="1" hangingPunct="1">
              <a:lnSpc>
                <a:spcPct val="90000"/>
              </a:lnSpc>
              <a:buFont typeface="Wingdings" pitchFamily="2" charset="2"/>
              <a:buNone/>
            </a:pPr>
            <a:r>
              <a:rPr lang="en-US" sz="3600" b="1" dirty="0">
                <a:solidFill>
                  <a:srgbClr val="FF0000"/>
                </a:solidFill>
              </a:rPr>
              <a:t>         </a:t>
            </a:r>
            <a:r>
              <a:rPr lang="en-US" sz="3600" b="1" dirty="0"/>
              <a:t>*  2011:  Saphris **</a:t>
            </a:r>
          </a:p>
          <a:p>
            <a:pPr eaLnBrk="1" hangingPunct="1">
              <a:lnSpc>
                <a:spcPct val="90000"/>
              </a:lnSpc>
              <a:buFont typeface="Wingdings" pitchFamily="2" charset="2"/>
              <a:buNone/>
            </a:pPr>
            <a:r>
              <a:rPr lang="en-US" sz="4000" b="1" dirty="0"/>
              <a:t>                ** </a:t>
            </a:r>
            <a:r>
              <a:rPr lang="en-US" b="1" dirty="0"/>
              <a:t>(as adjunct to Li or Depakote)</a:t>
            </a:r>
          </a:p>
        </p:txBody>
      </p:sp>
      <p:sp>
        <p:nvSpPr>
          <p:cNvPr id="4" name="Slide Number Placeholder 5"/>
          <p:cNvSpPr>
            <a:spLocks noGrp="1"/>
          </p:cNvSpPr>
          <p:nvPr>
            <p:ph type="sldNum" sz="quarter" idx="12"/>
          </p:nvPr>
        </p:nvSpPr>
        <p:spPr>
          <a:xfrm>
            <a:off x="6477000" y="6492875"/>
            <a:ext cx="2133600" cy="365125"/>
          </a:xfrm>
        </p:spPr>
        <p:txBody>
          <a:bodyPr/>
          <a:lstStyle/>
          <a:p>
            <a:pPr>
              <a:defRPr/>
            </a:pPr>
            <a:fld id="{8CC80102-22A5-4584-B604-1E38BE0968F3}" type="slidenum">
              <a:rPr lang="en-US"/>
              <a:pPr>
                <a:defRPr/>
              </a:pPr>
              <a:t>257</a:t>
            </a:fld>
            <a:endParaRPr lang="en-US" dirty="0"/>
          </a:p>
        </p:txBody>
      </p:sp>
      <p:sp>
        <p:nvSpPr>
          <p:cNvPr id="2" name="5-Point Star 1"/>
          <p:cNvSpPr/>
          <p:nvPr/>
        </p:nvSpPr>
        <p:spPr>
          <a:xfrm>
            <a:off x="7620000" y="11430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424916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Title 1"/>
          <p:cNvSpPr>
            <a:spLocks noGrp="1"/>
          </p:cNvSpPr>
          <p:nvPr>
            <p:ph type="title"/>
          </p:nvPr>
        </p:nvSpPr>
        <p:spPr>
          <a:xfrm>
            <a:off x="-304800" y="228600"/>
            <a:ext cx="8229600" cy="1143000"/>
          </a:xfrm>
        </p:spPr>
        <p:txBody>
          <a:bodyPr/>
          <a:lstStyle/>
          <a:p>
            <a:r>
              <a:rPr lang="en-US" sz="6000" b="1" u="sng" dirty="0"/>
              <a:t>FDA: Bipolar in Kids</a:t>
            </a:r>
          </a:p>
        </p:txBody>
      </p:sp>
      <p:sp>
        <p:nvSpPr>
          <p:cNvPr id="296963" name="Content Placeholder 2"/>
          <p:cNvSpPr>
            <a:spLocks noGrp="1"/>
          </p:cNvSpPr>
          <p:nvPr>
            <p:ph idx="1"/>
          </p:nvPr>
        </p:nvSpPr>
        <p:spPr>
          <a:xfrm>
            <a:off x="533400" y="1828800"/>
            <a:ext cx="8229600" cy="4525963"/>
          </a:xfrm>
        </p:spPr>
        <p:txBody>
          <a:bodyPr/>
          <a:lstStyle/>
          <a:p>
            <a:r>
              <a:rPr lang="en-US" sz="5400" dirty="0"/>
              <a:t>Abilify, Zyprexa, </a:t>
            </a:r>
          </a:p>
          <a:p>
            <a:pPr>
              <a:buFont typeface="Arial" charset="0"/>
              <a:buNone/>
            </a:pPr>
            <a:r>
              <a:rPr lang="en-US" sz="5400" dirty="0"/>
              <a:t>       Seroquel, Risperdal</a:t>
            </a:r>
          </a:p>
          <a:p>
            <a:r>
              <a:rPr lang="en-US" sz="5400" dirty="0"/>
              <a:t>Approved for ages 10-17</a:t>
            </a:r>
          </a:p>
          <a:p>
            <a:r>
              <a:rPr lang="en-US" sz="5400" dirty="0"/>
              <a:t>Lithium approved for 12-18</a:t>
            </a:r>
          </a:p>
        </p:txBody>
      </p:sp>
      <p:sp>
        <p:nvSpPr>
          <p:cNvPr id="4" name="Slide Number Placeholder 3"/>
          <p:cNvSpPr>
            <a:spLocks noGrp="1"/>
          </p:cNvSpPr>
          <p:nvPr>
            <p:ph type="sldNum" sz="quarter" idx="12"/>
          </p:nvPr>
        </p:nvSpPr>
        <p:spPr/>
        <p:txBody>
          <a:bodyPr/>
          <a:lstStyle/>
          <a:p>
            <a:pPr>
              <a:defRPr/>
            </a:pPr>
            <a:fld id="{B7D14E70-E912-43C5-B64E-3F3244F82A5B}" type="slidenum">
              <a:rPr lang="en-US" smtClean="0"/>
              <a:pPr>
                <a:defRPr/>
              </a:pPr>
              <a:t>258</a:t>
            </a:fld>
            <a:endParaRPr lang="en-US" dirty="0"/>
          </a:p>
        </p:txBody>
      </p:sp>
      <p:sp>
        <p:nvSpPr>
          <p:cNvPr id="2" name="5-Point Star 1"/>
          <p:cNvSpPr/>
          <p:nvPr/>
        </p:nvSpPr>
        <p:spPr>
          <a:xfrm>
            <a:off x="7772400" y="53340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736781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a:xfrm>
            <a:off x="838200" y="1828800"/>
            <a:ext cx="7772400" cy="1143000"/>
          </a:xfrm>
        </p:spPr>
        <p:txBody>
          <a:bodyPr>
            <a:normAutofit fontScale="90000"/>
          </a:bodyPr>
          <a:lstStyle/>
          <a:p>
            <a:pPr eaLnBrk="1" hangingPunct="1">
              <a:defRPr/>
            </a:pPr>
            <a:r>
              <a:rPr lang="en-US" sz="9600">
                <a:effectLst>
                  <a:outerShdw blurRad="38100" dist="38100" dir="2700000" algn="tl">
                    <a:srgbClr val="FFFFFF"/>
                  </a:outerShdw>
                </a:effectLst>
              </a:rPr>
              <a:t>Off-Label</a:t>
            </a:r>
            <a:br>
              <a:rPr lang="en-US" sz="9600">
                <a:effectLst>
                  <a:outerShdw blurRad="38100" dist="38100" dir="2700000" algn="tl">
                    <a:srgbClr val="FFFFFF"/>
                  </a:outerShdw>
                </a:effectLst>
              </a:rPr>
            </a:br>
            <a:r>
              <a:rPr lang="en-US" sz="9600">
                <a:effectLst>
                  <a:outerShdw blurRad="38100" dist="38100" dir="2700000" algn="tl">
                    <a:srgbClr val="FFFFFF"/>
                  </a:outerShdw>
                </a:effectLst>
              </a:rPr>
              <a:t>Use</a:t>
            </a:r>
          </a:p>
        </p:txBody>
      </p:sp>
    </p:spTree>
    <p:extLst>
      <p:ext uri="{BB962C8B-B14F-4D97-AF65-F5344CB8AC3E}">
        <p14:creationId xmlns:p14="http://schemas.microsoft.com/office/powerpoint/2010/main" val="407466674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Acute Mania and </a:t>
            </a:r>
            <a:br>
              <a:rPr lang="en-US" sz="6000" dirty="0"/>
            </a:br>
            <a:r>
              <a:rPr lang="en-US" sz="6000" u="sng" dirty="0"/>
              <a:t>Prophylaxis</a:t>
            </a:r>
            <a:r>
              <a:rPr lang="en-US" sz="6000" dirty="0"/>
              <a:t> </a:t>
            </a:r>
          </a:p>
        </p:txBody>
      </p:sp>
      <p:sp>
        <p:nvSpPr>
          <p:cNvPr id="3" name="Content Placeholder 2"/>
          <p:cNvSpPr>
            <a:spLocks noGrp="1"/>
          </p:cNvSpPr>
          <p:nvPr>
            <p:ph idx="1"/>
          </p:nvPr>
        </p:nvSpPr>
        <p:spPr>
          <a:xfrm>
            <a:off x="1905000" y="1981200"/>
            <a:ext cx="8229600" cy="4525963"/>
          </a:xfrm>
        </p:spPr>
        <p:txBody>
          <a:bodyPr/>
          <a:lstStyle/>
          <a:p>
            <a:r>
              <a:rPr lang="en-US" sz="4400" dirty="0"/>
              <a:t>Lithium</a:t>
            </a:r>
          </a:p>
          <a:p>
            <a:r>
              <a:rPr lang="en-US" sz="4400" dirty="0" err="1"/>
              <a:t>Depakote</a:t>
            </a:r>
            <a:r>
              <a:rPr lang="en-US" sz="4400" dirty="0"/>
              <a:t> </a:t>
            </a:r>
            <a:r>
              <a:rPr lang="en-US" sz="4400" dirty="0">
                <a:solidFill>
                  <a:srgbClr val="FF0000"/>
                </a:solidFill>
              </a:rPr>
              <a:t>*</a:t>
            </a:r>
            <a:endParaRPr lang="en-US" sz="4400" dirty="0"/>
          </a:p>
          <a:p>
            <a:r>
              <a:rPr lang="en-US" sz="4400" dirty="0" err="1"/>
              <a:t>Tegretol</a:t>
            </a:r>
            <a:r>
              <a:rPr lang="en-US" sz="4400" dirty="0"/>
              <a:t> (</a:t>
            </a:r>
            <a:r>
              <a:rPr lang="en-US" sz="4400" dirty="0" err="1"/>
              <a:t>Equatro</a:t>
            </a:r>
            <a:r>
              <a:rPr lang="en-US" sz="4400" dirty="0"/>
              <a:t>) </a:t>
            </a:r>
            <a:r>
              <a:rPr lang="en-US" sz="4400" dirty="0">
                <a:solidFill>
                  <a:srgbClr val="FF0000"/>
                </a:solidFill>
              </a:rPr>
              <a:t>*</a:t>
            </a:r>
            <a:endParaRPr lang="en-US" sz="4400" dirty="0"/>
          </a:p>
          <a:p>
            <a:r>
              <a:rPr lang="en-US" sz="4400" dirty="0" err="1"/>
              <a:t>Trileptal</a:t>
            </a:r>
            <a:r>
              <a:rPr lang="en-US" sz="4400" dirty="0"/>
              <a:t>  </a:t>
            </a:r>
            <a:r>
              <a:rPr lang="en-US" sz="4400" dirty="0">
                <a:solidFill>
                  <a:srgbClr val="FF0000"/>
                </a:solidFill>
              </a:rPr>
              <a:t>*</a:t>
            </a:r>
            <a:endParaRPr lang="en-US" sz="4400" dirty="0"/>
          </a:p>
          <a:p>
            <a:r>
              <a:rPr lang="en-US" sz="4400" dirty="0"/>
              <a:t>Antipsychotics (all)</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260</a:t>
            </a:fld>
            <a:endParaRPr lang="en-US"/>
          </a:p>
        </p:txBody>
      </p:sp>
    </p:spTree>
    <p:extLst>
      <p:ext uri="{BB962C8B-B14F-4D97-AF65-F5344CB8AC3E}">
        <p14:creationId xmlns:p14="http://schemas.microsoft.com/office/powerpoint/2010/main" val="231879162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ctrTitle"/>
          </p:nvPr>
        </p:nvSpPr>
        <p:spPr>
          <a:xfrm>
            <a:off x="609600" y="2057400"/>
            <a:ext cx="7772400" cy="1143000"/>
          </a:xfrm>
        </p:spPr>
        <p:txBody>
          <a:bodyPr rtlCol="0">
            <a:normAutofit fontScale="90000"/>
          </a:bodyPr>
          <a:lstStyle/>
          <a:p>
            <a:pPr eaLnBrk="1" fontAlgn="auto" hangingPunct="1">
              <a:spcAft>
                <a:spcPts val="0"/>
              </a:spcAft>
              <a:defRPr/>
            </a:pPr>
            <a:r>
              <a:rPr lang="en-US" sz="7300" dirty="0" err="1">
                <a:effectLst>
                  <a:outerShdw blurRad="38100" dist="38100" dir="2700000" algn="tl">
                    <a:srgbClr val="FFFFFF"/>
                  </a:outerShdw>
                </a:effectLst>
              </a:rPr>
              <a:t>Dysphoric</a:t>
            </a:r>
            <a:r>
              <a:rPr lang="en-US" sz="7300" dirty="0">
                <a:effectLst>
                  <a:outerShdw blurRad="38100" dist="38100" dir="2700000" algn="tl">
                    <a:srgbClr val="FFFFFF"/>
                  </a:outerShdw>
                </a:effectLst>
              </a:rPr>
              <a:t> Mania</a:t>
            </a:r>
            <a:br>
              <a:rPr lang="en-US" sz="2400" dirty="0">
                <a:effectLst>
                  <a:outerShdw blurRad="38100" dist="38100" dir="2700000" algn="tl">
                    <a:srgbClr val="FFFFFF"/>
                  </a:outerShdw>
                </a:effectLst>
              </a:rPr>
            </a:br>
            <a:br>
              <a:rPr lang="en-US" sz="5400" dirty="0">
                <a:effectLst>
                  <a:outerShdw blurRad="38100" dist="38100" dir="2700000" algn="tl">
                    <a:srgbClr val="FFFFFF"/>
                  </a:outerShdw>
                </a:effectLst>
              </a:rPr>
            </a:br>
            <a:br>
              <a:rPr lang="en-US" sz="5400" dirty="0">
                <a:effectLst>
                  <a:outerShdw blurRad="38100" dist="38100" dir="2700000" algn="tl">
                    <a:srgbClr val="FFFFFF"/>
                  </a:outerShdw>
                </a:effectLst>
              </a:rPr>
            </a:br>
            <a:br>
              <a:rPr lang="en-US" sz="5400" dirty="0">
                <a:effectLst>
                  <a:outerShdw blurRad="38100" dist="38100" dir="2700000" algn="tl">
                    <a:srgbClr val="FFFFFF"/>
                  </a:outerShdw>
                </a:effectLst>
              </a:rPr>
            </a:br>
            <a:br>
              <a:rPr lang="en-US" sz="5400" dirty="0">
                <a:effectLst>
                  <a:outerShdw blurRad="38100" dist="38100" dir="2700000" algn="tl">
                    <a:srgbClr val="FFFFFF"/>
                  </a:outerShdw>
                </a:effectLst>
              </a:rPr>
            </a:br>
            <a:r>
              <a:rPr lang="en-US" sz="7300" dirty="0">
                <a:effectLst>
                  <a:outerShdw blurRad="38100" dist="38100" dir="2700000" algn="tl">
                    <a:srgbClr val="FFFFFF"/>
                  </a:outerShdw>
                </a:effectLst>
              </a:rPr>
              <a:t>Rapid Cycling</a:t>
            </a:r>
          </a:p>
        </p:txBody>
      </p:sp>
      <p:sp>
        <p:nvSpPr>
          <p:cNvPr id="729091" name="Rectangle 3"/>
          <p:cNvSpPr>
            <a:spLocks noGrp="1" noChangeArrowheads="1"/>
          </p:cNvSpPr>
          <p:nvPr>
            <p:ph type="subTitle" idx="1"/>
          </p:nvPr>
        </p:nvSpPr>
        <p:spPr>
          <a:xfrm>
            <a:off x="1219200" y="1447800"/>
            <a:ext cx="6400800" cy="1752600"/>
          </a:xfrm>
        </p:spPr>
        <p:txBody>
          <a:bodyPr>
            <a:noAutofit/>
          </a:bodyPr>
          <a:lstStyle/>
          <a:p>
            <a:pPr eaLnBrk="1" hangingPunct="1">
              <a:buFont typeface="Wingdings" pitchFamily="2" charset="2"/>
              <a:buChar char="Ø"/>
              <a:defRPr/>
            </a:pPr>
            <a:r>
              <a:rPr lang="en-US" sz="5400" b="1" dirty="0" err="1">
                <a:solidFill>
                  <a:srgbClr val="376092"/>
                </a:solidFill>
                <a:effectLst>
                  <a:outerShdw blurRad="38100" dist="38100" dir="2700000" algn="tl">
                    <a:srgbClr val="C0C0C0"/>
                  </a:outerShdw>
                </a:effectLst>
              </a:rPr>
              <a:t>Depakote</a:t>
            </a:r>
            <a:r>
              <a:rPr lang="en-US" sz="5400" dirty="0">
                <a:solidFill>
                  <a:srgbClr val="376092"/>
                </a:solidFill>
                <a:effectLst>
                  <a:outerShdw blurRad="38100" dist="38100" dir="2700000" algn="tl">
                    <a:srgbClr val="C0C0C0"/>
                  </a:outerShdw>
                </a:effectLst>
              </a:rPr>
              <a:t>, Lithium</a:t>
            </a:r>
          </a:p>
          <a:p>
            <a:pPr eaLnBrk="1" hangingPunct="1">
              <a:defRPr/>
            </a:pPr>
            <a:r>
              <a:rPr lang="en-US" sz="5400" dirty="0">
                <a:solidFill>
                  <a:srgbClr val="376092"/>
                </a:solidFill>
                <a:effectLst>
                  <a:outerShdw blurRad="38100" dist="38100" dir="2700000" algn="tl">
                    <a:srgbClr val="C0C0C0"/>
                  </a:outerShdw>
                </a:effectLst>
              </a:rPr>
              <a:t>or antipsychotics</a:t>
            </a:r>
          </a:p>
          <a:p>
            <a:pPr eaLnBrk="1" hangingPunct="1">
              <a:defRPr/>
            </a:pPr>
            <a:endParaRPr lang="en-US" sz="5400" dirty="0">
              <a:solidFill>
                <a:srgbClr val="376092"/>
              </a:solidFill>
              <a:effectLst>
                <a:outerShdw blurRad="38100" dist="38100" dir="2700000" algn="tl">
                  <a:srgbClr val="C0C0C0"/>
                </a:outerShdw>
              </a:effectLst>
            </a:endParaRPr>
          </a:p>
          <a:p>
            <a:pPr eaLnBrk="1" hangingPunct="1">
              <a:buFont typeface="Wingdings" pitchFamily="2" charset="2"/>
              <a:buNone/>
              <a:defRPr/>
            </a:pPr>
            <a:endParaRPr lang="en-US" sz="5400" dirty="0">
              <a:solidFill>
                <a:srgbClr val="376092"/>
              </a:solidFill>
              <a:effectLst>
                <a:outerShdw blurRad="38100" dist="38100" dir="2700000" algn="tl">
                  <a:srgbClr val="C0C0C0"/>
                </a:outerShdw>
              </a:effectLst>
            </a:endParaRPr>
          </a:p>
          <a:p>
            <a:pPr eaLnBrk="1" hangingPunct="1">
              <a:buFont typeface="Wingdings" pitchFamily="2" charset="2"/>
              <a:buChar char="Ø"/>
              <a:defRPr/>
            </a:pPr>
            <a:r>
              <a:rPr lang="en-US" sz="5400" dirty="0" err="1">
                <a:solidFill>
                  <a:srgbClr val="376092"/>
                </a:solidFill>
                <a:effectLst>
                  <a:outerShdw blurRad="38100" dist="38100" dir="2700000" algn="tl">
                    <a:srgbClr val="C0C0C0"/>
                  </a:outerShdw>
                </a:effectLst>
              </a:rPr>
              <a:t>Lamictal</a:t>
            </a:r>
            <a:endParaRPr lang="en-US" sz="5400" dirty="0">
              <a:solidFill>
                <a:srgbClr val="376092"/>
              </a:solidFill>
              <a:effectLst>
                <a:outerShdw blurRad="38100" dist="38100" dir="2700000" algn="tl">
                  <a:srgbClr val="C0C0C0"/>
                </a:outerShdw>
              </a:effectLst>
            </a:endParaRPr>
          </a:p>
        </p:txBody>
      </p:sp>
      <p:sp>
        <p:nvSpPr>
          <p:cNvPr id="4" name="Slide Number Placeholder 3"/>
          <p:cNvSpPr>
            <a:spLocks noGrp="1"/>
          </p:cNvSpPr>
          <p:nvPr>
            <p:ph type="sldNum" sz="quarter" idx="12"/>
          </p:nvPr>
        </p:nvSpPr>
        <p:spPr/>
        <p:txBody>
          <a:bodyPr/>
          <a:lstStyle/>
          <a:p>
            <a:pPr>
              <a:defRPr/>
            </a:pPr>
            <a:fld id="{D8B063B3-ABAF-428F-B8C3-E491BBC407C4}" type="slidenum">
              <a:rPr lang="en-US" smtClean="0"/>
              <a:pPr>
                <a:defRPr/>
              </a:pPr>
              <a:t>261</a:t>
            </a:fld>
            <a:endParaRPr lang="en-US"/>
          </a:p>
        </p:txBody>
      </p:sp>
    </p:spTree>
    <p:extLst>
      <p:ext uri="{BB962C8B-B14F-4D97-AF65-F5344CB8AC3E}">
        <p14:creationId xmlns:p14="http://schemas.microsoft.com/office/powerpoint/2010/main" val="67022795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5400" u="sng" dirty="0"/>
              <a:t>Black Box Warnings</a:t>
            </a:r>
          </a:p>
        </p:txBody>
      </p:sp>
      <p:sp>
        <p:nvSpPr>
          <p:cNvPr id="3" name="Content Placeholder 2"/>
          <p:cNvSpPr>
            <a:spLocks noGrp="1"/>
          </p:cNvSpPr>
          <p:nvPr>
            <p:ph idx="1"/>
          </p:nvPr>
        </p:nvSpPr>
        <p:spPr>
          <a:xfrm>
            <a:off x="152400" y="1371600"/>
            <a:ext cx="8991600" cy="4876800"/>
          </a:xfrm>
        </p:spPr>
        <p:txBody>
          <a:bodyPr/>
          <a:lstStyle/>
          <a:p>
            <a:r>
              <a:rPr lang="en-US" sz="3600" b="1" dirty="0" err="1"/>
              <a:t>Depakote</a:t>
            </a:r>
            <a:r>
              <a:rPr lang="en-US" sz="3600" dirty="0"/>
              <a:t>:   liver failure, birth defects,</a:t>
            </a:r>
          </a:p>
          <a:p>
            <a:pPr>
              <a:buNone/>
            </a:pPr>
            <a:r>
              <a:rPr lang="en-US" sz="3600" dirty="0"/>
              <a:t>                         pancreatitis</a:t>
            </a:r>
          </a:p>
          <a:p>
            <a:r>
              <a:rPr lang="en-US" sz="3600" b="1" dirty="0" err="1"/>
              <a:t>Tegretol</a:t>
            </a:r>
            <a:r>
              <a:rPr lang="en-US" sz="3600" dirty="0"/>
              <a:t>:     aplastic  anemia, </a:t>
            </a:r>
            <a:r>
              <a:rPr lang="en-US" sz="3600" dirty="0" err="1"/>
              <a:t>agranulocytosis</a:t>
            </a:r>
            <a:endParaRPr lang="en-US" sz="3600" dirty="0"/>
          </a:p>
          <a:p>
            <a:r>
              <a:rPr lang="en-US" sz="3600" b="1" dirty="0"/>
              <a:t>Lithium:     </a:t>
            </a:r>
            <a:r>
              <a:rPr lang="en-US" sz="3600" dirty="0"/>
              <a:t> toxicity associated with</a:t>
            </a:r>
          </a:p>
          <a:p>
            <a:pPr>
              <a:buNone/>
            </a:pPr>
            <a:r>
              <a:rPr lang="en-US" sz="3600" dirty="0"/>
              <a:t>                         increased serum level </a:t>
            </a:r>
          </a:p>
          <a:p>
            <a:r>
              <a:rPr lang="en-US" sz="3600" b="1" dirty="0"/>
              <a:t>Atypical Antipsychotic: </a:t>
            </a:r>
            <a:r>
              <a:rPr lang="en-US" sz="3600" dirty="0"/>
              <a:t> increased mortality</a:t>
            </a:r>
          </a:p>
          <a:p>
            <a:pPr>
              <a:buNone/>
            </a:pPr>
            <a:r>
              <a:rPr lang="en-US" sz="3600" dirty="0"/>
              <a:t>                          in elderly / demented patients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262</a:t>
            </a:fld>
            <a:endParaRPr lang="en-US"/>
          </a:p>
        </p:txBody>
      </p:sp>
    </p:spTree>
    <p:extLst>
      <p:ext uri="{BB962C8B-B14F-4D97-AF65-F5344CB8AC3E}">
        <p14:creationId xmlns:p14="http://schemas.microsoft.com/office/powerpoint/2010/main" val="4292003321"/>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ChangeArrowheads="1"/>
          </p:cNvSpPr>
          <p:nvPr>
            <p:ph type="title"/>
          </p:nvPr>
        </p:nvSpPr>
        <p:spPr>
          <a:xfrm>
            <a:off x="762000" y="2133600"/>
            <a:ext cx="7772400" cy="1143000"/>
          </a:xfrm>
        </p:spPr>
        <p:txBody>
          <a:bodyPr>
            <a:normAutofit fontScale="90000"/>
          </a:bodyPr>
          <a:lstStyle/>
          <a:p>
            <a:pPr eaLnBrk="1" hangingPunct="1"/>
            <a:r>
              <a:rPr lang="en-US" sz="8800"/>
              <a:t>Treating Acute</a:t>
            </a:r>
            <a:br>
              <a:rPr lang="en-US" sz="8800"/>
            </a:br>
            <a:r>
              <a:rPr lang="en-US" sz="8800"/>
              <a:t>Manic Episodes</a:t>
            </a:r>
          </a:p>
        </p:txBody>
      </p:sp>
    </p:spTree>
    <p:extLst>
      <p:ext uri="{BB962C8B-B14F-4D97-AF65-F5344CB8AC3E}">
        <p14:creationId xmlns:p14="http://schemas.microsoft.com/office/powerpoint/2010/main" val="118851149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p:txBody>
          <a:bodyPr/>
          <a:lstStyle/>
          <a:p>
            <a:pPr eaLnBrk="1" hangingPunct="1"/>
            <a:r>
              <a:rPr lang="en-US" sz="6000" b="1" u="sng"/>
              <a:t>Severe Agitation</a:t>
            </a:r>
          </a:p>
        </p:txBody>
      </p:sp>
      <p:sp>
        <p:nvSpPr>
          <p:cNvPr id="916483" name="Rectangle 3"/>
          <p:cNvSpPr>
            <a:spLocks noGrp="1" noChangeArrowheads="1"/>
          </p:cNvSpPr>
          <p:nvPr>
            <p:ph idx="1"/>
          </p:nvPr>
        </p:nvSpPr>
        <p:spPr>
          <a:xfrm>
            <a:off x="2057400" y="1905000"/>
            <a:ext cx="7772400" cy="4114800"/>
          </a:xfrm>
        </p:spPr>
        <p:txBody>
          <a:bodyPr/>
          <a:lstStyle/>
          <a:p>
            <a:pPr eaLnBrk="1" hangingPunct="1">
              <a:defRPr/>
            </a:pPr>
            <a:r>
              <a:rPr lang="en-US" sz="5400">
                <a:effectLst>
                  <a:outerShdw blurRad="38100" dist="38100" dir="2700000" algn="tl">
                    <a:srgbClr val="FFFFFF"/>
                  </a:outerShdw>
                </a:effectLst>
              </a:rPr>
              <a:t>Benzodiazepines </a:t>
            </a:r>
          </a:p>
          <a:p>
            <a:pPr eaLnBrk="1" hangingPunct="1">
              <a:buFontTx/>
              <a:buNone/>
              <a:defRPr/>
            </a:pPr>
            <a:r>
              <a:rPr lang="en-US" sz="5400">
                <a:effectLst>
                  <a:outerShdw blurRad="38100" dist="38100" dir="2700000" algn="tl">
                    <a:srgbClr val="FFFFFF"/>
                  </a:outerShdw>
                </a:effectLst>
              </a:rPr>
              <a:t>      </a:t>
            </a:r>
            <a:r>
              <a:rPr lang="en-US">
                <a:effectLst>
                  <a:outerShdw blurRad="38100" dist="38100" dir="2700000" algn="tl">
                    <a:srgbClr val="FFFFFF"/>
                  </a:outerShdw>
                </a:effectLst>
              </a:rPr>
              <a:t>(e.g. Ativan, Klonopin)</a:t>
            </a:r>
          </a:p>
          <a:p>
            <a:pPr eaLnBrk="1" hangingPunct="1">
              <a:defRPr/>
            </a:pPr>
            <a:r>
              <a:rPr lang="en-US" sz="5400">
                <a:effectLst>
                  <a:outerShdw blurRad="38100" dist="38100" dir="2700000" algn="tl">
                    <a:srgbClr val="FFFFFF"/>
                  </a:outerShdw>
                </a:effectLst>
              </a:rPr>
              <a:t>Antipsychotics</a:t>
            </a:r>
          </a:p>
          <a:p>
            <a:pPr eaLnBrk="1" hangingPunct="1">
              <a:defRPr/>
            </a:pPr>
            <a:r>
              <a:rPr lang="en-US" sz="5400">
                <a:effectLst>
                  <a:outerShdw blurRad="38100" dist="38100" dir="2700000" algn="tl">
                    <a:srgbClr val="FFFFFF"/>
                  </a:outerShdw>
                </a:effectLst>
              </a:rPr>
              <a:t>ECT</a:t>
            </a:r>
          </a:p>
        </p:txBody>
      </p:sp>
    </p:spTree>
    <p:extLst>
      <p:ext uri="{BB962C8B-B14F-4D97-AF65-F5344CB8AC3E}">
        <p14:creationId xmlns:p14="http://schemas.microsoft.com/office/powerpoint/2010/main" val="2047428233"/>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ChangeArrowheads="1"/>
          </p:cNvSpPr>
          <p:nvPr>
            <p:ph type="title"/>
          </p:nvPr>
        </p:nvSpPr>
        <p:spPr>
          <a:xfrm>
            <a:off x="838200" y="2362200"/>
            <a:ext cx="7772400" cy="1143000"/>
          </a:xfrm>
        </p:spPr>
        <p:txBody>
          <a:bodyPr>
            <a:normAutofit fontScale="90000"/>
          </a:bodyPr>
          <a:lstStyle/>
          <a:p>
            <a:pPr eaLnBrk="1" hangingPunct="1"/>
            <a:r>
              <a:rPr lang="en-US" sz="7200"/>
              <a:t>Xanax</a:t>
            </a:r>
            <a:br>
              <a:rPr lang="en-US" sz="6000"/>
            </a:br>
            <a:r>
              <a:rPr lang="en-US" sz="5400"/>
              <a:t>may provoke mania</a:t>
            </a:r>
          </a:p>
        </p:txBody>
      </p:sp>
      <p:sp>
        <p:nvSpPr>
          <p:cNvPr id="917507" name="Rectangle 3"/>
          <p:cNvSpPr>
            <a:spLocks noGrp="1" noChangeArrowheads="1"/>
          </p:cNvSpPr>
          <p:nvPr>
            <p:ph idx="1"/>
          </p:nvPr>
        </p:nvSpPr>
        <p:spPr>
          <a:xfrm>
            <a:off x="685800" y="304800"/>
            <a:ext cx="7772400" cy="4114800"/>
          </a:xfrm>
        </p:spPr>
        <p:txBody>
          <a:bodyPr/>
          <a:lstStyle/>
          <a:p>
            <a:pPr algn="ctr" eaLnBrk="1" hangingPunct="1">
              <a:buFontTx/>
              <a:buNone/>
              <a:defRPr/>
            </a:pPr>
            <a:r>
              <a:rPr lang="en-US" sz="6600" dirty="0">
                <a:effectLst>
                  <a:outerShdw blurRad="38100" dist="38100" dir="2700000" algn="tl">
                    <a:srgbClr val="FFFFFF"/>
                  </a:outerShdw>
                </a:effectLst>
              </a:rPr>
              <a:t>  Caution !</a:t>
            </a:r>
          </a:p>
        </p:txBody>
      </p:sp>
    </p:spTree>
    <p:extLst>
      <p:ext uri="{BB962C8B-B14F-4D97-AF65-F5344CB8AC3E}">
        <p14:creationId xmlns:p14="http://schemas.microsoft.com/office/powerpoint/2010/main" val="235274064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p:txBody>
          <a:bodyPr/>
          <a:lstStyle/>
          <a:p>
            <a:pPr eaLnBrk="1" hangingPunct="1"/>
            <a:r>
              <a:rPr lang="en-US" sz="4800" b="1" u="sng"/>
              <a:t>Side Effect Management</a:t>
            </a:r>
          </a:p>
        </p:txBody>
      </p:sp>
      <p:sp>
        <p:nvSpPr>
          <p:cNvPr id="920579" name="Rectangle 3"/>
          <p:cNvSpPr>
            <a:spLocks noGrp="1" noChangeArrowheads="1"/>
          </p:cNvSpPr>
          <p:nvPr>
            <p:ph idx="1"/>
          </p:nvPr>
        </p:nvSpPr>
        <p:spPr>
          <a:xfrm>
            <a:off x="1371600" y="1828800"/>
            <a:ext cx="7772400" cy="4114800"/>
          </a:xfrm>
        </p:spPr>
        <p:txBody>
          <a:bodyPr/>
          <a:lstStyle/>
          <a:p>
            <a:pPr eaLnBrk="1" hangingPunct="1">
              <a:defRPr/>
            </a:pPr>
            <a:r>
              <a:rPr lang="en-US" sz="4000">
                <a:effectLst>
                  <a:outerShdw blurRad="38100" dist="38100" dir="2700000" algn="tl">
                    <a:srgbClr val="FFFFFF"/>
                  </a:outerShdw>
                </a:effectLst>
              </a:rPr>
              <a:t>Sustained release (</a:t>
            </a:r>
            <a:r>
              <a:rPr lang="en-US" sz="4000">
                <a:effectLst>
                  <a:outerShdw blurRad="38100" dist="38100" dir="2700000" algn="tl">
                    <a:srgbClr val="FFFFFF"/>
                  </a:outerShdw>
                </a:effectLst>
                <a:sym typeface="Symbol" pitchFamily="18" charset="2"/>
              </a:rPr>
              <a:t> peaks)</a:t>
            </a:r>
          </a:p>
          <a:p>
            <a:pPr eaLnBrk="1" hangingPunct="1">
              <a:buFontTx/>
              <a:buNone/>
              <a:defRPr/>
            </a:pPr>
            <a:r>
              <a:rPr lang="en-US" sz="4000">
                <a:effectLst>
                  <a:outerShdw blurRad="38100" dist="38100" dir="2700000" algn="tl">
                    <a:srgbClr val="FFFFFF"/>
                  </a:outerShdw>
                </a:effectLst>
                <a:sym typeface="Symbol" pitchFamily="18" charset="2"/>
              </a:rPr>
              <a:t>       or twice a day dosing </a:t>
            </a:r>
          </a:p>
          <a:p>
            <a:pPr eaLnBrk="1" hangingPunct="1">
              <a:defRPr/>
            </a:pPr>
            <a:r>
              <a:rPr lang="en-US" sz="4000">
                <a:effectLst>
                  <a:outerShdw blurRad="38100" dist="38100" dir="2700000" algn="tl">
                    <a:srgbClr val="FFFFFF"/>
                  </a:outerShdw>
                </a:effectLst>
                <a:sym typeface="Symbol" pitchFamily="18" charset="2"/>
              </a:rPr>
              <a:t> dose with maintenance</a:t>
            </a:r>
          </a:p>
          <a:p>
            <a:pPr eaLnBrk="1" hangingPunct="1">
              <a:defRPr/>
            </a:pPr>
            <a:r>
              <a:rPr lang="en-US" sz="4000">
                <a:effectLst>
                  <a:outerShdw blurRad="38100" dist="38100" dir="2700000" algn="tl">
                    <a:srgbClr val="FFFFFF"/>
                  </a:outerShdw>
                </a:effectLst>
                <a:sym typeface="Symbol" pitchFamily="18" charset="2"/>
              </a:rPr>
              <a:t>Drug combos !!!!!!!…..</a:t>
            </a:r>
          </a:p>
        </p:txBody>
      </p:sp>
    </p:spTree>
    <p:extLst>
      <p:ext uri="{BB962C8B-B14F-4D97-AF65-F5344CB8AC3E}">
        <p14:creationId xmlns:p14="http://schemas.microsoft.com/office/powerpoint/2010/main" val="375807104"/>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p:cNvSpPr>
            <a:spLocks noGrp="1" noChangeArrowheads="1"/>
          </p:cNvSpPr>
          <p:nvPr>
            <p:ph type="title"/>
          </p:nvPr>
        </p:nvSpPr>
        <p:spPr/>
        <p:txBody>
          <a:bodyPr>
            <a:normAutofit fontScale="90000"/>
          </a:bodyPr>
          <a:lstStyle/>
          <a:p>
            <a:pPr eaLnBrk="1" hangingPunct="1"/>
            <a:r>
              <a:rPr lang="en-US"/>
              <a:t>Compliance:</a:t>
            </a:r>
            <a:br>
              <a:rPr lang="en-US" u="sng"/>
            </a:br>
            <a:r>
              <a:rPr lang="en-US" u="sng"/>
              <a:t>Mono vs Combo Treatments</a:t>
            </a:r>
            <a:br>
              <a:rPr lang="en-US" u="sng"/>
            </a:br>
            <a:r>
              <a:rPr lang="en-US" sz="2000"/>
              <a:t>(Goodwin, 2004; P. Keck, 2002)</a:t>
            </a:r>
            <a:endParaRPr lang="en-US"/>
          </a:p>
        </p:txBody>
      </p:sp>
      <p:sp>
        <p:nvSpPr>
          <p:cNvPr id="923651" name="Rectangle 3"/>
          <p:cNvSpPr>
            <a:spLocks noGrp="1" noChangeArrowheads="1"/>
          </p:cNvSpPr>
          <p:nvPr>
            <p:ph idx="1"/>
          </p:nvPr>
        </p:nvSpPr>
        <p:spPr>
          <a:xfrm>
            <a:off x="1219200" y="2209800"/>
            <a:ext cx="7772400" cy="4114800"/>
          </a:xfrm>
        </p:spPr>
        <p:txBody>
          <a:bodyPr/>
          <a:lstStyle/>
          <a:p>
            <a:pPr eaLnBrk="1" hangingPunct="1">
              <a:defRPr/>
            </a:pPr>
            <a:r>
              <a:rPr lang="en-US" sz="3600" dirty="0">
                <a:effectLst>
                  <a:outerShdw blurRad="38100" dist="38100" dir="2700000" algn="tl">
                    <a:srgbClr val="FFFFFF"/>
                  </a:outerShdw>
                </a:effectLst>
              </a:rPr>
              <a:t>N= 140 Bipolar I</a:t>
            </a:r>
          </a:p>
          <a:p>
            <a:pPr eaLnBrk="1" hangingPunct="1">
              <a:defRPr/>
            </a:pPr>
            <a:r>
              <a:rPr lang="en-US" sz="3600" dirty="0">
                <a:effectLst>
                  <a:outerShdw blurRad="38100" dist="38100" dir="2700000" algn="tl">
                    <a:srgbClr val="FFFFFF"/>
                  </a:outerShdw>
                </a:effectLst>
              </a:rPr>
              <a:t>Lithium or </a:t>
            </a:r>
            <a:r>
              <a:rPr lang="en-US" sz="3600" dirty="0" err="1">
                <a:effectLst>
                  <a:outerShdw blurRad="38100" dist="38100" dir="2700000" algn="tl">
                    <a:srgbClr val="FFFFFF"/>
                  </a:outerShdw>
                </a:effectLst>
              </a:rPr>
              <a:t>Depakote</a:t>
            </a:r>
            <a:r>
              <a:rPr lang="en-US" sz="3600" dirty="0">
                <a:effectLst>
                  <a:outerShdw blurRad="38100" dist="38100" dir="2700000" algn="tl">
                    <a:srgbClr val="FFFFFF"/>
                  </a:outerShdw>
                </a:effectLst>
              </a:rPr>
              <a:t> </a:t>
            </a:r>
            <a:r>
              <a:rPr lang="en-US" sz="3600" dirty="0" err="1">
                <a:effectLst>
                  <a:outerShdw blurRad="38100" dist="38100" dir="2700000" algn="tl">
                    <a:srgbClr val="FFFFFF"/>
                  </a:outerShdw>
                </a:effectLst>
              </a:rPr>
              <a:t>monotherapy</a:t>
            </a:r>
            <a:endParaRPr lang="en-US" sz="3600" dirty="0">
              <a:effectLst>
                <a:outerShdw blurRad="38100" dist="38100" dir="2700000" algn="tl">
                  <a:srgbClr val="FFFFFF"/>
                </a:outerShdw>
              </a:effectLst>
            </a:endParaRPr>
          </a:p>
          <a:p>
            <a:pPr eaLnBrk="1" hangingPunct="1">
              <a:buFontTx/>
              <a:buNone/>
              <a:defRPr/>
            </a:pPr>
            <a:r>
              <a:rPr lang="en-US" sz="3600" dirty="0">
                <a:effectLst>
                  <a:outerShdw blurRad="38100" dist="38100" dir="2700000" algn="tl">
                    <a:srgbClr val="FFFFFF"/>
                  </a:outerShdw>
                </a:effectLst>
              </a:rPr>
              <a:t>       compliance rates: 50-60%</a:t>
            </a:r>
          </a:p>
          <a:p>
            <a:pPr eaLnBrk="1" hangingPunct="1">
              <a:defRPr/>
            </a:pPr>
            <a:r>
              <a:rPr lang="en-US" sz="3600" dirty="0">
                <a:effectLst>
                  <a:outerShdw blurRad="38100" dist="38100" dir="2700000" algn="tl">
                    <a:srgbClr val="FFFFFF"/>
                  </a:outerShdw>
                </a:effectLst>
              </a:rPr>
              <a:t>Combined</a:t>
            </a:r>
            <a:r>
              <a:rPr lang="en-US" dirty="0">
                <a:effectLst>
                  <a:outerShdw blurRad="38100" dist="38100" dir="2700000" algn="tl">
                    <a:srgbClr val="FFFFFF"/>
                  </a:outerShdw>
                </a:effectLst>
              </a:rPr>
              <a:t> </a:t>
            </a:r>
            <a:r>
              <a:rPr lang="en-US" sz="2400" dirty="0">
                <a:effectLst>
                  <a:outerShdw blurRad="38100" dist="38100" dir="2700000" algn="tl">
                    <a:srgbClr val="FFFFFF"/>
                  </a:outerShdw>
                </a:effectLst>
              </a:rPr>
              <a:t>(lower doses)</a:t>
            </a:r>
          </a:p>
          <a:p>
            <a:pPr eaLnBrk="1" hangingPunct="1">
              <a:buFontTx/>
              <a:buNone/>
              <a:defRPr/>
            </a:pPr>
            <a:r>
              <a:rPr lang="en-US" sz="2400" dirty="0">
                <a:effectLst>
                  <a:outerShdw blurRad="38100" dist="38100" dir="2700000" algn="tl">
                    <a:srgbClr val="FFFFFF"/>
                  </a:outerShdw>
                </a:effectLst>
              </a:rPr>
              <a:t>          </a:t>
            </a:r>
            <a:r>
              <a:rPr lang="en-US" sz="3600" dirty="0">
                <a:effectLst>
                  <a:outerShdw blurRad="38100" dist="38100" dir="2700000" algn="tl">
                    <a:srgbClr val="FFFFFF"/>
                  </a:outerShdw>
                </a:effectLst>
              </a:rPr>
              <a:t>Compliance rates: 40% better</a:t>
            </a:r>
          </a:p>
          <a:p>
            <a:pPr eaLnBrk="1" hangingPunct="1">
              <a:buFontTx/>
              <a:buNone/>
              <a:defRPr/>
            </a:pPr>
            <a:r>
              <a:rPr lang="en-US" sz="3600" dirty="0">
                <a:effectLst>
                  <a:outerShdw blurRad="38100" dist="38100" dir="2700000" algn="tl">
                    <a:srgbClr val="FFFFFF"/>
                  </a:outerShdw>
                </a:effectLst>
              </a:rPr>
              <a:t>          compliance</a:t>
            </a:r>
          </a:p>
        </p:txBody>
      </p:sp>
    </p:spTree>
    <p:extLst>
      <p:ext uri="{BB962C8B-B14F-4D97-AF65-F5344CB8AC3E}">
        <p14:creationId xmlns:p14="http://schemas.microsoft.com/office/powerpoint/2010/main" val="33810649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p:txBody>
          <a:bodyPr>
            <a:normAutofit fontScale="90000"/>
          </a:bodyPr>
          <a:lstStyle/>
          <a:p>
            <a:pPr eaLnBrk="1" hangingPunct="1"/>
            <a:r>
              <a:rPr lang="en-US"/>
              <a:t>Compliance:</a:t>
            </a:r>
            <a:br>
              <a:rPr lang="en-US" u="sng"/>
            </a:br>
            <a:r>
              <a:rPr lang="en-US" u="sng"/>
              <a:t>Mono vs Combo Treatments</a:t>
            </a:r>
            <a:br>
              <a:rPr lang="en-US" u="sng"/>
            </a:br>
            <a:r>
              <a:rPr lang="en-US" sz="2000"/>
              <a:t>(Goodwin, 2004; P. Keck, 2002)</a:t>
            </a:r>
            <a:endParaRPr lang="en-US"/>
          </a:p>
        </p:txBody>
      </p:sp>
      <p:sp>
        <p:nvSpPr>
          <p:cNvPr id="924675" name="Rectangle 3"/>
          <p:cNvSpPr>
            <a:spLocks noGrp="1" noChangeArrowheads="1"/>
          </p:cNvSpPr>
          <p:nvPr>
            <p:ph idx="1"/>
          </p:nvPr>
        </p:nvSpPr>
        <p:spPr>
          <a:xfrm>
            <a:off x="1143000" y="2438400"/>
            <a:ext cx="6858000" cy="4114800"/>
          </a:xfrm>
        </p:spPr>
        <p:txBody>
          <a:bodyPr/>
          <a:lstStyle/>
          <a:p>
            <a:pPr algn="ctr" eaLnBrk="1" hangingPunct="1">
              <a:buFontTx/>
              <a:buNone/>
              <a:defRPr/>
            </a:pPr>
            <a:r>
              <a:rPr lang="en-US" sz="6600">
                <a:effectLst>
                  <a:outerShdw blurRad="38100" dist="38100" dir="2700000" algn="tl">
                    <a:srgbClr val="FFFFFF"/>
                  </a:outerShdw>
                </a:effectLst>
              </a:rPr>
              <a:t>Sometimes</a:t>
            </a:r>
          </a:p>
          <a:p>
            <a:pPr algn="ctr" eaLnBrk="1" hangingPunct="1">
              <a:buFontTx/>
              <a:buNone/>
              <a:defRPr/>
            </a:pPr>
            <a:r>
              <a:rPr lang="en-US" sz="6600">
                <a:effectLst>
                  <a:outerShdw blurRad="38100" dist="38100" dir="2700000" algn="tl">
                    <a:srgbClr val="FFFFFF"/>
                  </a:outerShdw>
                </a:effectLst>
              </a:rPr>
              <a:t>2+2=5</a:t>
            </a:r>
          </a:p>
        </p:txBody>
      </p:sp>
    </p:spTree>
    <p:extLst>
      <p:ext uri="{BB962C8B-B14F-4D97-AF65-F5344CB8AC3E}">
        <p14:creationId xmlns:p14="http://schemas.microsoft.com/office/powerpoint/2010/main" val="329118670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a:xfrm>
            <a:off x="762000" y="914400"/>
            <a:ext cx="7772400" cy="1143000"/>
          </a:xfrm>
        </p:spPr>
        <p:txBody>
          <a:bodyPr>
            <a:normAutofit fontScale="90000"/>
          </a:bodyPr>
          <a:lstStyle/>
          <a:p>
            <a:pPr eaLnBrk="1" hangingPunct="1"/>
            <a:r>
              <a:rPr lang="en-US" sz="9600"/>
              <a:t>Lithium</a:t>
            </a:r>
          </a:p>
        </p:txBody>
      </p:sp>
    </p:spTree>
    <p:extLst>
      <p:ext uri="{BB962C8B-B14F-4D97-AF65-F5344CB8AC3E}">
        <p14:creationId xmlns:p14="http://schemas.microsoft.com/office/powerpoint/2010/main" val="3849181369"/>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ChangeArrowheads="1"/>
          </p:cNvSpPr>
          <p:nvPr>
            <p:ph type="title"/>
          </p:nvPr>
        </p:nvSpPr>
        <p:spPr>
          <a:xfrm>
            <a:off x="1371600" y="304800"/>
            <a:ext cx="7772400" cy="1143000"/>
          </a:xfrm>
        </p:spPr>
        <p:txBody>
          <a:bodyPr/>
          <a:lstStyle/>
          <a:p>
            <a:pPr eaLnBrk="1" hangingPunct="1"/>
            <a:r>
              <a:rPr lang="en-US" b="1" u="sng"/>
              <a:t>Lithium Side Effects</a:t>
            </a:r>
          </a:p>
        </p:txBody>
      </p:sp>
      <p:sp>
        <p:nvSpPr>
          <p:cNvPr id="926723" name="Rectangle 3"/>
          <p:cNvSpPr>
            <a:spLocks noGrp="1" noChangeArrowheads="1"/>
          </p:cNvSpPr>
          <p:nvPr>
            <p:ph sz="half" idx="1"/>
          </p:nvPr>
        </p:nvSpPr>
        <p:spPr>
          <a:xfrm>
            <a:off x="1447800" y="1524000"/>
            <a:ext cx="7315200" cy="4648200"/>
          </a:xfrm>
        </p:spPr>
        <p:txBody>
          <a:bodyPr/>
          <a:lstStyle/>
          <a:p>
            <a:pPr eaLnBrk="1" hangingPunct="1">
              <a:lnSpc>
                <a:spcPct val="90000"/>
              </a:lnSpc>
              <a:defRPr/>
            </a:pPr>
            <a:r>
              <a:rPr lang="en-US" sz="3600" b="1">
                <a:effectLst>
                  <a:outerShdw blurRad="38100" dist="38100" dir="2700000" algn="tl">
                    <a:srgbClr val="FFFFFF"/>
                  </a:outerShdw>
                </a:effectLst>
              </a:rPr>
              <a:t>Weight Gain</a:t>
            </a:r>
            <a:r>
              <a:rPr lang="en-US" sz="3200">
                <a:effectLst>
                  <a:outerShdw blurRad="38100" dist="38100" dir="2700000" algn="tl">
                    <a:srgbClr val="FFFFFF"/>
                  </a:outerShdw>
                </a:effectLst>
              </a:rPr>
              <a:t> (50%)</a:t>
            </a:r>
          </a:p>
          <a:p>
            <a:pPr eaLnBrk="1" hangingPunct="1">
              <a:lnSpc>
                <a:spcPct val="90000"/>
              </a:lnSpc>
              <a:defRPr/>
            </a:pPr>
            <a:r>
              <a:rPr lang="en-US" sz="3600" b="1">
                <a:effectLst>
                  <a:outerShdw blurRad="38100" dist="38100" dir="2700000" algn="tl">
                    <a:srgbClr val="FFFFFF"/>
                  </a:outerShdw>
                </a:effectLst>
              </a:rPr>
              <a:t>Sedation</a:t>
            </a:r>
          </a:p>
          <a:p>
            <a:pPr eaLnBrk="1" hangingPunct="1">
              <a:lnSpc>
                <a:spcPct val="90000"/>
              </a:lnSpc>
              <a:defRPr/>
            </a:pPr>
            <a:r>
              <a:rPr lang="en-US" sz="3600" b="1">
                <a:effectLst>
                  <a:outerShdw blurRad="38100" dist="38100" dir="2700000" algn="tl">
                    <a:srgbClr val="FFFFFF"/>
                  </a:outerShdw>
                </a:effectLst>
              </a:rPr>
              <a:t>Cognitive Blunting</a:t>
            </a:r>
          </a:p>
          <a:p>
            <a:pPr eaLnBrk="1" hangingPunct="1">
              <a:lnSpc>
                <a:spcPct val="90000"/>
              </a:lnSpc>
              <a:buFontTx/>
              <a:buNone/>
              <a:defRPr/>
            </a:pPr>
            <a:r>
              <a:rPr lang="en-US" sz="3200">
                <a:effectLst>
                  <a:outerShdw blurRad="38100" dist="38100" dir="2700000" algn="tl">
                    <a:srgbClr val="FFFFFF"/>
                  </a:outerShdw>
                </a:effectLst>
              </a:rPr>
              <a:t>        </a:t>
            </a:r>
            <a:r>
              <a:rPr lang="en-US" sz="3200">
                <a:effectLst>
                  <a:outerShdw blurRad="38100" dist="38100" dir="2700000" algn="tl">
                    <a:srgbClr val="FFFFFF"/>
                  </a:outerShdw>
                </a:effectLst>
                <a:sym typeface="Symbol" pitchFamily="18" charset="2"/>
              </a:rPr>
              <a:t> creativity; drive</a:t>
            </a:r>
            <a:endParaRPr lang="en-US" sz="3200">
              <a:effectLst>
                <a:outerShdw blurRad="38100" dist="38100" dir="2700000" algn="tl">
                  <a:srgbClr val="FFFFFF"/>
                </a:outerShdw>
              </a:effectLst>
            </a:endParaRPr>
          </a:p>
          <a:p>
            <a:pPr eaLnBrk="1" hangingPunct="1">
              <a:lnSpc>
                <a:spcPct val="90000"/>
              </a:lnSpc>
              <a:defRPr/>
            </a:pPr>
            <a:r>
              <a:rPr lang="en-US" sz="3600" b="1">
                <a:effectLst>
                  <a:outerShdw blurRad="38100" dist="38100" dir="2700000" algn="tl">
                    <a:srgbClr val="FFFFFF"/>
                  </a:outerShdw>
                </a:effectLst>
              </a:rPr>
              <a:t>Tremor</a:t>
            </a:r>
            <a:r>
              <a:rPr lang="en-US" sz="3200">
                <a:effectLst>
                  <a:outerShdw blurRad="38100" dist="38100" dir="2700000" algn="tl">
                    <a:srgbClr val="FFFFFF"/>
                  </a:outerShdw>
                </a:effectLst>
              </a:rPr>
              <a:t> (65%)</a:t>
            </a:r>
          </a:p>
          <a:p>
            <a:pPr eaLnBrk="1" hangingPunct="1">
              <a:lnSpc>
                <a:spcPct val="90000"/>
              </a:lnSpc>
              <a:defRPr/>
            </a:pPr>
            <a:r>
              <a:rPr lang="en-US" sz="3200"/>
              <a:t>Weakness (transient)</a:t>
            </a:r>
          </a:p>
          <a:p>
            <a:pPr eaLnBrk="1" hangingPunct="1">
              <a:lnSpc>
                <a:spcPct val="90000"/>
              </a:lnSpc>
              <a:defRPr/>
            </a:pPr>
            <a:r>
              <a:rPr lang="en-US" sz="3200"/>
              <a:t>Nausea (50%)</a:t>
            </a:r>
          </a:p>
          <a:p>
            <a:pPr eaLnBrk="1" hangingPunct="1">
              <a:lnSpc>
                <a:spcPct val="90000"/>
              </a:lnSpc>
              <a:defRPr/>
            </a:pPr>
            <a:r>
              <a:rPr lang="en-US" sz="3200"/>
              <a:t>Diarrhea, vomiting</a:t>
            </a:r>
          </a:p>
          <a:p>
            <a:pPr eaLnBrk="1" hangingPunct="1">
              <a:lnSpc>
                <a:spcPct val="90000"/>
              </a:lnSpc>
              <a:buFontTx/>
              <a:buNone/>
              <a:defRPr/>
            </a:pPr>
            <a:endParaRPr lang="en-US" sz="3200"/>
          </a:p>
        </p:txBody>
      </p:sp>
      <p:sp>
        <p:nvSpPr>
          <p:cNvPr id="809988" name="Rectangle 4"/>
          <p:cNvSpPr>
            <a:spLocks noGrp="1" noChangeArrowheads="1"/>
          </p:cNvSpPr>
          <p:nvPr>
            <p:ph sz="half" idx="2"/>
          </p:nvPr>
        </p:nvSpPr>
        <p:spPr>
          <a:xfrm>
            <a:off x="8991600" y="1524000"/>
            <a:ext cx="152400" cy="76200"/>
          </a:xfrm>
        </p:spPr>
        <p:txBody>
          <a:bodyPr>
            <a:normAutofit fontScale="25000" lnSpcReduction="20000"/>
          </a:bodyPr>
          <a:lstStyle/>
          <a:p>
            <a:pPr eaLnBrk="1" hangingPunct="1">
              <a:lnSpc>
                <a:spcPct val="90000"/>
              </a:lnSpc>
              <a:buFontTx/>
              <a:buNone/>
            </a:pPr>
            <a:endParaRPr lang="en-US" sz="1600"/>
          </a:p>
        </p:txBody>
      </p:sp>
    </p:spTree>
    <p:extLst>
      <p:ext uri="{BB962C8B-B14F-4D97-AF65-F5344CB8AC3E}">
        <p14:creationId xmlns:p14="http://schemas.microsoft.com/office/powerpoint/2010/main" val="76707187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ChangeArrowheads="1"/>
          </p:cNvSpPr>
          <p:nvPr>
            <p:ph type="title"/>
          </p:nvPr>
        </p:nvSpPr>
        <p:spPr>
          <a:xfrm>
            <a:off x="1371600" y="304800"/>
            <a:ext cx="7772400" cy="1143000"/>
          </a:xfrm>
        </p:spPr>
        <p:txBody>
          <a:bodyPr/>
          <a:lstStyle/>
          <a:p>
            <a:pPr eaLnBrk="1" hangingPunct="1"/>
            <a:r>
              <a:rPr lang="en-US" b="1" u="sng"/>
              <a:t>Lithium Side Effects</a:t>
            </a:r>
          </a:p>
        </p:txBody>
      </p:sp>
      <p:sp>
        <p:nvSpPr>
          <p:cNvPr id="927747" name="Rectangle 3"/>
          <p:cNvSpPr>
            <a:spLocks noGrp="1" noChangeArrowheads="1"/>
          </p:cNvSpPr>
          <p:nvPr>
            <p:ph sz="half" idx="1"/>
          </p:nvPr>
        </p:nvSpPr>
        <p:spPr>
          <a:xfrm>
            <a:off x="1295400" y="6324600"/>
            <a:ext cx="152400" cy="152400"/>
          </a:xfrm>
        </p:spPr>
        <p:txBody>
          <a:bodyPr>
            <a:normAutofit fontScale="25000" lnSpcReduction="20000"/>
          </a:bodyPr>
          <a:lstStyle/>
          <a:p>
            <a:pPr eaLnBrk="1" hangingPunct="1">
              <a:lnSpc>
                <a:spcPct val="90000"/>
              </a:lnSpc>
              <a:defRPr/>
            </a:pPr>
            <a:r>
              <a:rPr lang="en-US" sz="2400">
                <a:effectLst>
                  <a:outerShdw blurRad="38100" dist="38100" dir="2700000" algn="tl">
                    <a:srgbClr val="FFFFFF"/>
                  </a:outerShdw>
                </a:effectLst>
              </a:rPr>
              <a:t>Weight Gain (60%)</a:t>
            </a:r>
          </a:p>
          <a:p>
            <a:pPr eaLnBrk="1" hangingPunct="1">
              <a:lnSpc>
                <a:spcPct val="90000"/>
              </a:lnSpc>
              <a:defRPr/>
            </a:pPr>
            <a:r>
              <a:rPr lang="en-US" sz="2400">
                <a:effectLst>
                  <a:outerShdw blurRad="38100" dist="38100" dir="2700000" algn="tl">
                    <a:srgbClr val="FFFFFF"/>
                  </a:outerShdw>
                </a:effectLst>
              </a:rPr>
              <a:t>Weakness </a:t>
            </a:r>
            <a:r>
              <a:rPr lang="en-US" sz="2000">
                <a:effectLst>
                  <a:outerShdw blurRad="38100" dist="38100" dir="2700000" algn="tl">
                    <a:srgbClr val="FFFFFF"/>
                  </a:outerShdw>
                </a:effectLst>
              </a:rPr>
              <a:t>(transient)</a:t>
            </a:r>
            <a:endParaRPr lang="en-US" sz="2400">
              <a:effectLst>
                <a:outerShdw blurRad="38100" dist="38100" dir="2700000" algn="tl">
                  <a:srgbClr val="FFFFFF"/>
                </a:outerShdw>
              </a:effectLst>
            </a:endParaRPr>
          </a:p>
          <a:p>
            <a:pPr eaLnBrk="1" hangingPunct="1">
              <a:lnSpc>
                <a:spcPct val="90000"/>
              </a:lnSpc>
              <a:defRPr/>
            </a:pPr>
            <a:r>
              <a:rPr lang="en-US" sz="2400">
                <a:effectLst>
                  <a:outerShdw blurRad="38100" dist="38100" dir="2700000" algn="tl">
                    <a:srgbClr val="FFFFFF"/>
                  </a:outerShdw>
                </a:effectLst>
              </a:rPr>
              <a:t>Sedation</a:t>
            </a:r>
          </a:p>
          <a:p>
            <a:pPr eaLnBrk="1" hangingPunct="1">
              <a:lnSpc>
                <a:spcPct val="90000"/>
              </a:lnSpc>
              <a:defRPr/>
            </a:pPr>
            <a:r>
              <a:rPr lang="en-US" sz="2400">
                <a:effectLst>
                  <a:outerShdw blurRad="38100" dist="38100" dir="2700000" algn="tl">
                    <a:srgbClr val="FFFFFF"/>
                  </a:outerShdw>
                </a:effectLst>
              </a:rPr>
              <a:t>Cognitive Blunting</a:t>
            </a:r>
          </a:p>
          <a:p>
            <a:pPr eaLnBrk="1" hangingPunct="1">
              <a:lnSpc>
                <a:spcPct val="90000"/>
              </a:lnSpc>
              <a:buFontTx/>
              <a:buNone/>
              <a:defRPr/>
            </a:pPr>
            <a:r>
              <a:rPr lang="en-US" sz="2400">
                <a:effectLst>
                  <a:outerShdw blurRad="38100" dist="38100" dir="2700000" algn="tl">
                    <a:srgbClr val="FFFFFF"/>
                  </a:outerShdw>
                </a:effectLst>
              </a:rPr>
              <a:t>        </a:t>
            </a:r>
            <a:r>
              <a:rPr lang="en-US" sz="2400">
                <a:effectLst>
                  <a:outerShdw blurRad="38100" dist="38100" dir="2700000" algn="tl">
                    <a:srgbClr val="FFFFFF"/>
                  </a:outerShdw>
                </a:effectLst>
                <a:sym typeface="Symbol" pitchFamily="18" charset="2"/>
              </a:rPr>
              <a:t> creativity; drive</a:t>
            </a:r>
            <a:endParaRPr lang="en-US" sz="2400">
              <a:effectLst>
                <a:outerShdw blurRad="38100" dist="38100" dir="2700000" algn="tl">
                  <a:srgbClr val="FFFFFF"/>
                </a:outerShdw>
              </a:effectLst>
            </a:endParaRPr>
          </a:p>
          <a:p>
            <a:pPr eaLnBrk="1" hangingPunct="1">
              <a:lnSpc>
                <a:spcPct val="90000"/>
              </a:lnSpc>
              <a:defRPr/>
            </a:pPr>
            <a:r>
              <a:rPr lang="en-US" sz="2400">
                <a:effectLst>
                  <a:outerShdw blurRad="38100" dist="38100" dir="2700000" algn="tl">
                    <a:srgbClr val="FFFFFF"/>
                  </a:outerShdw>
                </a:effectLst>
              </a:rPr>
              <a:t>Tremor (65%)</a:t>
            </a:r>
          </a:p>
          <a:p>
            <a:pPr eaLnBrk="1" hangingPunct="1">
              <a:lnSpc>
                <a:spcPct val="90000"/>
              </a:lnSpc>
              <a:defRPr/>
            </a:pPr>
            <a:r>
              <a:rPr lang="en-US" sz="2400">
                <a:effectLst>
                  <a:outerShdw blurRad="38100" dist="38100" dir="2700000" algn="tl">
                    <a:srgbClr val="FFFFFF"/>
                  </a:outerShdw>
                </a:effectLst>
              </a:rPr>
              <a:t>Nausea (50%)</a:t>
            </a:r>
          </a:p>
          <a:p>
            <a:pPr eaLnBrk="1" hangingPunct="1">
              <a:lnSpc>
                <a:spcPct val="90000"/>
              </a:lnSpc>
              <a:defRPr/>
            </a:pPr>
            <a:r>
              <a:rPr lang="en-US" sz="2400">
                <a:effectLst>
                  <a:outerShdw blurRad="38100" dist="38100" dir="2700000" algn="tl">
                    <a:srgbClr val="FFFFFF"/>
                  </a:outerShdw>
                </a:effectLst>
              </a:rPr>
              <a:t>Diarrhea, vomiting</a:t>
            </a:r>
          </a:p>
          <a:p>
            <a:pPr eaLnBrk="1" hangingPunct="1">
              <a:lnSpc>
                <a:spcPct val="90000"/>
              </a:lnSpc>
              <a:defRPr/>
            </a:pPr>
            <a:r>
              <a:rPr lang="en-US" sz="2400">
                <a:effectLst>
                  <a:outerShdw blurRad="38100" dist="38100" dir="2700000" algn="tl">
                    <a:srgbClr val="FFFFFF"/>
                  </a:outerShdw>
                </a:effectLst>
              </a:rPr>
              <a:t>Metallic Taste</a:t>
            </a:r>
          </a:p>
        </p:txBody>
      </p:sp>
      <p:sp>
        <p:nvSpPr>
          <p:cNvPr id="927748" name="Rectangle 4"/>
          <p:cNvSpPr>
            <a:spLocks noGrp="1" noChangeArrowheads="1"/>
          </p:cNvSpPr>
          <p:nvPr>
            <p:ph sz="half" idx="2"/>
          </p:nvPr>
        </p:nvSpPr>
        <p:spPr>
          <a:xfrm>
            <a:off x="2133600" y="1295400"/>
            <a:ext cx="7467600" cy="4724400"/>
          </a:xfrm>
        </p:spPr>
        <p:txBody>
          <a:bodyPr/>
          <a:lstStyle/>
          <a:p>
            <a:pPr eaLnBrk="1" hangingPunct="1">
              <a:lnSpc>
                <a:spcPct val="90000"/>
              </a:lnSpc>
              <a:buFontTx/>
              <a:buNone/>
              <a:defRPr/>
            </a:pPr>
            <a:endParaRPr lang="en-US" sz="1600"/>
          </a:p>
          <a:p>
            <a:pPr eaLnBrk="1" hangingPunct="1">
              <a:lnSpc>
                <a:spcPct val="90000"/>
              </a:lnSpc>
              <a:defRPr/>
            </a:pPr>
            <a:r>
              <a:rPr lang="en-US" sz="4000" b="1">
                <a:effectLst>
                  <a:outerShdw blurRad="38100" dist="38100" dir="2700000" algn="tl">
                    <a:srgbClr val="FFFFFF"/>
                  </a:outerShdw>
                </a:effectLst>
                <a:sym typeface="Symbol" pitchFamily="18" charset="2"/>
              </a:rPr>
              <a:t>Fatigue</a:t>
            </a:r>
          </a:p>
          <a:p>
            <a:pPr eaLnBrk="1" hangingPunct="1">
              <a:lnSpc>
                <a:spcPct val="90000"/>
              </a:lnSpc>
              <a:defRPr/>
            </a:pPr>
            <a:r>
              <a:rPr lang="en-US" sz="4000" b="1">
                <a:effectLst>
                  <a:outerShdw blurRad="38100" dist="38100" dir="2700000" algn="tl">
                    <a:srgbClr val="FFFFFF"/>
                  </a:outerShdw>
                </a:effectLst>
                <a:sym typeface="Symbol" pitchFamily="18" charset="2"/>
              </a:rPr>
              <a:t>Sexual Dys.</a:t>
            </a:r>
            <a:r>
              <a:rPr lang="en-US" sz="3600">
                <a:effectLst>
                  <a:outerShdw blurRad="38100" dist="38100" dir="2700000" algn="tl">
                    <a:srgbClr val="FFFFFF"/>
                  </a:outerShdw>
                </a:effectLst>
                <a:sym typeface="Symbol" pitchFamily="18" charset="2"/>
              </a:rPr>
              <a:t> (10%)</a:t>
            </a:r>
          </a:p>
          <a:p>
            <a:pPr eaLnBrk="1" hangingPunct="1">
              <a:lnSpc>
                <a:spcPct val="90000"/>
              </a:lnSpc>
              <a:defRPr/>
            </a:pPr>
            <a:r>
              <a:rPr lang="en-US" sz="3600">
                <a:sym typeface="Symbol" pitchFamily="18" charset="2"/>
              </a:rPr>
              <a:t> Thirst, polydipsia (40%)</a:t>
            </a:r>
          </a:p>
          <a:p>
            <a:pPr eaLnBrk="1" hangingPunct="1">
              <a:lnSpc>
                <a:spcPct val="90000"/>
              </a:lnSpc>
              <a:defRPr/>
            </a:pPr>
            <a:r>
              <a:rPr lang="en-US" sz="3600">
                <a:sym typeface="Symbol" pitchFamily="18" charset="2"/>
              </a:rPr>
              <a:t> Polyuria (40%)</a:t>
            </a:r>
          </a:p>
          <a:p>
            <a:pPr eaLnBrk="1" hangingPunct="1">
              <a:lnSpc>
                <a:spcPct val="90000"/>
              </a:lnSpc>
              <a:defRPr/>
            </a:pPr>
            <a:r>
              <a:rPr lang="en-US" sz="3600">
                <a:sym typeface="Symbol" pitchFamily="18" charset="2"/>
              </a:rPr>
              <a:t>Dermatological</a:t>
            </a:r>
          </a:p>
          <a:p>
            <a:pPr eaLnBrk="1" hangingPunct="1">
              <a:lnSpc>
                <a:spcPct val="90000"/>
              </a:lnSpc>
              <a:defRPr/>
            </a:pPr>
            <a:r>
              <a:rPr lang="en-US" sz="3600">
                <a:sym typeface="Symbol" pitchFamily="18" charset="2"/>
              </a:rPr>
              <a:t>Hypothyroid</a:t>
            </a:r>
          </a:p>
          <a:p>
            <a:pPr eaLnBrk="1" hangingPunct="1">
              <a:lnSpc>
                <a:spcPct val="90000"/>
              </a:lnSpc>
              <a:defRPr/>
            </a:pPr>
            <a:r>
              <a:rPr lang="en-US" sz="3600">
                <a:sym typeface="Symbol" pitchFamily="18" charset="2"/>
              </a:rPr>
              <a:t>Renal (Kidney) Effects (?)</a:t>
            </a:r>
          </a:p>
          <a:p>
            <a:pPr eaLnBrk="1" hangingPunct="1">
              <a:lnSpc>
                <a:spcPct val="90000"/>
              </a:lnSpc>
              <a:buFontTx/>
              <a:buNone/>
              <a:defRPr/>
            </a:pPr>
            <a:endParaRPr lang="en-US" sz="3600">
              <a:sym typeface="Symbol" pitchFamily="18" charset="2"/>
            </a:endParaRPr>
          </a:p>
        </p:txBody>
      </p:sp>
    </p:spTree>
    <p:extLst>
      <p:ext uri="{BB962C8B-B14F-4D97-AF65-F5344CB8AC3E}">
        <p14:creationId xmlns:p14="http://schemas.microsoft.com/office/powerpoint/2010/main" val="227104045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p:nvPr>
        </p:nvSpPr>
        <p:spPr/>
        <p:txBody>
          <a:bodyPr/>
          <a:lstStyle/>
          <a:p>
            <a:pPr eaLnBrk="1" hangingPunct="1"/>
            <a:r>
              <a:rPr lang="en-US" sz="6000" b="1" u="sng"/>
              <a:t>Lithium Levels</a:t>
            </a:r>
          </a:p>
        </p:txBody>
      </p:sp>
      <p:sp>
        <p:nvSpPr>
          <p:cNvPr id="930819" name="Rectangle 3"/>
          <p:cNvSpPr>
            <a:spLocks noGrp="1" noChangeArrowheads="1"/>
          </p:cNvSpPr>
          <p:nvPr>
            <p:ph idx="1"/>
          </p:nvPr>
        </p:nvSpPr>
        <p:spPr/>
        <p:txBody>
          <a:bodyPr/>
          <a:lstStyle/>
          <a:p>
            <a:pPr algn="ctr" eaLnBrk="1" hangingPunct="1">
              <a:buFontTx/>
              <a:buNone/>
              <a:defRPr/>
            </a:pPr>
            <a:r>
              <a:rPr lang="en-US" sz="5400" dirty="0">
                <a:effectLst>
                  <a:outerShdw blurRad="38100" dist="38100" dir="2700000" algn="tl">
                    <a:srgbClr val="FFFFFF"/>
                  </a:outerShdw>
                </a:effectLst>
              </a:rPr>
              <a:t>Acute mania</a:t>
            </a:r>
          </a:p>
          <a:p>
            <a:pPr algn="ctr" eaLnBrk="1" hangingPunct="1">
              <a:buFontTx/>
              <a:buNone/>
              <a:defRPr/>
            </a:pPr>
            <a:r>
              <a:rPr lang="en-US" sz="5400" dirty="0">
                <a:effectLst>
                  <a:outerShdw blurRad="38100" dist="38100" dir="2700000" algn="tl">
                    <a:srgbClr val="FFFFFF"/>
                  </a:outerShdw>
                </a:effectLst>
              </a:rPr>
              <a:t>0.8-1.2</a:t>
            </a:r>
          </a:p>
          <a:p>
            <a:pPr algn="ctr" eaLnBrk="1" hangingPunct="1">
              <a:buFontTx/>
              <a:buNone/>
              <a:defRPr/>
            </a:pPr>
            <a:endParaRPr lang="en-US" sz="5400" dirty="0">
              <a:effectLst>
                <a:outerShdw blurRad="38100" dist="38100" dir="2700000" algn="tl">
                  <a:srgbClr val="FFFFFF"/>
                </a:outerShdw>
              </a:effectLst>
            </a:endParaRPr>
          </a:p>
          <a:p>
            <a:pPr algn="ctr" eaLnBrk="1" hangingPunct="1">
              <a:buFontTx/>
              <a:buNone/>
              <a:defRPr/>
            </a:pPr>
            <a:endParaRPr lang="en-US" sz="5400" dirty="0">
              <a:effectLst>
                <a:outerShdw blurRad="38100" dist="38100" dir="2700000" algn="tl">
                  <a:srgbClr val="FFFFFF"/>
                </a:outerShdw>
              </a:effectLst>
            </a:endParaRPr>
          </a:p>
        </p:txBody>
      </p:sp>
    </p:spTree>
    <p:extLst>
      <p:ext uri="{BB962C8B-B14F-4D97-AF65-F5344CB8AC3E}">
        <p14:creationId xmlns:p14="http://schemas.microsoft.com/office/powerpoint/2010/main" val="134159092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1371600" y="381000"/>
            <a:ext cx="7772400" cy="1143000"/>
          </a:xfrm>
        </p:spPr>
        <p:txBody>
          <a:bodyPr/>
          <a:lstStyle/>
          <a:p>
            <a:pPr eaLnBrk="1" hangingPunct="1"/>
            <a:r>
              <a:rPr lang="en-US" sz="6000" b="1" u="sng"/>
              <a:t>Lithium Toxicity</a:t>
            </a:r>
          </a:p>
        </p:txBody>
      </p:sp>
      <p:sp>
        <p:nvSpPr>
          <p:cNvPr id="931843" name="Rectangle 3"/>
          <p:cNvSpPr>
            <a:spLocks noGrp="1" noChangeArrowheads="1"/>
          </p:cNvSpPr>
          <p:nvPr>
            <p:ph idx="1"/>
          </p:nvPr>
        </p:nvSpPr>
        <p:spPr>
          <a:xfrm>
            <a:off x="1752600" y="1752600"/>
            <a:ext cx="8077200" cy="4876800"/>
          </a:xfrm>
        </p:spPr>
        <p:txBody>
          <a:bodyPr>
            <a:normAutofit/>
          </a:bodyPr>
          <a:lstStyle/>
          <a:p>
            <a:pPr eaLnBrk="1" hangingPunct="1">
              <a:lnSpc>
                <a:spcPct val="90000"/>
              </a:lnSpc>
              <a:defRPr/>
            </a:pPr>
            <a:r>
              <a:rPr lang="en-US" sz="2800" b="1" dirty="0">
                <a:effectLst>
                  <a:outerShdw blurRad="38100" dist="38100" dir="2700000" algn="tl">
                    <a:srgbClr val="FFFFFF"/>
                  </a:outerShdw>
                </a:effectLst>
              </a:rPr>
              <a:t>1.5-2.0</a:t>
            </a:r>
            <a:r>
              <a:rPr lang="en-US" sz="2800" dirty="0">
                <a:effectLst>
                  <a:outerShdw blurRad="38100" dist="38100" dir="2700000" algn="tl">
                    <a:srgbClr val="FFFFFF"/>
                  </a:outerShdw>
                </a:effectLst>
              </a:rPr>
              <a:t>: ataxia, coarse tremor, </a:t>
            </a:r>
          </a:p>
          <a:p>
            <a:pPr eaLnBrk="1" hangingPunct="1">
              <a:lnSpc>
                <a:spcPct val="90000"/>
              </a:lnSpc>
              <a:buFontTx/>
              <a:buNone/>
              <a:defRPr/>
            </a:pPr>
            <a:r>
              <a:rPr lang="en-US" sz="2800" dirty="0">
                <a:effectLst>
                  <a:outerShdw blurRad="38100" dist="38100" dir="2700000" algn="tl">
                    <a:srgbClr val="FFFFFF"/>
                  </a:outerShdw>
                </a:effectLst>
              </a:rPr>
              <a:t>                 confusion, drowsiness</a:t>
            </a:r>
          </a:p>
          <a:p>
            <a:pPr eaLnBrk="1" hangingPunct="1">
              <a:lnSpc>
                <a:spcPct val="90000"/>
              </a:lnSpc>
              <a:buFontTx/>
              <a:buNone/>
              <a:defRPr/>
            </a:pPr>
            <a:r>
              <a:rPr lang="en-US" sz="2800" dirty="0">
                <a:effectLst>
                  <a:outerShdw blurRad="38100" dist="38100" dir="2700000" algn="tl">
                    <a:srgbClr val="FFFFFF"/>
                  </a:outerShdw>
                </a:effectLst>
              </a:rPr>
              <a:t>                 slurred speech</a:t>
            </a:r>
          </a:p>
          <a:p>
            <a:pPr eaLnBrk="1" hangingPunct="1">
              <a:lnSpc>
                <a:spcPct val="90000"/>
              </a:lnSpc>
              <a:defRPr/>
            </a:pPr>
            <a:r>
              <a:rPr lang="en-US" sz="2800" b="1" dirty="0">
                <a:effectLst>
                  <a:outerShdw blurRad="38100" dist="38100" dir="2700000" algn="tl">
                    <a:srgbClr val="FFFFFF"/>
                  </a:outerShdw>
                </a:effectLst>
              </a:rPr>
              <a:t>2.0+:</a:t>
            </a:r>
            <a:r>
              <a:rPr lang="en-US" sz="2800" dirty="0">
                <a:effectLst>
                  <a:outerShdw blurRad="38100" dist="38100" dir="2700000" algn="tl">
                    <a:srgbClr val="FFFFFF"/>
                  </a:outerShdw>
                </a:effectLst>
              </a:rPr>
              <a:t>     coma, seizures, </a:t>
            </a:r>
          </a:p>
          <a:p>
            <a:pPr eaLnBrk="1" hangingPunct="1">
              <a:lnSpc>
                <a:spcPct val="90000"/>
              </a:lnSpc>
              <a:buFontTx/>
              <a:buNone/>
              <a:defRPr/>
            </a:pPr>
            <a:r>
              <a:rPr lang="en-US" sz="2800" dirty="0">
                <a:effectLst>
                  <a:outerShdw blurRad="38100" dist="38100" dir="2700000" algn="tl">
                    <a:srgbClr val="FFFFFF"/>
                  </a:outerShdw>
                </a:effectLst>
              </a:rPr>
              <a:t>                 stupor, kidney failure</a:t>
            </a:r>
          </a:p>
          <a:p>
            <a:pPr eaLnBrk="1" hangingPunct="1">
              <a:lnSpc>
                <a:spcPct val="90000"/>
              </a:lnSpc>
              <a:defRPr/>
            </a:pPr>
            <a:r>
              <a:rPr lang="en-US" sz="2800" b="1" dirty="0">
                <a:effectLst>
                  <a:outerShdw blurRad="38100" dist="38100" dir="2700000" algn="tl">
                    <a:srgbClr val="FFFFFF"/>
                  </a:outerShdw>
                </a:effectLst>
              </a:rPr>
              <a:t>4.0:</a:t>
            </a:r>
            <a:r>
              <a:rPr lang="en-US" sz="2800" dirty="0">
                <a:effectLst>
                  <a:outerShdw blurRad="38100" dist="38100" dir="2700000" algn="tl">
                    <a:srgbClr val="FFFFFF"/>
                  </a:outerShdw>
                </a:effectLst>
              </a:rPr>
              <a:t>        death</a:t>
            </a:r>
          </a:p>
          <a:p>
            <a:pPr eaLnBrk="1" hangingPunct="1">
              <a:lnSpc>
                <a:spcPct val="90000"/>
              </a:lnSpc>
              <a:defRPr/>
            </a:pPr>
            <a:r>
              <a:rPr lang="en-US" sz="2800" b="1" dirty="0">
                <a:effectLst>
                  <a:outerShdw blurRad="38100" dist="38100" dir="2700000" algn="tl">
                    <a:srgbClr val="FFFFFF"/>
                  </a:outerShdw>
                </a:effectLst>
              </a:rPr>
              <a:t>No antidote</a:t>
            </a:r>
            <a:r>
              <a:rPr lang="en-US" sz="2800" dirty="0">
                <a:effectLst>
                  <a:outerShdw blurRad="38100" dist="38100" dir="2700000" algn="tl">
                    <a:srgbClr val="FFFFFF"/>
                  </a:outerShdw>
                </a:effectLst>
              </a:rPr>
              <a:t>, but can treat with </a:t>
            </a:r>
          </a:p>
          <a:p>
            <a:pPr eaLnBrk="1" hangingPunct="1">
              <a:lnSpc>
                <a:spcPct val="90000"/>
              </a:lnSpc>
              <a:buFontTx/>
              <a:buNone/>
              <a:defRPr/>
            </a:pPr>
            <a:r>
              <a:rPr lang="en-US" sz="2800" dirty="0">
                <a:effectLst>
                  <a:outerShdw blurRad="38100" dist="38100" dir="2700000" algn="tl">
                    <a:srgbClr val="FFFFFF"/>
                  </a:outerShdw>
                </a:effectLst>
              </a:rPr>
              <a:t>                 </a:t>
            </a:r>
            <a:r>
              <a:rPr lang="en-US" sz="2800" dirty="0" err="1">
                <a:effectLst>
                  <a:outerShdw blurRad="38100" dist="38100" dir="2700000" algn="tl">
                    <a:srgbClr val="FFFFFF"/>
                  </a:outerShdw>
                </a:effectLst>
              </a:rPr>
              <a:t>hemo</a:t>
            </a:r>
            <a:r>
              <a:rPr lang="en-US" sz="2800" dirty="0">
                <a:effectLst>
                  <a:outerShdw blurRad="38100" dist="38100" dir="2700000" algn="tl">
                    <a:srgbClr val="FFFFFF"/>
                  </a:outerShdw>
                </a:effectLst>
              </a:rPr>
              <a:t>-dialysis or</a:t>
            </a:r>
          </a:p>
          <a:p>
            <a:pPr eaLnBrk="1" hangingPunct="1">
              <a:lnSpc>
                <a:spcPct val="90000"/>
              </a:lnSpc>
              <a:buFontTx/>
              <a:buNone/>
              <a:defRPr/>
            </a:pPr>
            <a:r>
              <a:rPr lang="en-US" sz="2800" dirty="0">
                <a:effectLst>
                  <a:outerShdw blurRad="38100" dist="38100" dir="2700000" algn="tl">
                    <a:srgbClr val="FFFFFF"/>
                  </a:outerShdw>
                </a:effectLst>
              </a:rPr>
              <a:t>                 peritoneal dialysis </a:t>
            </a:r>
          </a:p>
        </p:txBody>
      </p:sp>
    </p:spTree>
    <p:extLst>
      <p:ext uri="{BB962C8B-B14F-4D97-AF65-F5344CB8AC3E}">
        <p14:creationId xmlns:p14="http://schemas.microsoft.com/office/powerpoint/2010/main" val="117621915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a:xfrm>
            <a:off x="258763" y="609600"/>
            <a:ext cx="8885237" cy="1155700"/>
          </a:xfrm>
        </p:spPr>
        <p:txBody>
          <a:bodyPr>
            <a:normAutofit fontScale="90000"/>
          </a:bodyPr>
          <a:lstStyle/>
          <a:p>
            <a:pPr eaLnBrk="1" hangingPunct="1"/>
            <a:r>
              <a:rPr lang="en-US" sz="6000" b="1" u="sng"/>
              <a:t>Maintenance Doses</a:t>
            </a:r>
            <a:br>
              <a:rPr lang="en-US" sz="4800"/>
            </a:br>
            <a:r>
              <a:rPr lang="en-US" sz="4800"/>
              <a:t>(maybe)</a:t>
            </a:r>
            <a:endParaRPr lang="en-US" sz="6000" b="1" u="sng"/>
          </a:p>
        </p:txBody>
      </p:sp>
      <p:sp>
        <p:nvSpPr>
          <p:cNvPr id="932867" name="Rectangle 3"/>
          <p:cNvSpPr>
            <a:spLocks noGrp="1" noChangeArrowheads="1"/>
          </p:cNvSpPr>
          <p:nvPr>
            <p:ph idx="1"/>
          </p:nvPr>
        </p:nvSpPr>
        <p:spPr>
          <a:xfrm>
            <a:off x="1752600" y="2057400"/>
            <a:ext cx="8896350" cy="4135438"/>
          </a:xfrm>
        </p:spPr>
        <p:txBody>
          <a:bodyPr/>
          <a:lstStyle/>
          <a:p>
            <a:pPr eaLnBrk="1" hangingPunct="1">
              <a:buFontTx/>
              <a:buNone/>
              <a:defRPr/>
            </a:pPr>
            <a:endParaRPr lang="en-US" sz="4800">
              <a:effectLst>
                <a:outerShdw blurRad="38100" dist="38100" dir="2700000" algn="tl">
                  <a:srgbClr val="FFFFFF"/>
                </a:outerShdw>
              </a:effectLst>
            </a:endParaRPr>
          </a:p>
          <a:p>
            <a:pPr eaLnBrk="1" hangingPunct="1">
              <a:defRPr/>
            </a:pPr>
            <a:r>
              <a:rPr lang="en-US" sz="4800">
                <a:effectLst>
                  <a:outerShdw blurRad="38100" dist="38100" dir="2700000" algn="tl">
                    <a:srgbClr val="FFFFFF"/>
                  </a:outerShdw>
                </a:effectLst>
              </a:rPr>
              <a:t>Levels: 0.6: Bipolar II</a:t>
            </a:r>
          </a:p>
          <a:p>
            <a:pPr eaLnBrk="1" hangingPunct="1">
              <a:buFontTx/>
              <a:buNone/>
              <a:defRPr/>
            </a:pPr>
            <a:r>
              <a:rPr lang="en-US" sz="4800">
                <a:effectLst>
                  <a:outerShdw blurRad="38100" dist="38100" dir="2700000" algn="tl">
                    <a:srgbClr val="FFFFFF"/>
                  </a:outerShdw>
                </a:effectLst>
              </a:rPr>
              <a:t>               0.8: Bipolar I</a:t>
            </a:r>
          </a:p>
        </p:txBody>
      </p:sp>
    </p:spTree>
    <p:extLst>
      <p:ext uri="{BB962C8B-B14F-4D97-AF65-F5344CB8AC3E}">
        <p14:creationId xmlns:p14="http://schemas.microsoft.com/office/powerpoint/2010/main" val="172491501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5400" b="1" u="sng" dirty="0">
                <a:solidFill>
                  <a:srgbClr val="C00000"/>
                </a:solidFill>
                <a:effectLst>
                  <a:outerShdw blurRad="38100" dist="38100" dir="2700000" algn="tl">
                    <a:srgbClr val="FFFFFF"/>
                  </a:outerShdw>
                </a:effectLst>
              </a:rPr>
              <a:t>Lithium and Suicide Prevention</a:t>
            </a:r>
          </a:p>
        </p:txBody>
      </p:sp>
      <p:sp>
        <p:nvSpPr>
          <p:cNvPr id="456707" name="Rectangle 3"/>
          <p:cNvSpPr>
            <a:spLocks noGrp="1" noChangeArrowheads="1"/>
          </p:cNvSpPr>
          <p:nvPr>
            <p:ph idx="1"/>
          </p:nvPr>
        </p:nvSpPr>
        <p:spPr>
          <a:xfrm>
            <a:off x="609600" y="2209800"/>
            <a:ext cx="7772400" cy="4114800"/>
          </a:xfrm>
        </p:spPr>
        <p:txBody>
          <a:bodyPr rtlCol="0">
            <a:normAutofit lnSpcReduction="10000"/>
          </a:bodyPr>
          <a:lstStyle/>
          <a:p>
            <a:pPr marL="274320" indent="-274320" algn="ctr" eaLnBrk="1" fontAlgn="auto" hangingPunct="1">
              <a:spcAft>
                <a:spcPts val="0"/>
              </a:spcAft>
              <a:buClr>
                <a:schemeClr val="accent3"/>
              </a:buClr>
              <a:buFont typeface="Wingdings" pitchFamily="2" charset="2"/>
              <a:buNone/>
              <a:defRPr/>
            </a:pPr>
            <a:r>
              <a:rPr lang="en-US" sz="4800" dirty="0"/>
              <a:t>Lifetime suicide</a:t>
            </a:r>
          </a:p>
          <a:p>
            <a:pPr marL="274320" indent="-274320" algn="ctr" eaLnBrk="1" fontAlgn="auto" hangingPunct="1">
              <a:spcAft>
                <a:spcPts val="0"/>
              </a:spcAft>
              <a:buClr>
                <a:schemeClr val="accent3"/>
              </a:buClr>
              <a:buFont typeface="Wingdings" pitchFamily="2" charset="2"/>
              <a:buNone/>
              <a:defRPr/>
            </a:pPr>
            <a:r>
              <a:rPr lang="en-US" sz="4800" dirty="0"/>
              <a:t>Rate: Bipolar: up to 19%</a:t>
            </a:r>
          </a:p>
          <a:p>
            <a:pPr marL="274320" indent="-274320" algn="ctr" eaLnBrk="1" fontAlgn="auto" hangingPunct="1">
              <a:spcAft>
                <a:spcPts val="0"/>
              </a:spcAft>
              <a:buClr>
                <a:schemeClr val="accent3"/>
              </a:buClr>
              <a:buFont typeface="Wingdings" pitchFamily="2" charset="2"/>
              <a:buNone/>
              <a:defRPr/>
            </a:pPr>
            <a:endParaRPr lang="en-US" sz="4800" dirty="0"/>
          </a:p>
          <a:p>
            <a:pPr marL="274320" indent="-274320" algn="ctr" eaLnBrk="1" fontAlgn="auto" hangingPunct="1">
              <a:spcAft>
                <a:spcPts val="0"/>
              </a:spcAft>
              <a:buClr>
                <a:schemeClr val="accent3"/>
              </a:buClr>
              <a:buFont typeface="Wingdings" pitchFamily="2" charset="2"/>
              <a:buNone/>
              <a:defRPr/>
            </a:pPr>
            <a:r>
              <a:rPr lang="en-US" sz="4800" dirty="0"/>
              <a:t>Lithium: 7-fold decrease</a:t>
            </a:r>
          </a:p>
          <a:p>
            <a:pPr marL="274320" indent="-274320" algn="ctr" eaLnBrk="1" fontAlgn="auto" hangingPunct="1">
              <a:spcAft>
                <a:spcPts val="0"/>
              </a:spcAft>
              <a:buClr>
                <a:schemeClr val="accent3"/>
              </a:buClr>
              <a:buFont typeface="Wingdings" pitchFamily="2" charset="2"/>
              <a:buNone/>
              <a:defRPr/>
            </a:pPr>
            <a:r>
              <a:rPr lang="en-US" sz="4800" dirty="0"/>
              <a:t>in actual suicides</a:t>
            </a: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275</a:t>
            </a:fld>
            <a:endParaRPr lang="en-US" dirty="0"/>
          </a:p>
        </p:txBody>
      </p:sp>
    </p:spTree>
    <p:extLst>
      <p:ext uri="{BB962C8B-B14F-4D97-AF65-F5344CB8AC3E}">
        <p14:creationId xmlns:p14="http://schemas.microsoft.com/office/powerpoint/2010/main" val="385549754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title"/>
          </p:nvPr>
        </p:nvSpPr>
        <p:spPr>
          <a:xfrm>
            <a:off x="533400" y="2133600"/>
            <a:ext cx="7793037" cy="1143000"/>
          </a:xfrm>
        </p:spPr>
        <p:txBody>
          <a:bodyPr>
            <a:normAutofit fontScale="90000"/>
          </a:bodyPr>
          <a:lstStyle/>
          <a:p>
            <a:pPr eaLnBrk="1" hangingPunct="1"/>
            <a:r>
              <a:rPr lang="en-US" sz="5400" b="1" dirty="0"/>
              <a:t>Lithium trivia question</a:t>
            </a:r>
            <a:r>
              <a:rPr lang="en-US" sz="5400" dirty="0"/>
              <a:t>:</a:t>
            </a:r>
            <a:br>
              <a:rPr lang="en-US" sz="5400" dirty="0"/>
            </a:br>
            <a:br>
              <a:rPr lang="en-US" dirty="0"/>
            </a:br>
            <a:r>
              <a:rPr lang="en-US" dirty="0"/>
              <a:t>If you discontinue your</a:t>
            </a:r>
            <a:br>
              <a:rPr lang="en-US" dirty="0"/>
            </a:br>
            <a:r>
              <a:rPr lang="en-US" dirty="0"/>
              <a:t>lithium how can you</a:t>
            </a:r>
            <a:br>
              <a:rPr lang="en-US" dirty="0"/>
            </a:br>
            <a:r>
              <a:rPr lang="en-US" dirty="0"/>
              <a:t>still use your medication?</a:t>
            </a:r>
          </a:p>
        </p:txBody>
      </p:sp>
    </p:spTree>
    <p:extLst>
      <p:ext uri="{BB962C8B-B14F-4D97-AF65-F5344CB8AC3E}">
        <p14:creationId xmlns:p14="http://schemas.microsoft.com/office/powerpoint/2010/main" val="128512345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1981200"/>
            <a:ext cx="8885238" cy="1155700"/>
          </a:xfrm>
        </p:spPr>
        <p:txBody>
          <a:bodyPr>
            <a:normAutofit fontScale="90000"/>
          </a:bodyPr>
          <a:lstStyle/>
          <a:p>
            <a:pPr eaLnBrk="1" hangingPunct="1">
              <a:defRPr/>
            </a:pPr>
            <a:r>
              <a:rPr lang="en-US" sz="6600" dirty="0">
                <a:effectLst>
                  <a:outerShdw blurRad="38100" dist="38100" dir="2700000" algn="tl">
                    <a:srgbClr val="FFFFFF"/>
                  </a:outerShdw>
                </a:effectLst>
                <a:latin typeface="Comic Sans MS" pitchFamily="66" charset="0"/>
              </a:rPr>
              <a:t>Anti-</a:t>
            </a:r>
            <a:r>
              <a:rPr lang="en-US" sz="6600" dirty="0" err="1">
                <a:effectLst>
                  <a:outerShdw blurRad="38100" dist="38100" dir="2700000" algn="tl">
                    <a:srgbClr val="FFFFFF"/>
                  </a:outerShdw>
                </a:effectLst>
                <a:latin typeface="Comic Sans MS" pitchFamily="66" charset="0"/>
              </a:rPr>
              <a:t>Convulsant</a:t>
            </a:r>
            <a:br>
              <a:rPr lang="en-US" sz="6600" dirty="0">
                <a:effectLst>
                  <a:outerShdw blurRad="38100" dist="38100" dir="2700000" algn="tl">
                    <a:srgbClr val="FFFFFF"/>
                  </a:outerShdw>
                </a:effectLst>
                <a:latin typeface="Comic Sans MS" pitchFamily="66" charset="0"/>
              </a:rPr>
            </a:br>
            <a:r>
              <a:rPr lang="en-US" sz="6600" dirty="0">
                <a:effectLst>
                  <a:outerShdw blurRad="38100" dist="38100" dir="2700000" algn="tl">
                    <a:srgbClr val="FFFFFF"/>
                  </a:outerShdw>
                </a:effectLst>
                <a:latin typeface="Comic Sans MS" pitchFamily="66" charset="0"/>
              </a:rPr>
              <a:t>Bipolar Medications</a:t>
            </a:r>
            <a:br>
              <a:rPr lang="en-US" sz="6600" dirty="0">
                <a:effectLst>
                  <a:outerShdw blurRad="38100" dist="38100" dir="2700000" algn="tl">
                    <a:srgbClr val="FFFFFF"/>
                  </a:outerShdw>
                </a:effectLst>
                <a:latin typeface="Comic Sans MS" pitchFamily="66" charset="0"/>
              </a:rPr>
            </a:br>
            <a:endParaRPr lang="en-US" sz="6600" dirty="0">
              <a:effectLst>
                <a:outerShdw blurRad="38100" dist="38100" dir="2700000" algn="tl">
                  <a:srgbClr val="FFFFFF"/>
                </a:outerShdw>
              </a:effectLst>
              <a:latin typeface="Comic Sans MS" pitchFamily="66" charset="0"/>
            </a:endParaRPr>
          </a:p>
        </p:txBody>
      </p:sp>
    </p:spTree>
    <p:extLst>
      <p:ext uri="{BB962C8B-B14F-4D97-AF65-F5344CB8AC3E}">
        <p14:creationId xmlns:p14="http://schemas.microsoft.com/office/powerpoint/2010/main" val="403700211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p:txBody>
          <a:bodyPr/>
          <a:lstStyle/>
          <a:p>
            <a:pPr eaLnBrk="1" hangingPunct="1">
              <a:defRPr/>
            </a:pPr>
            <a:r>
              <a:rPr lang="en-US" sz="5400" u="sng" dirty="0">
                <a:effectLst>
                  <a:outerShdw blurRad="38100" dist="38100" dir="2700000" algn="tl">
                    <a:srgbClr val="FFFFFF"/>
                  </a:outerShdw>
                </a:effectLst>
              </a:rPr>
              <a:t>Anti-</a:t>
            </a:r>
            <a:r>
              <a:rPr lang="en-US" sz="5400" u="sng" dirty="0" err="1">
                <a:effectLst>
                  <a:outerShdw blurRad="38100" dist="38100" dir="2700000" algn="tl">
                    <a:srgbClr val="FFFFFF"/>
                  </a:outerShdw>
                </a:effectLst>
              </a:rPr>
              <a:t>convulsants</a:t>
            </a:r>
            <a:endParaRPr lang="en-US" sz="5400" u="sng" dirty="0">
              <a:effectLst>
                <a:outerShdw blurRad="38100" dist="38100" dir="2700000" algn="tl">
                  <a:srgbClr val="FFFFFF"/>
                </a:outerShdw>
              </a:effectLst>
            </a:endParaRPr>
          </a:p>
        </p:txBody>
      </p:sp>
      <p:sp>
        <p:nvSpPr>
          <p:cNvPr id="819203" name="Rectangle 3"/>
          <p:cNvSpPr>
            <a:spLocks noGrp="1" noChangeArrowheads="1"/>
          </p:cNvSpPr>
          <p:nvPr>
            <p:ph idx="1"/>
          </p:nvPr>
        </p:nvSpPr>
        <p:spPr>
          <a:xfrm>
            <a:off x="1981200" y="1905000"/>
            <a:ext cx="7772400" cy="4114800"/>
          </a:xfrm>
        </p:spPr>
        <p:txBody>
          <a:bodyPr>
            <a:normAutofit/>
          </a:bodyPr>
          <a:lstStyle/>
          <a:p>
            <a:pPr eaLnBrk="1" hangingPunct="1">
              <a:lnSpc>
                <a:spcPct val="90000"/>
              </a:lnSpc>
            </a:pPr>
            <a:r>
              <a:rPr lang="en-US" sz="4400" b="1" dirty="0"/>
              <a:t>Depakote</a:t>
            </a:r>
          </a:p>
          <a:p>
            <a:pPr eaLnBrk="1" hangingPunct="1">
              <a:lnSpc>
                <a:spcPct val="90000"/>
              </a:lnSpc>
            </a:pPr>
            <a:r>
              <a:rPr lang="en-US" sz="4400" b="1" dirty="0"/>
              <a:t>Tegretol (</a:t>
            </a:r>
            <a:r>
              <a:rPr lang="en-US" sz="4400" b="1" dirty="0" err="1"/>
              <a:t>Equetro</a:t>
            </a:r>
            <a:r>
              <a:rPr lang="en-US" sz="4400" b="1" dirty="0"/>
              <a:t>)</a:t>
            </a:r>
          </a:p>
          <a:p>
            <a:pPr eaLnBrk="1" hangingPunct="1">
              <a:lnSpc>
                <a:spcPct val="90000"/>
              </a:lnSpc>
            </a:pPr>
            <a:r>
              <a:rPr lang="en-US" sz="4400" b="1" dirty="0"/>
              <a:t>Trileptal</a:t>
            </a:r>
            <a:endParaRPr lang="en-US" sz="4400" dirty="0"/>
          </a:p>
          <a:p>
            <a:pPr eaLnBrk="1" hangingPunct="1">
              <a:lnSpc>
                <a:spcPct val="90000"/>
              </a:lnSpc>
            </a:pPr>
            <a:r>
              <a:rPr lang="en-US" sz="4400" dirty="0"/>
              <a:t>Neurontin (not for mania)</a:t>
            </a:r>
          </a:p>
          <a:p>
            <a:pPr eaLnBrk="1" hangingPunct="1">
              <a:lnSpc>
                <a:spcPct val="90000"/>
              </a:lnSpc>
            </a:pPr>
            <a:r>
              <a:rPr lang="en-US" sz="4400" dirty="0"/>
              <a:t>Lamictal (not for mania)</a:t>
            </a:r>
          </a:p>
        </p:txBody>
      </p:sp>
    </p:spTree>
    <p:extLst>
      <p:ext uri="{BB962C8B-B14F-4D97-AF65-F5344CB8AC3E}">
        <p14:creationId xmlns:p14="http://schemas.microsoft.com/office/powerpoint/2010/main" val="240947490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ChangeArrowheads="1"/>
          </p:cNvSpPr>
          <p:nvPr>
            <p:ph type="title"/>
          </p:nvPr>
        </p:nvSpPr>
        <p:spPr>
          <a:xfrm>
            <a:off x="457200" y="609600"/>
            <a:ext cx="8229600" cy="1143000"/>
          </a:xfrm>
        </p:spPr>
        <p:txBody>
          <a:bodyPr>
            <a:normAutofit fontScale="90000"/>
          </a:bodyPr>
          <a:lstStyle/>
          <a:p>
            <a:pPr eaLnBrk="1" hangingPunct="1"/>
            <a:r>
              <a:rPr lang="en-US" b="1" dirty="0"/>
              <a:t>Side Effects Common to</a:t>
            </a:r>
            <a:br>
              <a:rPr lang="en-US" b="1" dirty="0"/>
            </a:br>
            <a:r>
              <a:rPr lang="en-US" b="1" dirty="0"/>
              <a:t>Most Anticonvulsant</a:t>
            </a:r>
            <a:r>
              <a:rPr lang="en-US" b="1" u="sng" dirty="0"/>
              <a:t> </a:t>
            </a:r>
            <a:br>
              <a:rPr lang="en-US" b="1" u="sng" dirty="0"/>
            </a:br>
            <a:r>
              <a:rPr lang="en-US" b="1" u="sng" dirty="0"/>
              <a:t>Mood Stabilizers</a:t>
            </a:r>
          </a:p>
        </p:txBody>
      </p:sp>
      <p:sp>
        <p:nvSpPr>
          <p:cNvPr id="935939" name="Rectangle 3"/>
          <p:cNvSpPr>
            <a:spLocks noGrp="1" noChangeArrowheads="1"/>
          </p:cNvSpPr>
          <p:nvPr>
            <p:ph idx="1"/>
          </p:nvPr>
        </p:nvSpPr>
        <p:spPr>
          <a:xfrm>
            <a:off x="2286000" y="2514600"/>
            <a:ext cx="7772400" cy="4114800"/>
          </a:xfrm>
        </p:spPr>
        <p:txBody>
          <a:bodyPr/>
          <a:lstStyle/>
          <a:p>
            <a:pPr eaLnBrk="1" hangingPunct="1">
              <a:lnSpc>
                <a:spcPct val="90000"/>
              </a:lnSpc>
              <a:defRPr/>
            </a:pPr>
            <a:r>
              <a:rPr lang="en-US" sz="4000" b="1" dirty="0">
                <a:effectLst>
                  <a:outerShdw blurRad="38100" dist="38100" dir="2700000" algn="tl">
                    <a:srgbClr val="FFFFFF"/>
                  </a:outerShdw>
                </a:effectLst>
              </a:rPr>
              <a:t>Lethargy/Sedation</a:t>
            </a:r>
          </a:p>
          <a:p>
            <a:pPr eaLnBrk="1" hangingPunct="1">
              <a:lnSpc>
                <a:spcPct val="90000"/>
              </a:lnSpc>
              <a:defRPr/>
            </a:pPr>
            <a:r>
              <a:rPr lang="en-US" sz="4000" b="1" dirty="0">
                <a:effectLst>
                  <a:outerShdw blurRad="38100" dist="38100" dir="2700000" algn="tl">
                    <a:srgbClr val="FFFFFF"/>
                  </a:outerShdw>
                </a:effectLst>
              </a:rPr>
              <a:t>Tremor</a:t>
            </a:r>
          </a:p>
          <a:p>
            <a:pPr eaLnBrk="1" hangingPunct="1">
              <a:lnSpc>
                <a:spcPct val="90000"/>
              </a:lnSpc>
              <a:defRPr/>
            </a:pPr>
            <a:r>
              <a:rPr lang="en-US" sz="4000" b="1" dirty="0">
                <a:effectLst>
                  <a:outerShdw blurRad="38100" dist="38100" dir="2700000" algn="tl">
                    <a:srgbClr val="FFFFFF"/>
                  </a:outerShdw>
                </a:effectLst>
              </a:rPr>
              <a:t>Weight Gain</a:t>
            </a:r>
          </a:p>
          <a:p>
            <a:pPr eaLnBrk="1" hangingPunct="1">
              <a:lnSpc>
                <a:spcPct val="90000"/>
              </a:lnSpc>
              <a:defRPr/>
            </a:pPr>
            <a:r>
              <a:rPr lang="en-US" sz="4000" i="1" dirty="0"/>
              <a:t>Nausea</a:t>
            </a:r>
          </a:p>
          <a:p>
            <a:pPr eaLnBrk="1" hangingPunct="1">
              <a:lnSpc>
                <a:spcPct val="90000"/>
              </a:lnSpc>
              <a:defRPr/>
            </a:pPr>
            <a:r>
              <a:rPr lang="en-US" sz="4000" i="1" dirty="0"/>
              <a:t>Rash</a:t>
            </a:r>
          </a:p>
          <a:p>
            <a:pPr eaLnBrk="1" hangingPunct="1">
              <a:lnSpc>
                <a:spcPct val="90000"/>
              </a:lnSpc>
              <a:buFontTx/>
              <a:buNone/>
              <a:defRPr/>
            </a:pPr>
            <a:r>
              <a:rPr lang="en-US" sz="4000" i="1" dirty="0"/>
              <a:t>                                      </a:t>
            </a:r>
          </a:p>
        </p:txBody>
      </p:sp>
    </p:spTree>
    <p:extLst>
      <p:ext uri="{BB962C8B-B14F-4D97-AF65-F5344CB8AC3E}">
        <p14:creationId xmlns:p14="http://schemas.microsoft.com/office/powerpoint/2010/main" val="2345212548"/>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a:xfrm>
            <a:off x="762000" y="990600"/>
            <a:ext cx="7772400" cy="1143000"/>
          </a:xfrm>
        </p:spPr>
        <p:txBody>
          <a:bodyPr>
            <a:normAutofit fontScale="90000"/>
          </a:bodyPr>
          <a:lstStyle/>
          <a:p>
            <a:pPr eaLnBrk="1" hangingPunct="1"/>
            <a:r>
              <a:rPr lang="en-US" sz="9600" dirty="0"/>
              <a:t>Depakote</a:t>
            </a:r>
          </a:p>
        </p:txBody>
      </p:sp>
    </p:spTree>
    <p:extLst>
      <p:ext uri="{BB962C8B-B14F-4D97-AF65-F5344CB8AC3E}">
        <p14:creationId xmlns:p14="http://schemas.microsoft.com/office/powerpoint/2010/main" val="340253691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a:xfrm>
            <a:off x="685800" y="457200"/>
            <a:ext cx="7772400" cy="1143000"/>
          </a:xfrm>
        </p:spPr>
        <p:txBody>
          <a:bodyPr>
            <a:normAutofit fontScale="90000"/>
          </a:bodyPr>
          <a:lstStyle/>
          <a:p>
            <a:pPr eaLnBrk="1" hangingPunct="1"/>
            <a:r>
              <a:rPr lang="en-US" b="1" dirty="0"/>
              <a:t>PREDICTORS OF GOOD</a:t>
            </a:r>
            <a:br>
              <a:rPr lang="en-US" b="1" dirty="0"/>
            </a:br>
            <a:r>
              <a:rPr lang="en-US" b="1" u="sng" dirty="0"/>
              <a:t>DEPAKOTE RESPONSE</a:t>
            </a:r>
            <a:endParaRPr lang="en-US" b="1" dirty="0"/>
          </a:p>
        </p:txBody>
      </p:sp>
      <p:sp>
        <p:nvSpPr>
          <p:cNvPr id="937987" name="Rectangle 3"/>
          <p:cNvSpPr>
            <a:spLocks noGrp="1" noChangeArrowheads="1"/>
          </p:cNvSpPr>
          <p:nvPr>
            <p:ph idx="1"/>
          </p:nvPr>
        </p:nvSpPr>
        <p:spPr>
          <a:xfrm>
            <a:off x="1752600" y="2286000"/>
            <a:ext cx="7772400" cy="4114800"/>
          </a:xfrm>
        </p:spPr>
        <p:txBody>
          <a:bodyPr/>
          <a:lstStyle/>
          <a:p>
            <a:pPr eaLnBrk="1" hangingPunct="1">
              <a:defRPr/>
            </a:pPr>
            <a:r>
              <a:rPr lang="en-US" sz="3600">
                <a:effectLst>
                  <a:outerShdw blurRad="38100" dist="38100" dir="2700000" algn="tl">
                    <a:srgbClr val="FFFFFF"/>
                  </a:outerShdw>
                </a:effectLst>
              </a:rPr>
              <a:t>“CLASSIC” MANIA  =  LITHIUM</a:t>
            </a:r>
          </a:p>
          <a:p>
            <a:pPr eaLnBrk="1" hangingPunct="1">
              <a:defRPr/>
            </a:pPr>
            <a:r>
              <a:rPr lang="en-US" sz="3600">
                <a:effectLst>
                  <a:outerShdw blurRad="38100" dist="38100" dir="2700000" algn="tl">
                    <a:srgbClr val="FFFFFF"/>
                  </a:outerShdw>
                </a:effectLst>
              </a:rPr>
              <a:t>RAPID CYCLING</a:t>
            </a:r>
          </a:p>
          <a:p>
            <a:pPr eaLnBrk="1" hangingPunct="1">
              <a:defRPr/>
            </a:pPr>
            <a:r>
              <a:rPr lang="en-US" sz="3600">
                <a:effectLst>
                  <a:outerShdw blurRad="38100" dist="38100" dir="2700000" algn="tl">
                    <a:srgbClr val="FFFFFF"/>
                  </a:outerShdw>
                </a:effectLst>
              </a:rPr>
              <a:t>DYSPHORIC / MIXED MANIA</a:t>
            </a:r>
          </a:p>
          <a:p>
            <a:pPr eaLnBrk="1" hangingPunct="1">
              <a:defRPr/>
            </a:pPr>
            <a:r>
              <a:rPr lang="en-US" sz="3600"/>
              <a:t>USE FOR</a:t>
            </a:r>
            <a:r>
              <a:rPr lang="en-US" sz="3600">
                <a:effectLst>
                  <a:outerShdw blurRad="38100" dist="38100" dir="2700000" algn="tl">
                    <a:srgbClr val="FFFFFF"/>
                  </a:outerShdw>
                </a:effectLst>
              </a:rPr>
              <a:t> </a:t>
            </a:r>
            <a:r>
              <a:rPr lang="en-US" sz="3600" i="1">
                <a:effectLst>
                  <a:outerShdw blurRad="38100" dist="38100" dir="2700000" algn="tl">
                    <a:srgbClr val="FFFFFF"/>
                  </a:outerShdw>
                </a:effectLst>
              </a:rPr>
              <a:t>RAPID ONSET</a:t>
            </a:r>
            <a:r>
              <a:rPr lang="en-US" sz="3600">
                <a:effectLst>
                  <a:outerShdw blurRad="38100" dist="38100" dir="2700000" algn="tl">
                    <a:srgbClr val="FFFFFF"/>
                  </a:outerShdw>
                </a:effectLst>
              </a:rPr>
              <a:t> </a:t>
            </a:r>
            <a:r>
              <a:rPr lang="en-US" sz="3600"/>
              <a:t>OF</a:t>
            </a:r>
          </a:p>
          <a:p>
            <a:pPr eaLnBrk="1" hangingPunct="1">
              <a:buFontTx/>
              <a:buNone/>
              <a:defRPr/>
            </a:pPr>
            <a:r>
              <a:rPr lang="en-US" sz="3600"/>
              <a:t>          ACTIONS</a:t>
            </a:r>
          </a:p>
        </p:txBody>
      </p:sp>
    </p:spTree>
    <p:extLst>
      <p:ext uri="{BB962C8B-B14F-4D97-AF65-F5344CB8AC3E}">
        <p14:creationId xmlns:p14="http://schemas.microsoft.com/office/powerpoint/2010/main" val="3643913038"/>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Rectangle 2"/>
          <p:cNvSpPr>
            <a:spLocks noGrp="1" noChangeArrowheads="1"/>
          </p:cNvSpPr>
          <p:nvPr>
            <p:ph type="title"/>
          </p:nvPr>
        </p:nvSpPr>
        <p:spPr/>
        <p:txBody>
          <a:bodyPr/>
          <a:lstStyle/>
          <a:p>
            <a:pPr eaLnBrk="1" hangingPunct="1"/>
            <a:r>
              <a:rPr lang="en-US" sz="6000" b="1" u="sng"/>
              <a:t>Depakote Levels</a:t>
            </a:r>
          </a:p>
        </p:txBody>
      </p:sp>
      <p:sp>
        <p:nvSpPr>
          <p:cNvPr id="939011" name="Rectangle 3"/>
          <p:cNvSpPr>
            <a:spLocks noGrp="1" noChangeArrowheads="1"/>
          </p:cNvSpPr>
          <p:nvPr>
            <p:ph idx="1"/>
          </p:nvPr>
        </p:nvSpPr>
        <p:spPr>
          <a:xfrm>
            <a:off x="2438400" y="1524000"/>
            <a:ext cx="8896350" cy="4135438"/>
          </a:xfrm>
        </p:spPr>
        <p:txBody>
          <a:bodyPr/>
          <a:lstStyle/>
          <a:p>
            <a:pPr eaLnBrk="1" hangingPunct="1">
              <a:buFontTx/>
              <a:buNone/>
              <a:defRPr/>
            </a:pPr>
            <a:endParaRPr lang="en-US" sz="4400">
              <a:effectLst>
                <a:outerShdw blurRad="38100" dist="38100" dir="2700000" algn="tl">
                  <a:srgbClr val="FFFFFF"/>
                </a:outerShdw>
              </a:effectLst>
            </a:endParaRPr>
          </a:p>
          <a:p>
            <a:pPr eaLnBrk="1" hangingPunct="1">
              <a:defRPr/>
            </a:pPr>
            <a:r>
              <a:rPr lang="en-US" sz="5400">
                <a:effectLst>
                  <a:outerShdw blurRad="38100" dist="38100" dir="2700000" algn="tl">
                    <a:srgbClr val="FFFFFF"/>
                  </a:outerShdw>
                </a:effectLst>
              </a:rPr>
              <a:t>Levels: 50-125</a:t>
            </a:r>
          </a:p>
        </p:txBody>
      </p:sp>
    </p:spTree>
    <p:extLst>
      <p:ext uri="{BB962C8B-B14F-4D97-AF65-F5344CB8AC3E}">
        <p14:creationId xmlns:p14="http://schemas.microsoft.com/office/powerpoint/2010/main" val="4202252733"/>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1371600" y="457200"/>
            <a:ext cx="7772400" cy="1143000"/>
          </a:xfrm>
        </p:spPr>
        <p:txBody>
          <a:bodyPr/>
          <a:lstStyle/>
          <a:p>
            <a:pPr eaLnBrk="1" hangingPunct="1"/>
            <a:r>
              <a:rPr lang="en-US" sz="5400" b="1" u="sng"/>
              <a:t>Poly-cystic Ovaries</a:t>
            </a:r>
          </a:p>
        </p:txBody>
      </p:sp>
      <p:sp>
        <p:nvSpPr>
          <p:cNvPr id="940035" name="Rectangle 3"/>
          <p:cNvSpPr>
            <a:spLocks noGrp="1" noChangeArrowheads="1"/>
          </p:cNvSpPr>
          <p:nvPr>
            <p:ph idx="1"/>
          </p:nvPr>
        </p:nvSpPr>
        <p:spPr>
          <a:xfrm>
            <a:off x="1143000" y="1752600"/>
            <a:ext cx="8458200" cy="4419600"/>
          </a:xfrm>
        </p:spPr>
        <p:txBody>
          <a:bodyPr>
            <a:normAutofit lnSpcReduction="10000"/>
          </a:bodyPr>
          <a:lstStyle/>
          <a:p>
            <a:pPr eaLnBrk="1" hangingPunct="1">
              <a:lnSpc>
                <a:spcPct val="90000"/>
              </a:lnSpc>
              <a:defRPr/>
            </a:pPr>
            <a:r>
              <a:rPr lang="en-US" sz="4000" dirty="0">
                <a:effectLst>
                  <a:outerShdw blurRad="38100" dist="38100" dir="2700000" algn="tl">
                    <a:srgbClr val="FFFFFF"/>
                  </a:outerShdw>
                </a:effectLst>
              </a:rPr>
              <a:t>Women under 20:   80%</a:t>
            </a:r>
          </a:p>
          <a:p>
            <a:pPr eaLnBrk="1" hangingPunct="1">
              <a:lnSpc>
                <a:spcPct val="90000"/>
              </a:lnSpc>
              <a:defRPr/>
            </a:pPr>
            <a:r>
              <a:rPr lang="en-US" sz="4000" dirty="0">
                <a:effectLst>
                  <a:outerShdw blurRad="38100" dist="38100" dir="2700000" algn="tl">
                    <a:srgbClr val="FFFFFF"/>
                  </a:outerShdw>
                </a:effectLst>
              </a:rPr>
              <a:t>Women over 20:  13%</a:t>
            </a:r>
          </a:p>
          <a:p>
            <a:pPr eaLnBrk="1" hangingPunct="1">
              <a:lnSpc>
                <a:spcPct val="90000"/>
              </a:lnSpc>
              <a:defRPr/>
            </a:pPr>
            <a:r>
              <a:rPr lang="en-US" sz="4000" dirty="0">
                <a:effectLst>
                  <a:outerShdw blurRad="38100" dist="38100" dir="2700000" algn="tl">
                    <a:srgbClr val="FFFFFF"/>
                  </a:outerShdw>
                </a:effectLst>
              </a:rPr>
              <a:t>Often associated with:</a:t>
            </a:r>
          </a:p>
          <a:p>
            <a:pPr eaLnBrk="1" hangingPunct="1">
              <a:lnSpc>
                <a:spcPct val="90000"/>
              </a:lnSpc>
              <a:buFontTx/>
              <a:buNone/>
              <a:defRPr/>
            </a:pPr>
            <a:r>
              <a:rPr lang="en-US" sz="4000" dirty="0">
                <a:effectLst>
                  <a:outerShdw blurRad="38100" dist="38100" dir="2700000" algn="tl">
                    <a:srgbClr val="FFFFFF"/>
                  </a:outerShdw>
                </a:effectLst>
              </a:rPr>
              <a:t>       weight gain </a:t>
            </a:r>
          </a:p>
          <a:p>
            <a:pPr eaLnBrk="1" hangingPunct="1">
              <a:lnSpc>
                <a:spcPct val="90000"/>
              </a:lnSpc>
              <a:defRPr/>
            </a:pPr>
            <a:r>
              <a:rPr lang="en-US" sz="4000" dirty="0">
                <a:effectLst>
                  <a:outerShdw blurRad="38100" dist="38100" dir="2700000" algn="tl">
                    <a:srgbClr val="FFFFFF"/>
                  </a:outerShdw>
                </a:effectLst>
              </a:rPr>
              <a:t>Pre-treatment sonogram</a:t>
            </a:r>
          </a:p>
          <a:p>
            <a:pPr eaLnBrk="1" hangingPunct="1">
              <a:lnSpc>
                <a:spcPct val="90000"/>
              </a:lnSpc>
              <a:defRPr/>
            </a:pPr>
            <a:r>
              <a:rPr lang="en-US" sz="4000" dirty="0">
                <a:effectLst>
                  <a:outerShdw blurRad="38100" dist="38100" dir="2700000" algn="tl">
                    <a:srgbClr val="FFFFFF"/>
                  </a:outerShdw>
                </a:effectLst>
              </a:rPr>
              <a:t>Watch for: abnormal hair growth</a:t>
            </a:r>
          </a:p>
          <a:p>
            <a:pPr eaLnBrk="1" hangingPunct="1">
              <a:lnSpc>
                <a:spcPct val="90000"/>
              </a:lnSpc>
              <a:buFontTx/>
              <a:buNone/>
              <a:defRPr/>
            </a:pPr>
            <a:r>
              <a:rPr lang="en-US" sz="4000" dirty="0">
                <a:effectLst>
                  <a:outerShdw blurRad="38100" dist="38100" dir="2700000" algn="tl">
                    <a:srgbClr val="FFFFFF"/>
                  </a:outerShdw>
                </a:effectLst>
              </a:rPr>
              <a:t>       and/or irregular menses </a:t>
            </a:r>
          </a:p>
        </p:txBody>
      </p:sp>
    </p:spTree>
    <p:extLst>
      <p:ext uri="{BB962C8B-B14F-4D97-AF65-F5344CB8AC3E}">
        <p14:creationId xmlns:p14="http://schemas.microsoft.com/office/powerpoint/2010/main" val="85458859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ChangeArrowheads="1"/>
          </p:cNvSpPr>
          <p:nvPr>
            <p:ph type="title"/>
          </p:nvPr>
        </p:nvSpPr>
        <p:spPr>
          <a:xfrm>
            <a:off x="685800" y="2667000"/>
            <a:ext cx="7772400" cy="1143000"/>
          </a:xfrm>
        </p:spPr>
        <p:txBody>
          <a:bodyPr>
            <a:normAutofit fontScale="90000"/>
          </a:bodyPr>
          <a:lstStyle/>
          <a:p>
            <a:pPr eaLnBrk="1" hangingPunct="1"/>
            <a:r>
              <a:rPr lang="en-US" sz="9600" dirty="0" err="1"/>
              <a:t>Tegretol</a:t>
            </a:r>
            <a:br>
              <a:rPr lang="en-US" sz="9600" dirty="0"/>
            </a:br>
            <a:br>
              <a:rPr lang="en-US" sz="9600" dirty="0"/>
            </a:br>
            <a:r>
              <a:rPr lang="en-US" sz="9600" dirty="0" err="1"/>
              <a:t>Trileptal</a:t>
            </a:r>
            <a:r>
              <a:rPr lang="en-US" sz="6000" dirty="0"/>
              <a:t> </a:t>
            </a:r>
            <a:endParaRPr lang="en-US" sz="9600" dirty="0"/>
          </a:p>
        </p:txBody>
      </p:sp>
    </p:spTree>
    <p:extLst>
      <p:ext uri="{BB962C8B-B14F-4D97-AF65-F5344CB8AC3E}">
        <p14:creationId xmlns:p14="http://schemas.microsoft.com/office/powerpoint/2010/main" val="772180149"/>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a:xfrm>
            <a:off x="609600" y="228600"/>
            <a:ext cx="7772400" cy="1143000"/>
          </a:xfrm>
        </p:spPr>
        <p:txBody>
          <a:bodyPr/>
          <a:lstStyle/>
          <a:p>
            <a:pPr eaLnBrk="1" hangingPunct="1"/>
            <a:r>
              <a:rPr lang="en-US" dirty="0"/>
              <a:t>Targeting Co-morbidity:</a:t>
            </a:r>
          </a:p>
        </p:txBody>
      </p:sp>
      <p:sp>
        <p:nvSpPr>
          <p:cNvPr id="943107" name="Rectangle 3"/>
          <p:cNvSpPr>
            <a:spLocks noGrp="1" noChangeArrowheads="1"/>
          </p:cNvSpPr>
          <p:nvPr>
            <p:ph idx="1"/>
          </p:nvPr>
        </p:nvSpPr>
        <p:spPr>
          <a:xfrm>
            <a:off x="1219200" y="1066800"/>
            <a:ext cx="8153400" cy="5105400"/>
          </a:xfrm>
        </p:spPr>
        <p:txBody>
          <a:bodyPr>
            <a:normAutofit fontScale="92500" lnSpcReduction="10000"/>
          </a:bodyPr>
          <a:lstStyle/>
          <a:p>
            <a:pPr eaLnBrk="1" hangingPunct="1">
              <a:lnSpc>
                <a:spcPct val="90000"/>
              </a:lnSpc>
              <a:buFontTx/>
              <a:buNone/>
              <a:defRPr/>
            </a:pPr>
            <a:endParaRPr lang="en-US" sz="2800" dirty="0"/>
          </a:p>
          <a:p>
            <a:pPr eaLnBrk="1" hangingPunct="1">
              <a:lnSpc>
                <a:spcPct val="90000"/>
              </a:lnSpc>
              <a:buFontTx/>
              <a:buNone/>
              <a:defRPr/>
            </a:pPr>
            <a:r>
              <a:rPr lang="en-US" sz="6000" dirty="0">
                <a:effectLst>
                  <a:outerShdw blurRad="38100" dist="38100" dir="2700000" algn="tl">
                    <a:srgbClr val="FFFFFF"/>
                  </a:outerShdw>
                </a:effectLst>
              </a:rPr>
              <a:t>        </a:t>
            </a:r>
            <a:r>
              <a:rPr lang="en-US" sz="6000" u="sng" dirty="0" err="1">
                <a:effectLst>
                  <a:outerShdw blurRad="38100" dist="38100" dir="2700000" algn="tl">
                    <a:srgbClr val="FFFFFF"/>
                  </a:outerShdw>
                </a:effectLst>
              </a:rPr>
              <a:t>Topamax</a:t>
            </a:r>
            <a:endParaRPr lang="en-US" sz="6000" u="sng" dirty="0">
              <a:effectLst>
                <a:outerShdw blurRad="38100" dist="38100" dir="2700000" algn="tl">
                  <a:srgbClr val="FFFFFF"/>
                </a:outerShdw>
              </a:effectLst>
            </a:endParaRPr>
          </a:p>
          <a:p>
            <a:pPr eaLnBrk="1" hangingPunct="1">
              <a:lnSpc>
                <a:spcPct val="90000"/>
              </a:lnSpc>
              <a:buFontTx/>
              <a:buNone/>
              <a:defRPr/>
            </a:pPr>
            <a:r>
              <a:rPr lang="en-US" sz="4800" u="sng" dirty="0">
                <a:effectLst>
                  <a:outerShdw blurRad="38100" dist="38100" dir="2700000" algn="tl">
                    <a:srgbClr val="FFFFFF"/>
                  </a:outerShdw>
                </a:effectLst>
              </a:rPr>
              <a:t> </a:t>
            </a:r>
          </a:p>
          <a:p>
            <a:pPr eaLnBrk="1" hangingPunct="1">
              <a:lnSpc>
                <a:spcPct val="90000"/>
              </a:lnSpc>
              <a:buFontTx/>
              <a:buNone/>
              <a:defRPr/>
            </a:pPr>
            <a:r>
              <a:rPr lang="en-US" sz="3600" dirty="0">
                <a:effectLst>
                  <a:outerShdw blurRad="38100" dist="38100" dir="2700000" algn="tl">
                    <a:srgbClr val="FFFFFF"/>
                  </a:outerShdw>
                </a:effectLst>
              </a:rPr>
              <a:t>       &gt;  Bulimia</a:t>
            </a:r>
          </a:p>
          <a:p>
            <a:pPr eaLnBrk="1" hangingPunct="1">
              <a:lnSpc>
                <a:spcPct val="90000"/>
              </a:lnSpc>
              <a:buFontTx/>
              <a:buNone/>
              <a:defRPr/>
            </a:pPr>
            <a:r>
              <a:rPr lang="en-US" sz="3600" dirty="0">
                <a:effectLst>
                  <a:outerShdw blurRad="38100" dist="38100" dir="2700000" algn="tl">
                    <a:srgbClr val="FFFFFF"/>
                  </a:outerShdw>
                </a:effectLst>
              </a:rPr>
              <a:t>       &gt;  Binge eating</a:t>
            </a:r>
          </a:p>
          <a:p>
            <a:pPr eaLnBrk="1" hangingPunct="1">
              <a:lnSpc>
                <a:spcPct val="90000"/>
              </a:lnSpc>
              <a:buFontTx/>
              <a:buNone/>
              <a:defRPr/>
            </a:pPr>
            <a:r>
              <a:rPr lang="en-US" sz="3600" dirty="0">
                <a:effectLst>
                  <a:outerShdw blurRad="38100" dist="38100" dir="2700000" algn="tl">
                    <a:srgbClr val="FFFFFF"/>
                  </a:outerShdw>
                </a:effectLst>
              </a:rPr>
              <a:t>       &gt;  Obesity</a:t>
            </a:r>
          </a:p>
          <a:p>
            <a:pPr eaLnBrk="1" hangingPunct="1">
              <a:lnSpc>
                <a:spcPct val="90000"/>
              </a:lnSpc>
              <a:buFontTx/>
              <a:buNone/>
              <a:defRPr/>
            </a:pPr>
            <a:r>
              <a:rPr lang="en-US" sz="3600" dirty="0">
                <a:effectLst>
                  <a:outerShdw blurRad="38100" dist="38100" dir="2700000" algn="tl">
                    <a:srgbClr val="FFFFFF"/>
                  </a:outerShdw>
                </a:effectLst>
              </a:rPr>
              <a:t>       &gt;  Neuropathic pain</a:t>
            </a:r>
          </a:p>
          <a:p>
            <a:pPr eaLnBrk="1" hangingPunct="1">
              <a:lnSpc>
                <a:spcPct val="90000"/>
              </a:lnSpc>
              <a:buFontTx/>
              <a:buNone/>
              <a:defRPr/>
            </a:pPr>
            <a:r>
              <a:rPr lang="en-US" sz="3600" dirty="0">
                <a:effectLst>
                  <a:outerShdw blurRad="38100" dist="38100" dir="2700000" algn="tl">
                    <a:srgbClr val="FFFFFF"/>
                  </a:outerShdw>
                </a:effectLst>
              </a:rPr>
              <a:t>       &gt;  Migraine prophylaxis</a:t>
            </a:r>
          </a:p>
          <a:p>
            <a:pPr eaLnBrk="1" hangingPunct="1">
              <a:lnSpc>
                <a:spcPct val="90000"/>
              </a:lnSpc>
              <a:buFontTx/>
              <a:buNone/>
              <a:defRPr/>
            </a:pPr>
            <a:r>
              <a:rPr lang="en-US" sz="3600" dirty="0">
                <a:effectLst>
                  <a:outerShdw blurRad="38100" dist="38100" dir="2700000" algn="tl">
                    <a:srgbClr val="FFFFFF"/>
                  </a:outerShdw>
                </a:effectLst>
              </a:rPr>
              <a:t>       &gt;  Alcohol dependence</a:t>
            </a:r>
          </a:p>
          <a:p>
            <a:pPr eaLnBrk="1" hangingPunct="1">
              <a:lnSpc>
                <a:spcPct val="90000"/>
              </a:lnSpc>
              <a:buFontTx/>
              <a:buNone/>
              <a:defRPr/>
            </a:pPr>
            <a:endParaRPr lang="en-US" sz="3600" dirty="0">
              <a:effectLst>
                <a:outerShdw blurRad="38100" dist="38100" dir="2700000" algn="tl">
                  <a:srgbClr val="FFFFFF"/>
                </a:outerShdw>
              </a:effectLst>
            </a:endParaRPr>
          </a:p>
        </p:txBody>
      </p:sp>
    </p:spTree>
    <p:extLst>
      <p:ext uri="{BB962C8B-B14F-4D97-AF65-F5344CB8AC3E}">
        <p14:creationId xmlns:p14="http://schemas.microsoft.com/office/powerpoint/2010/main" val="56996770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a:xfrm>
            <a:off x="914400" y="457200"/>
            <a:ext cx="7772400" cy="1143000"/>
          </a:xfrm>
        </p:spPr>
        <p:txBody>
          <a:bodyPr/>
          <a:lstStyle/>
          <a:p>
            <a:pPr eaLnBrk="1" hangingPunct="1"/>
            <a:r>
              <a:rPr lang="en-US" dirty="0"/>
              <a:t>Targeting Co-morbidity:</a:t>
            </a:r>
          </a:p>
        </p:txBody>
      </p:sp>
      <p:sp>
        <p:nvSpPr>
          <p:cNvPr id="944131" name="Rectangle 3"/>
          <p:cNvSpPr>
            <a:spLocks noGrp="1" noChangeArrowheads="1"/>
          </p:cNvSpPr>
          <p:nvPr>
            <p:ph idx="1"/>
          </p:nvPr>
        </p:nvSpPr>
        <p:spPr>
          <a:xfrm>
            <a:off x="1219200" y="1447800"/>
            <a:ext cx="7772400" cy="4572000"/>
          </a:xfrm>
        </p:spPr>
        <p:txBody>
          <a:bodyPr>
            <a:noAutofit/>
          </a:bodyPr>
          <a:lstStyle/>
          <a:p>
            <a:pPr eaLnBrk="1" hangingPunct="1">
              <a:lnSpc>
                <a:spcPct val="90000"/>
              </a:lnSpc>
              <a:buFontTx/>
              <a:buNone/>
              <a:defRPr/>
            </a:pPr>
            <a:r>
              <a:rPr lang="en-US" sz="6000" dirty="0">
                <a:effectLst>
                  <a:outerShdw blurRad="38100" dist="38100" dir="2700000" algn="tl">
                    <a:srgbClr val="FFFFFF"/>
                  </a:outerShdw>
                </a:effectLst>
              </a:rPr>
              <a:t>        </a:t>
            </a:r>
            <a:r>
              <a:rPr lang="en-US" sz="6000" u="sng" dirty="0" err="1">
                <a:effectLst>
                  <a:outerShdw blurRad="38100" dist="38100" dir="2700000" algn="tl">
                    <a:srgbClr val="FFFFFF"/>
                  </a:outerShdw>
                </a:effectLst>
              </a:rPr>
              <a:t>Neurontin</a:t>
            </a:r>
            <a:endParaRPr lang="en-US" sz="6000" u="sng" dirty="0">
              <a:effectLst>
                <a:outerShdw blurRad="38100" dist="38100" dir="2700000" algn="tl">
                  <a:srgbClr val="FFFFFF"/>
                </a:outerShdw>
              </a:effectLst>
            </a:endParaRPr>
          </a:p>
          <a:p>
            <a:pPr eaLnBrk="1" hangingPunct="1">
              <a:lnSpc>
                <a:spcPct val="90000"/>
              </a:lnSpc>
              <a:buFontTx/>
              <a:buNone/>
              <a:defRPr/>
            </a:pPr>
            <a:endParaRPr lang="en-US" sz="4400" dirty="0">
              <a:effectLst>
                <a:outerShdw blurRad="38100" dist="38100" dir="2700000" algn="tl">
                  <a:srgbClr val="FFFFFF"/>
                </a:outerShdw>
              </a:effectLst>
            </a:endParaRPr>
          </a:p>
          <a:p>
            <a:pPr eaLnBrk="1" hangingPunct="1">
              <a:lnSpc>
                <a:spcPct val="90000"/>
              </a:lnSpc>
              <a:buFontTx/>
              <a:buNone/>
              <a:defRPr/>
            </a:pPr>
            <a:r>
              <a:rPr lang="en-US" sz="4400" dirty="0">
                <a:effectLst>
                  <a:outerShdw blurRad="38100" dist="38100" dir="2700000" algn="tl">
                    <a:srgbClr val="FFFFFF"/>
                  </a:outerShdw>
                </a:effectLst>
              </a:rPr>
              <a:t>   &gt;  Anxiety disorders</a:t>
            </a:r>
          </a:p>
          <a:p>
            <a:pPr eaLnBrk="1" hangingPunct="1">
              <a:lnSpc>
                <a:spcPct val="90000"/>
              </a:lnSpc>
              <a:buFontTx/>
              <a:buNone/>
              <a:defRPr/>
            </a:pPr>
            <a:r>
              <a:rPr lang="en-US" sz="4400" dirty="0">
                <a:effectLst>
                  <a:outerShdw blurRad="38100" dist="38100" dir="2700000" algn="tl">
                    <a:srgbClr val="FFFFFF"/>
                  </a:outerShdw>
                </a:effectLst>
              </a:rPr>
              <a:t>          (except OCD)</a:t>
            </a:r>
          </a:p>
          <a:p>
            <a:pPr eaLnBrk="1" hangingPunct="1">
              <a:lnSpc>
                <a:spcPct val="90000"/>
              </a:lnSpc>
              <a:buFontTx/>
              <a:buNone/>
              <a:defRPr/>
            </a:pPr>
            <a:r>
              <a:rPr lang="en-US" sz="4400" dirty="0">
                <a:effectLst>
                  <a:outerShdw blurRad="38100" dist="38100" dir="2700000" algn="tl">
                    <a:srgbClr val="FFFFFF"/>
                  </a:outerShdw>
                </a:effectLst>
              </a:rPr>
              <a:t>   &gt;  Neuropathic pain</a:t>
            </a:r>
          </a:p>
          <a:p>
            <a:pPr eaLnBrk="1" hangingPunct="1">
              <a:lnSpc>
                <a:spcPct val="90000"/>
              </a:lnSpc>
              <a:buFontTx/>
              <a:buNone/>
              <a:defRPr/>
            </a:pPr>
            <a:r>
              <a:rPr lang="en-US" sz="4400" dirty="0">
                <a:effectLst>
                  <a:outerShdw blurRad="38100" dist="38100" dir="2700000" algn="tl">
                    <a:srgbClr val="FFFFFF"/>
                  </a:outerShdw>
                </a:effectLst>
              </a:rPr>
              <a:t>   &gt;  Substance withdrawal </a:t>
            </a:r>
          </a:p>
        </p:txBody>
      </p:sp>
    </p:spTree>
    <p:extLst>
      <p:ext uri="{BB962C8B-B14F-4D97-AF65-F5344CB8AC3E}">
        <p14:creationId xmlns:p14="http://schemas.microsoft.com/office/powerpoint/2010/main" val="273145866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a:xfrm>
            <a:off x="0" y="274638"/>
            <a:ext cx="9144000" cy="1143000"/>
          </a:xfrm>
        </p:spPr>
        <p:txBody>
          <a:bodyPr rtlCol="0">
            <a:noAutofit/>
          </a:bodyPr>
          <a:lstStyle/>
          <a:p>
            <a:pPr eaLnBrk="1" fontAlgn="auto" hangingPunct="1">
              <a:spcAft>
                <a:spcPts val="0"/>
              </a:spcAft>
              <a:defRPr/>
            </a:pPr>
            <a:r>
              <a:rPr lang="en-US" sz="7200" b="1" u="sng" dirty="0">
                <a:effectLst>
                  <a:outerShdw blurRad="38100" dist="38100" dir="2700000" algn="tl">
                    <a:srgbClr val="FFFFFF"/>
                  </a:outerShdw>
                </a:effectLst>
              </a:rPr>
              <a:t>Atypical Antipsychotics</a:t>
            </a:r>
          </a:p>
        </p:txBody>
      </p:sp>
      <p:sp>
        <p:nvSpPr>
          <p:cNvPr id="275459" name="Rectangle 3"/>
          <p:cNvSpPr>
            <a:spLocks noGrp="1" noChangeArrowheads="1"/>
          </p:cNvSpPr>
          <p:nvPr>
            <p:ph idx="1"/>
          </p:nvPr>
        </p:nvSpPr>
        <p:spPr>
          <a:xfrm>
            <a:off x="533400" y="2057400"/>
            <a:ext cx="7772400" cy="4114800"/>
          </a:xfrm>
        </p:spPr>
        <p:txBody>
          <a:bodyPr/>
          <a:lstStyle/>
          <a:p>
            <a:pPr algn="ctr" eaLnBrk="1" hangingPunct="1">
              <a:buFont typeface="Wingdings" pitchFamily="2" charset="2"/>
              <a:buNone/>
            </a:pPr>
            <a:r>
              <a:rPr lang="en-US" sz="7200" b="1">
                <a:solidFill>
                  <a:srgbClr val="002060"/>
                </a:solidFill>
              </a:rPr>
              <a:t>Not just for </a:t>
            </a:r>
          </a:p>
          <a:p>
            <a:pPr algn="ctr" eaLnBrk="1" hangingPunct="1">
              <a:buFont typeface="Wingdings" pitchFamily="2" charset="2"/>
              <a:buNone/>
            </a:pPr>
            <a:r>
              <a:rPr lang="en-US" sz="7200" b="1">
                <a:solidFill>
                  <a:srgbClr val="002060"/>
                </a:solidFill>
              </a:rPr>
              <a:t>Psychotic Symptoms</a:t>
            </a:r>
          </a:p>
        </p:txBody>
      </p:sp>
      <p:sp>
        <p:nvSpPr>
          <p:cNvPr id="4" name="Slide Number Placeholder 5"/>
          <p:cNvSpPr>
            <a:spLocks noGrp="1"/>
          </p:cNvSpPr>
          <p:nvPr>
            <p:ph type="sldNum" sz="quarter" idx="12"/>
          </p:nvPr>
        </p:nvSpPr>
        <p:spPr/>
        <p:txBody>
          <a:bodyPr/>
          <a:lstStyle/>
          <a:p>
            <a:pPr>
              <a:defRPr/>
            </a:pPr>
            <a:fld id="{ABA5CF2C-B041-49E0-9381-B1CEEC183778}" type="slidenum">
              <a:rPr lang="en-US"/>
              <a:pPr>
                <a:defRPr/>
              </a:pPr>
              <a:t>287</a:t>
            </a:fld>
            <a:endParaRPr lang="en-US"/>
          </a:p>
        </p:txBody>
      </p:sp>
    </p:spTree>
    <p:extLst>
      <p:ext uri="{BB962C8B-B14F-4D97-AF65-F5344CB8AC3E}">
        <p14:creationId xmlns:p14="http://schemas.microsoft.com/office/powerpoint/2010/main" val="2576693621"/>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rtlCol="0">
            <a:noAutofit/>
          </a:bodyPr>
          <a:lstStyle/>
          <a:p>
            <a:pPr eaLnBrk="1" fontAlgn="auto" hangingPunct="1">
              <a:spcAft>
                <a:spcPts val="0"/>
              </a:spcAft>
              <a:defRPr/>
            </a:pPr>
            <a:r>
              <a:rPr lang="en-US" sz="8000" b="1" u="sng" dirty="0">
                <a:effectLst>
                  <a:outerShdw blurRad="38100" dist="38100" dir="2700000" algn="tl">
                    <a:srgbClr val="FFFFFF"/>
                  </a:outerShdw>
                </a:effectLst>
              </a:rPr>
              <a:t>Antipsychotics</a:t>
            </a:r>
          </a:p>
        </p:txBody>
      </p:sp>
      <p:sp>
        <p:nvSpPr>
          <p:cNvPr id="471043" name="Rectangle 3"/>
          <p:cNvSpPr>
            <a:spLocks noGrp="1" noChangeArrowheads="1"/>
          </p:cNvSpPr>
          <p:nvPr>
            <p:ph idx="1"/>
          </p:nvPr>
        </p:nvSpPr>
        <p:spPr>
          <a:xfrm>
            <a:off x="228600" y="1447800"/>
            <a:ext cx="8229600" cy="4953000"/>
          </a:xfrm>
        </p:spPr>
        <p:txBody>
          <a:bodyPr rtlCol="0">
            <a:normAutofit fontScale="92500" lnSpcReduction="10000"/>
          </a:bodyPr>
          <a:lstStyle/>
          <a:p>
            <a:pPr marL="274320" indent="-274320" algn="ctr" eaLnBrk="1" fontAlgn="auto" hangingPunct="1">
              <a:spcAft>
                <a:spcPts val="0"/>
              </a:spcAft>
              <a:buClr>
                <a:schemeClr val="accent3"/>
              </a:buClr>
              <a:buFont typeface="Wingdings 2"/>
              <a:buChar char=""/>
              <a:defRPr/>
            </a:pPr>
            <a:r>
              <a:rPr lang="en-US" sz="6600" i="1" dirty="0"/>
              <a:t>Anti-psychotic</a:t>
            </a:r>
          </a:p>
          <a:p>
            <a:pPr marL="274320" indent="-274320" algn="ctr" eaLnBrk="1" fontAlgn="auto" hangingPunct="1">
              <a:spcAft>
                <a:spcPts val="0"/>
              </a:spcAft>
              <a:buClr>
                <a:schemeClr val="accent3"/>
              </a:buClr>
              <a:buFont typeface="Wingdings 2"/>
              <a:buChar char=""/>
              <a:defRPr/>
            </a:pPr>
            <a:r>
              <a:rPr lang="en-US" sz="6600" i="1" dirty="0"/>
              <a:t>Anti-manic</a:t>
            </a:r>
            <a:endParaRPr lang="en-US" sz="6600" i="1" dirty="0">
              <a:effectLst>
                <a:outerShdw blurRad="38100" dist="38100" dir="2700000" algn="tl">
                  <a:srgbClr val="000000"/>
                </a:outerShdw>
              </a:effectLst>
            </a:endParaRPr>
          </a:p>
          <a:p>
            <a:pPr marL="274320" indent="-274320" algn="ctr" eaLnBrk="1" fontAlgn="auto" hangingPunct="1">
              <a:spcAft>
                <a:spcPts val="0"/>
              </a:spcAft>
              <a:buClr>
                <a:schemeClr val="accent3"/>
              </a:buClr>
              <a:buFont typeface="Wingdings 2"/>
              <a:buChar char=""/>
              <a:defRPr/>
            </a:pPr>
            <a:r>
              <a:rPr lang="en-US" sz="6600" i="1" dirty="0"/>
              <a:t>Anti-aggression</a:t>
            </a:r>
          </a:p>
          <a:p>
            <a:pPr marL="274320" indent="-274320" algn="ctr" eaLnBrk="1" fontAlgn="auto" hangingPunct="1">
              <a:spcAft>
                <a:spcPts val="0"/>
              </a:spcAft>
              <a:buClr>
                <a:schemeClr val="accent3"/>
              </a:buClr>
              <a:buFont typeface="Wingdings 2"/>
              <a:buChar char=""/>
              <a:defRPr/>
            </a:pPr>
            <a:r>
              <a:rPr lang="en-US" sz="6600" i="1" dirty="0"/>
              <a:t>Some: adjuncts to antidepressants</a:t>
            </a:r>
          </a:p>
        </p:txBody>
      </p:sp>
      <p:sp>
        <p:nvSpPr>
          <p:cNvPr id="4" name="Slide Number Placeholder 3"/>
          <p:cNvSpPr>
            <a:spLocks noGrp="1"/>
          </p:cNvSpPr>
          <p:nvPr>
            <p:ph type="sldNum" sz="quarter" idx="12"/>
          </p:nvPr>
        </p:nvSpPr>
        <p:spPr/>
        <p:txBody>
          <a:bodyPr/>
          <a:lstStyle/>
          <a:p>
            <a:pPr>
              <a:defRPr/>
            </a:pPr>
            <a:fld id="{A2F185FA-DD0D-466F-8B1B-FC08B7408CBE}" type="slidenum">
              <a:rPr lang="en-US" smtClean="0"/>
              <a:pPr>
                <a:defRPr/>
              </a:pPr>
              <a:t>288</a:t>
            </a:fld>
            <a:endParaRPr lang="en-US"/>
          </a:p>
        </p:txBody>
      </p:sp>
    </p:spTree>
    <p:extLst>
      <p:ext uri="{BB962C8B-B14F-4D97-AF65-F5344CB8AC3E}">
        <p14:creationId xmlns:p14="http://schemas.microsoft.com/office/powerpoint/2010/main" val="68089820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295400" y="381000"/>
            <a:ext cx="6858000" cy="1143000"/>
          </a:xfrm>
        </p:spPr>
        <p:txBody>
          <a:bodyPr>
            <a:noAutofit/>
          </a:bodyPr>
          <a:lstStyle/>
          <a:p>
            <a:pPr eaLnBrk="1" hangingPunct="1"/>
            <a:r>
              <a:rPr lang="en-US" b="1" u="sng" dirty="0"/>
              <a:t>Atypical / Second Generation Antipsychotics</a:t>
            </a:r>
          </a:p>
        </p:txBody>
      </p:sp>
      <p:sp>
        <p:nvSpPr>
          <p:cNvPr id="471043" name="Rectangle 3"/>
          <p:cNvSpPr>
            <a:spLocks noGrp="1" noChangeArrowheads="1"/>
          </p:cNvSpPr>
          <p:nvPr>
            <p:ph idx="1"/>
          </p:nvPr>
        </p:nvSpPr>
        <p:spPr>
          <a:xfrm>
            <a:off x="1371600" y="1066800"/>
            <a:ext cx="6400800" cy="6346825"/>
          </a:xfrm>
        </p:spPr>
        <p:txBody>
          <a:bodyPr rtlCol="0">
            <a:normAutofit/>
          </a:bodyPr>
          <a:lstStyle/>
          <a:p>
            <a:pPr marL="274320" indent="-274320" algn="ctr">
              <a:buClr>
                <a:schemeClr val="accent3"/>
              </a:buClr>
              <a:buFontTx/>
              <a:buNone/>
              <a:defRPr/>
            </a:pPr>
            <a:endParaRPr lang="en-US" sz="4600" b="1" i="1" dirty="0"/>
          </a:p>
          <a:p>
            <a:pPr marL="274320" indent="-274320" algn="ctr">
              <a:buClr>
                <a:schemeClr val="accent3"/>
              </a:buClr>
              <a:buFont typeface="Wingdings 2"/>
              <a:buChar char=""/>
              <a:defRPr/>
            </a:pPr>
            <a:r>
              <a:rPr lang="en-US" sz="4000" b="1" i="1" dirty="0"/>
              <a:t>SEROQUEL  </a:t>
            </a:r>
            <a:r>
              <a:rPr lang="en-US" sz="4000" i="1" dirty="0"/>
              <a:t>quetiapine</a:t>
            </a:r>
            <a:r>
              <a:rPr lang="en-US" sz="4000" b="1" i="1" dirty="0"/>
              <a:t> </a:t>
            </a:r>
          </a:p>
          <a:p>
            <a:pPr marL="274320" indent="-274320" algn="ctr">
              <a:buClr>
                <a:schemeClr val="accent3"/>
              </a:buClr>
              <a:buFont typeface="Wingdings 2"/>
              <a:buChar char=""/>
              <a:defRPr/>
            </a:pPr>
            <a:r>
              <a:rPr lang="en-US" sz="4000" b="1" i="1" dirty="0"/>
              <a:t>RISPERDAL </a:t>
            </a:r>
            <a:r>
              <a:rPr lang="en-US" sz="4000" i="1" dirty="0"/>
              <a:t>risperidone</a:t>
            </a:r>
            <a:endParaRPr lang="en-US" sz="4000" b="1" i="1" dirty="0"/>
          </a:p>
          <a:p>
            <a:pPr marL="274320" indent="-274320" algn="ctr">
              <a:buClr>
                <a:schemeClr val="accent3"/>
              </a:buClr>
              <a:buFont typeface="Wingdings 2"/>
              <a:buChar char=""/>
              <a:defRPr/>
            </a:pPr>
            <a:r>
              <a:rPr lang="en-US" sz="4000" b="1" i="1" dirty="0"/>
              <a:t>ZYPREXA </a:t>
            </a:r>
            <a:r>
              <a:rPr lang="en-US" sz="4000" i="1" dirty="0"/>
              <a:t>olanzapine</a:t>
            </a:r>
            <a:endParaRPr lang="en-US" sz="4000" b="1" i="1" dirty="0"/>
          </a:p>
          <a:p>
            <a:pPr marL="274320" indent="-274320" algn="ctr">
              <a:buClr>
                <a:schemeClr val="accent3"/>
              </a:buClr>
              <a:buFont typeface="Wingdings 2"/>
              <a:buChar char=""/>
              <a:defRPr/>
            </a:pPr>
            <a:r>
              <a:rPr lang="en-US" sz="4000" b="1" i="1" dirty="0"/>
              <a:t>GEODON </a:t>
            </a:r>
            <a:r>
              <a:rPr lang="en-US" sz="4000" i="1" dirty="0"/>
              <a:t>ziprasidone</a:t>
            </a:r>
            <a:endParaRPr lang="en-US" sz="4000" b="1" i="1" dirty="0"/>
          </a:p>
          <a:p>
            <a:pPr marL="274320" indent="-274320" algn="ctr">
              <a:buClr>
                <a:schemeClr val="accent3"/>
              </a:buClr>
              <a:buFont typeface="Wingdings 2"/>
              <a:buChar char=""/>
              <a:defRPr/>
            </a:pPr>
            <a:r>
              <a:rPr lang="en-US" sz="4000" b="1" i="1" dirty="0"/>
              <a:t>ABILIFY </a:t>
            </a:r>
            <a:r>
              <a:rPr lang="en-US" sz="4000" i="1" dirty="0"/>
              <a:t>aripiprazole</a:t>
            </a:r>
            <a:endParaRPr lang="en-US" sz="4000" b="1" i="1" dirty="0"/>
          </a:p>
          <a:p>
            <a:pPr marL="274320" indent="-274320" algn="ctr">
              <a:buClr>
                <a:schemeClr val="accent3"/>
              </a:buClr>
              <a:buFont typeface="Wingdings 2"/>
              <a:buChar char=""/>
              <a:defRPr/>
            </a:pPr>
            <a:r>
              <a:rPr lang="en-US" sz="4000" b="1" i="1" dirty="0"/>
              <a:t>INVEGA </a:t>
            </a:r>
            <a:r>
              <a:rPr lang="en-US" sz="4000" i="1" dirty="0" err="1"/>
              <a:t>paliperidone</a:t>
            </a:r>
            <a:endParaRPr lang="en-US" sz="4000" i="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55399474-5A80-4648-B86E-9B5E01C06B71}" type="slidenum">
              <a:rPr lang="en-US" smtClean="0"/>
              <a:pPr>
                <a:defRPr/>
              </a:pPr>
              <a:t>289</a:t>
            </a:fld>
            <a:endParaRPr lang="en-US" dirty="0"/>
          </a:p>
        </p:txBody>
      </p:sp>
    </p:spTree>
    <p:extLst>
      <p:ext uri="{BB962C8B-B14F-4D97-AF65-F5344CB8AC3E}">
        <p14:creationId xmlns:p14="http://schemas.microsoft.com/office/powerpoint/2010/main" val="3165631681"/>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143000" y="304800"/>
            <a:ext cx="6781800" cy="441325"/>
          </a:xfrm>
        </p:spPr>
        <p:txBody>
          <a:bodyPr>
            <a:noAutofit/>
          </a:bodyPr>
          <a:lstStyle/>
          <a:p>
            <a:pPr eaLnBrk="1" hangingPunct="1"/>
            <a:r>
              <a:rPr lang="en-US" sz="4800" b="1" u="sng" dirty="0"/>
              <a:t>New Indications</a:t>
            </a:r>
          </a:p>
        </p:txBody>
      </p:sp>
      <p:sp>
        <p:nvSpPr>
          <p:cNvPr id="471043" name="Rectangle 3"/>
          <p:cNvSpPr>
            <a:spLocks noGrp="1" noChangeArrowheads="1"/>
          </p:cNvSpPr>
          <p:nvPr>
            <p:ph idx="1"/>
          </p:nvPr>
        </p:nvSpPr>
        <p:spPr>
          <a:xfrm>
            <a:off x="0" y="511175"/>
            <a:ext cx="9144000" cy="6346825"/>
          </a:xfrm>
        </p:spPr>
        <p:txBody>
          <a:bodyPr rtlCol="0">
            <a:normAutofit/>
          </a:bodyPr>
          <a:lstStyle/>
          <a:p>
            <a:pPr marL="274320" indent="-274320" algn="ctr">
              <a:buClr>
                <a:schemeClr val="accent3"/>
              </a:buClr>
              <a:buFontTx/>
              <a:buNone/>
              <a:defRPr/>
            </a:pPr>
            <a:endParaRPr lang="en-US" sz="4600" b="1" i="1" dirty="0"/>
          </a:p>
          <a:p>
            <a:pPr marL="274320" indent="-274320" algn="ctr">
              <a:buClr>
                <a:schemeClr val="accent3"/>
              </a:buClr>
              <a:buFont typeface="Wingdings 2"/>
              <a:buChar char=""/>
              <a:defRPr/>
            </a:pPr>
            <a:r>
              <a:rPr lang="en-US" sz="6600" b="1" i="1" dirty="0">
                <a:solidFill>
                  <a:srgbClr val="FF0000"/>
                </a:solidFill>
              </a:rPr>
              <a:t>SEROQUEL  </a:t>
            </a:r>
            <a:r>
              <a:rPr lang="en-US" sz="6600" i="1" dirty="0">
                <a:solidFill>
                  <a:srgbClr val="FF0000"/>
                </a:solidFill>
              </a:rPr>
              <a:t>quetiapine</a:t>
            </a:r>
            <a:r>
              <a:rPr lang="en-US" sz="6600" b="1" i="1" dirty="0">
                <a:solidFill>
                  <a:srgbClr val="FF0000"/>
                </a:solidFill>
              </a:rPr>
              <a:t> </a:t>
            </a:r>
          </a:p>
          <a:p>
            <a:pPr marL="274320" indent="-274320" algn="ctr">
              <a:buClr>
                <a:schemeClr val="accent3"/>
              </a:buClr>
              <a:buFont typeface="Wingdings 2"/>
              <a:buChar char=""/>
              <a:defRPr/>
            </a:pPr>
            <a:r>
              <a:rPr lang="en-US" sz="6600" b="1" i="1" dirty="0">
                <a:solidFill>
                  <a:srgbClr val="FF0000"/>
                </a:solidFill>
              </a:rPr>
              <a:t>ABILIFY </a:t>
            </a:r>
            <a:r>
              <a:rPr lang="en-US" sz="6600" i="1" dirty="0">
                <a:solidFill>
                  <a:srgbClr val="FF0000"/>
                </a:solidFill>
              </a:rPr>
              <a:t>aripiprazole</a:t>
            </a:r>
          </a:p>
          <a:p>
            <a:pPr marL="0" indent="0" algn="ctr">
              <a:buClr>
                <a:schemeClr val="accent3"/>
              </a:buClr>
              <a:buNone/>
              <a:defRPr/>
            </a:pPr>
            <a:r>
              <a:rPr lang="en-US" sz="6600" b="1" i="1" dirty="0">
                <a:solidFill>
                  <a:srgbClr val="FF0000"/>
                </a:solidFill>
              </a:rPr>
              <a:t>(augment antidepressants)</a:t>
            </a:r>
          </a:p>
          <a:p>
            <a:pPr marL="274320" indent="-274320" algn="ctr">
              <a:buClr>
                <a:schemeClr val="accent3"/>
              </a:buClr>
              <a:buFontTx/>
              <a:buNone/>
              <a:defRPr/>
            </a:pPr>
            <a:endParaRPr lang="en-US" sz="4300" i="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55399474-5A80-4648-B86E-9B5E01C06B71}" type="slidenum">
              <a:rPr lang="en-US" smtClean="0"/>
              <a:pPr>
                <a:defRPr/>
              </a:pPr>
              <a:t>290</a:t>
            </a:fld>
            <a:endParaRPr lang="en-US" dirty="0"/>
          </a:p>
        </p:txBody>
      </p:sp>
    </p:spTree>
    <p:extLst>
      <p:ext uri="{BB962C8B-B14F-4D97-AF65-F5344CB8AC3E}">
        <p14:creationId xmlns:p14="http://schemas.microsoft.com/office/powerpoint/2010/main" val="293531196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143000" y="-60325"/>
            <a:ext cx="6858000" cy="1143000"/>
          </a:xfrm>
        </p:spPr>
        <p:txBody>
          <a:bodyPr>
            <a:noAutofit/>
          </a:bodyPr>
          <a:lstStyle/>
          <a:p>
            <a:pPr eaLnBrk="1" hangingPunct="1"/>
            <a:r>
              <a:rPr lang="en-US" sz="7200" b="1" u="sng" dirty="0"/>
              <a:t>New Warnings</a:t>
            </a:r>
          </a:p>
        </p:txBody>
      </p:sp>
      <p:sp>
        <p:nvSpPr>
          <p:cNvPr id="471043" name="Rectangle 3"/>
          <p:cNvSpPr>
            <a:spLocks noGrp="1" noChangeArrowheads="1"/>
          </p:cNvSpPr>
          <p:nvPr>
            <p:ph idx="1"/>
          </p:nvPr>
        </p:nvSpPr>
        <p:spPr>
          <a:xfrm>
            <a:off x="0" y="228600"/>
            <a:ext cx="9144000" cy="6346825"/>
          </a:xfrm>
        </p:spPr>
        <p:txBody>
          <a:bodyPr rtlCol="0">
            <a:normAutofit/>
          </a:bodyPr>
          <a:lstStyle/>
          <a:p>
            <a:pPr marL="274320" indent="-274320" algn="ctr">
              <a:buClr>
                <a:schemeClr val="accent3"/>
              </a:buClr>
              <a:buFontTx/>
              <a:buNone/>
              <a:defRPr/>
            </a:pPr>
            <a:endParaRPr lang="en-US" sz="4600" b="1" i="1" dirty="0"/>
          </a:p>
          <a:p>
            <a:pPr marL="274320" indent="-274320" algn="ctr">
              <a:buClr>
                <a:schemeClr val="accent3"/>
              </a:buClr>
              <a:buFont typeface="Wingdings 2"/>
              <a:buChar char=""/>
              <a:defRPr/>
            </a:pPr>
            <a:r>
              <a:rPr lang="en-US" sz="6000" b="1" i="1" dirty="0"/>
              <a:t>ABILIFY </a:t>
            </a:r>
            <a:r>
              <a:rPr lang="en-US" sz="6000" i="1" dirty="0"/>
              <a:t>aripiprazole</a:t>
            </a:r>
          </a:p>
          <a:p>
            <a:pPr marL="0" indent="0" algn="ctr">
              <a:buClr>
                <a:schemeClr val="accent3"/>
              </a:buClr>
              <a:buNone/>
              <a:defRPr/>
            </a:pPr>
            <a:r>
              <a:rPr lang="en-US" sz="4000" i="1" dirty="0"/>
              <a:t>Reports of increased</a:t>
            </a:r>
          </a:p>
          <a:p>
            <a:pPr marL="0" indent="0" algn="ctr">
              <a:buClr>
                <a:schemeClr val="accent3"/>
              </a:buClr>
              <a:buNone/>
              <a:defRPr/>
            </a:pPr>
            <a:r>
              <a:rPr lang="en-US" sz="4000" i="1" dirty="0"/>
              <a:t>Impulse control problems:</a:t>
            </a:r>
          </a:p>
          <a:p>
            <a:pPr marL="0" indent="0" algn="ctr">
              <a:buClr>
                <a:schemeClr val="accent3"/>
              </a:buClr>
              <a:buNone/>
              <a:defRPr/>
            </a:pPr>
            <a:r>
              <a:rPr lang="en-US" sz="4000" i="1" dirty="0"/>
              <a:t>More likely if history of addictions:</a:t>
            </a:r>
          </a:p>
          <a:p>
            <a:pPr marL="0" indent="0" algn="ctr">
              <a:buClr>
                <a:schemeClr val="accent3"/>
              </a:buClr>
              <a:buNone/>
              <a:defRPr/>
            </a:pPr>
            <a:r>
              <a:rPr lang="en-US" sz="4000" i="1" dirty="0"/>
              <a:t>Gambling, Sexual behavior,</a:t>
            </a:r>
          </a:p>
          <a:p>
            <a:pPr marL="0" indent="0" algn="ctr">
              <a:buClr>
                <a:schemeClr val="accent3"/>
              </a:buClr>
              <a:buNone/>
              <a:defRPr/>
            </a:pPr>
            <a:r>
              <a:rPr lang="en-US" sz="4000" i="1" dirty="0"/>
              <a:t>Compulsive eating,</a:t>
            </a:r>
          </a:p>
          <a:p>
            <a:pPr marL="0" indent="0" algn="ctr">
              <a:buClr>
                <a:schemeClr val="accent3"/>
              </a:buClr>
              <a:buNone/>
              <a:defRPr/>
            </a:pPr>
            <a:r>
              <a:rPr lang="en-US" sz="4000" i="1" dirty="0"/>
              <a:t>Excessive shopping</a:t>
            </a:r>
          </a:p>
        </p:txBody>
      </p:sp>
      <p:sp>
        <p:nvSpPr>
          <p:cNvPr id="4" name="Slide Number Placeholder 3"/>
          <p:cNvSpPr>
            <a:spLocks noGrp="1"/>
          </p:cNvSpPr>
          <p:nvPr>
            <p:ph type="sldNum" sz="quarter" idx="12"/>
          </p:nvPr>
        </p:nvSpPr>
        <p:spPr/>
        <p:txBody>
          <a:bodyPr/>
          <a:lstStyle/>
          <a:p>
            <a:pPr>
              <a:defRPr/>
            </a:pPr>
            <a:fld id="{55399474-5A80-4648-B86E-9B5E01C06B71}" type="slidenum">
              <a:rPr lang="en-US" smtClean="0"/>
              <a:pPr>
                <a:defRPr/>
              </a:pPr>
              <a:t>291</a:t>
            </a:fld>
            <a:endParaRPr lang="en-US" dirty="0"/>
          </a:p>
        </p:txBody>
      </p:sp>
      <p:sp>
        <p:nvSpPr>
          <p:cNvPr id="2" name="Rectangle 1"/>
          <p:cNvSpPr/>
          <p:nvPr/>
        </p:nvSpPr>
        <p:spPr>
          <a:xfrm>
            <a:off x="8229600" y="5726998"/>
            <a:ext cx="684804" cy="923330"/>
          </a:xfrm>
          <a:prstGeom prst="rect">
            <a:avLst/>
          </a:prstGeom>
          <a:noFill/>
        </p:spPr>
        <p:txBody>
          <a:bodyPr wrap="none" lIns="91440" tIns="45720" rIns="91440" bIns="45720">
            <a:spAutoFit/>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582314354"/>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219200" y="381000"/>
            <a:ext cx="6858000" cy="1143000"/>
          </a:xfrm>
        </p:spPr>
        <p:txBody>
          <a:bodyPr>
            <a:noAutofit/>
          </a:bodyPr>
          <a:lstStyle/>
          <a:p>
            <a:pPr eaLnBrk="1" hangingPunct="1"/>
            <a:r>
              <a:rPr lang="en-US" sz="4800" b="1" u="sng" dirty="0"/>
              <a:t>Atypical / Second Generation Antipsychotics</a:t>
            </a:r>
          </a:p>
        </p:txBody>
      </p:sp>
      <p:sp>
        <p:nvSpPr>
          <p:cNvPr id="471043" name="Rectangle 3"/>
          <p:cNvSpPr>
            <a:spLocks noGrp="1" noChangeArrowheads="1"/>
          </p:cNvSpPr>
          <p:nvPr>
            <p:ph idx="1"/>
          </p:nvPr>
        </p:nvSpPr>
        <p:spPr>
          <a:xfrm>
            <a:off x="1295400" y="1219200"/>
            <a:ext cx="6400800" cy="6346825"/>
          </a:xfrm>
        </p:spPr>
        <p:txBody>
          <a:bodyPr rtlCol="0">
            <a:normAutofit/>
          </a:bodyPr>
          <a:lstStyle/>
          <a:p>
            <a:pPr marL="274320" indent="-274320" algn="ctr">
              <a:buClr>
                <a:schemeClr val="accent3"/>
              </a:buClr>
              <a:buFontTx/>
              <a:buNone/>
              <a:defRPr/>
            </a:pPr>
            <a:endParaRPr lang="en-US" sz="4600" b="1" i="1" dirty="0"/>
          </a:p>
          <a:p>
            <a:pPr marL="274320" indent="-274320" algn="ctr">
              <a:buClr>
                <a:schemeClr val="accent3"/>
              </a:buClr>
              <a:buFont typeface="Wingdings 2"/>
              <a:buChar char=""/>
              <a:defRPr/>
            </a:pPr>
            <a:r>
              <a:rPr lang="en-US" sz="4400" b="1" i="1" dirty="0"/>
              <a:t>FANAPT </a:t>
            </a:r>
            <a:r>
              <a:rPr lang="en-US" sz="4400" i="1" dirty="0"/>
              <a:t>iloperidone </a:t>
            </a:r>
            <a:endParaRPr lang="en-US" sz="4400" b="1" i="1" dirty="0"/>
          </a:p>
          <a:p>
            <a:pPr marL="274320" indent="-274320" algn="ctr">
              <a:buClr>
                <a:schemeClr val="accent3"/>
              </a:buClr>
              <a:buFont typeface="Wingdings 2"/>
              <a:buChar char=""/>
              <a:defRPr/>
            </a:pPr>
            <a:r>
              <a:rPr lang="en-US" sz="4400" b="1" i="1" dirty="0"/>
              <a:t>SAPHRIS </a:t>
            </a:r>
            <a:r>
              <a:rPr lang="en-US" sz="4400" i="1" dirty="0"/>
              <a:t>asenapine</a:t>
            </a:r>
            <a:endParaRPr lang="en-US" sz="4400" b="1" i="1" dirty="0"/>
          </a:p>
          <a:p>
            <a:pPr marL="274320" indent="-274320" algn="ctr">
              <a:buClr>
                <a:schemeClr val="accent3"/>
              </a:buClr>
              <a:buFont typeface="Wingdings 2"/>
              <a:buChar char=""/>
              <a:defRPr/>
            </a:pPr>
            <a:r>
              <a:rPr lang="en-US" sz="4400" b="1" i="1" dirty="0"/>
              <a:t>LATUDA</a:t>
            </a:r>
            <a:r>
              <a:rPr lang="en-US" sz="4400" i="1" dirty="0"/>
              <a:t> </a:t>
            </a:r>
            <a:r>
              <a:rPr lang="en-US" sz="4400" i="1" dirty="0" err="1"/>
              <a:t>lurasidone</a:t>
            </a:r>
            <a:endParaRPr lang="en-US" sz="4400" b="1" i="1" dirty="0"/>
          </a:p>
          <a:p>
            <a:pPr marL="274320" indent="-274320" algn="ctr">
              <a:buClr>
                <a:schemeClr val="accent3"/>
              </a:buClr>
              <a:buFont typeface="Wingdings 2"/>
              <a:buChar char=""/>
              <a:defRPr/>
            </a:pPr>
            <a:r>
              <a:rPr lang="en-US" sz="4400" b="1" i="1" dirty="0">
                <a:solidFill>
                  <a:srgbClr val="FF0000"/>
                </a:solidFill>
              </a:rPr>
              <a:t>REXULTI </a:t>
            </a:r>
            <a:r>
              <a:rPr lang="en-US" sz="4400" i="1" dirty="0" err="1">
                <a:solidFill>
                  <a:srgbClr val="FF0000"/>
                </a:solidFill>
              </a:rPr>
              <a:t>brexpiprazole</a:t>
            </a:r>
            <a:endParaRPr lang="en-US" sz="4400" i="1" dirty="0">
              <a:solidFill>
                <a:srgbClr val="FF0000"/>
              </a:solidFill>
            </a:endParaRPr>
          </a:p>
          <a:p>
            <a:pPr marL="274320" indent="-274320" algn="ctr">
              <a:buClr>
                <a:schemeClr val="accent3"/>
              </a:buClr>
              <a:buFont typeface="Wingdings 2"/>
              <a:buChar char=""/>
              <a:defRPr/>
            </a:pPr>
            <a:r>
              <a:rPr lang="en-US" sz="4400" b="1" i="1" dirty="0">
                <a:solidFill>
                  <a:srgbClr val="FF0000"/>
                </a:solidFill>
              </a:rPr>
              <a:t>VRAYLAR</a:t>
            </a:r>
            <a:r>
              <a:rPr lang="en-US" sz="4400" i="1" dirty="0">
                <a:solidFill>
                  <a:srgbClr val="FF0000"/>
                </a:solidFill>
              </a:rPr>
              <a:t> </a:t>
            </a:r>
            <a:r>
              <a:rPr lang="en-US" sz="4400" i="1" dirty="0" err="1">
                <a:solidFill>
                  <a:srgbClr val="FF0000"/>
                </a:solidFill>
              </a:rPr>
              <a:t>cariprazine</a:t>
            </a:r>
            <a:endParaRPr lang="en-US" sz="4400" i="1" dirty="0">
              <a:solidFill>
                <a:srgbClr val="FF0000"/>
              </a:solidFill>
            </a:endParaRPr>
          </a:p>
          <a:p>
            <a:pPr marL="274320" indent="-274320" algn="ctr">
              <a:buClr>
                <a:schemeClr val="accent3"/>
              </a:buClr>
              <a:buFontTx/>
              <a:buNone/>
              <a:defRPr/>
            </a:pPr>
            <a:endParaRPr lang="en-US" sz="4300" i="1"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55399474-5A80-4648-B86E-9B5E01C06B71}" type="slidenum">
              <a:rPr lang="en-US" smtClean="0"/>
              <a:pPr>
                <a:defRPr/>
              </a:pPr>
              <a:t>292</a:t>
            </a:fld>
            <a:endParaRPr lang="en-US" dirty="0"/>
          </a:p>
        </p:txBody>
      </p:sp>
    </p:spTree>
    <p:extLst>
      <p:ext uri="{BB962C8B-B14F-4D97-AF65-F5344CB8AC3E}">
        <p14:creationId xmlns:p14="http://schemas.microsoft.com/office/powerpoint/2010/main" val="12396945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a:xfrm>
            <a:off x="1143000" y="304800"/>
            <a:ext cx="6781800" cy="441325"/>
          </a:xfrm>
        </p:spPr>
        <p:txBody>
          <a:bodyPr>
            <a:noAutofit/>
          </a:bodyPr>
          <a:lstStyle/>
          <a:p>
            <a:pPr eaLnBrk="1" hangingPunct="1"/>
            <a:r>
              <a:rPr lang="en-US" sz="7200" b="1" u="sng" dirty="0"/>
              <a:t>Me Too ?</a:t>
            </a:r>
          </a:p>
        </p:txBody>
      </p:sp>
      <p:sp>
        <p:nvSpPr>
          <p:cNvPr id="471043" name="Rectangle 3"/>
          <p:cNvSpPr>
            <a:spLocks noGrp="1" noChangeArrowheads="1"/>
          </p:cNvSpPr>
          <p:nvPr>
            <p:ph idx="1"/>
          </p:nvPr>
        </p:nvSpPr>
        <p:spPr>
          <a:xfrm>
            <a:off x="0" y="0"/>
            <a:ext cx="8991600" cy="6346825"/>
          </a:xfrm>
        </p:spPr>
        <p:txBody>
          <a:bodyPr rtlCol="0">
            <a:normAutofit/>
          </a:bodyPr>
          <a:lstStyle/>
          <a:p>
            <a:pPr marL="274320" indent="-274320" algn="ctr">
              <a:buClr>
                <a:schemeClr val="accent3"/>
              </a:buClr>
              <a:buFontTx/>
              <a:buNone/>
              <a:defRPr/>
            </a:pPr>
            <a:endParaRPr lang="en-US" sz="4600" b="1" i="1" dirty="0"/>
          </a:p>
          <a:p>
            <a:pPr marL="0" indent="0" algn="ctr">
              <a:buClr>
                <a:schemeClr val="accent3"/>
              </a:buClr>
              <a:buNone/>
              <a:defRPr/>
            </a:pPr>
            <a:endParaRPr lang="en-US" sz="5400" b="1" i="1" dirty="0">
              <a:solidFill>
                <a:srgbClr val="FF0000"/>
              </a:solidFill>
            </a:endParaRPr>
          </a:p>
          <a:p>
            <a:pPr marL="274320" indent="-274320" algn="ctr">
              <a:buClr>
                <a:schemeClr val="accent3"/>
              </a:buClr>
              <a:buFont typeface="Wingdings 2"/>
              <a:buChar char=""/>
              <a:defRPr/>
            </a:pPr>
            <a:r>
              <a:rPr lang="en-US" sz="6000" b="1" i="1" dirty="0">
                <a:solidFill>
                  <a:srgbClr val="FF0000"/>
                </a:solidFill>
              </a:rPr>
              <a:t>ABILIFY </a:t>
            </a:r>
            <a:r>
              <a:rPr lang="en-US" sz="6000" i="1" dirty="0">
                <a:solidFill>
                  <a:srgbClr val="FF0000"/>
                </a:solidFill>
              </a:rPr>
              <a:t>aripiprazole</a:t>
            </a:r>
            <a:endParaRPr lang="en-US" sz="6000" b="1" i="1" dirty="0">
              <a:solidFill>
                <a:srgbClr val="FF0000"/>
              </a:solidFill>
            </a:endParaRPr>
          </a:p>
          <a:p>
            <a:pPr marL="274320" indent="-274320" algn="ctr">
              <a:buClr>
                <a:schemeClr val="accent3"/>
              </a:buClr>
              <a:buFont typeface="Wingdings 2"/>
              <a:buChar char=""/>
              <a:defRPr/>
            </a:pPr>
            <a:r>
              <a:rPr lang="en-US" sz="6000" b="1" i="1" dirty="0"/>
              <a:t>REXULTI </a:t>
            </a:r>
            <a:r>
              <a:rPr lang="en-US" sz="6000" i="1" dirty="0" err="1"/>
              <a:t>brexpiprazole</a:t>
            </a:r>
            <a:endParaRPr lang="en-US" sz="6000" i="1" dirty="0"/>
          </a:p>
          <a:p>
            <a:pPr marL="0" indent="0" algn="ctr">
              <a:buClr>
                <a:schemeClr val="accent3"/>
              </a:buClr>
              <a:buNone/>
              <a:defRPr/>
            </a:pPr>
            <a:r>
              <a:rPr lang="en-US" sz="6000" i="1" dirty="0"/>
              <a:t>↓ </a:t>
            </a:r>
            <a:r>
              <a:rPr lang="en-US" sz="6000" i="1" dirty="0" err="1"/>
              <a:t>akathesia</a:t>
            </a:r>
            <a:endParaRPr lang="en-US" sz="6000" i="1" dirty="0"/>
          </a:p>
          <a:p>
            <a:pPr marL="0" indent="0" algn="ctr">
              <a:buClr>
                <a:schemeClr val="accent3"/>
              </a:buClr>
              <a:buNone/>
              <a:defRPr/>
            </a:pPr>
            <a:r>
              <a:rPr lang="en-US" sz="6000" i="1" dirty="0"/>
              <a:t>(21% vs 9%)</a:t>
            </a:r>
          </a:p>
        </p:txBody>
      </p:sp>
      <p:sp>
        <p:nvSpPr>
          <p:cNvPr id="4" name="Slide Number Placeholder 3"/>
          <p:cNvSpPr>
            <a:spLocks noGrp="1"/>
          </p:cNvSpPr>
          <p:nvPr>
            <p:ph type="sldNum" sz="quarter" idx="12"/>
          </p:nvPr>
        </p:nvSpPr>
        <p:spPr/>
        <p:txBody>
          <a:bodyPr/>
          <a:lstStyle/>
          <a:p>
            <a:pPr>
              <a:defRPr/>
            </a:pPr>
            <a:fld id="{55399474-5A80-4648-B86E-9B5E01C06B71}" type="slidenum">
              <a:rPr lang="en-US" smtClean="0"/>
              <a:pPr>
                <a:defRPr/>
              </a:pPr>
              <a:t>293</a:t>
            </a:fld>
            <a:endParaRPr lang="en-US" dirty="0"/>
          </a:p>
        </p:txBody>
      </p:sp>
    </p:spTree>
    <p:extLst>
      <p:ext uri="{BB962C8B-B14F-4D97-AF65-F5344CB8AC3E}">
        <p14:creationId xmlns:p14="http://schemas.microsoft.com/office/powerpoint/2010/main" val="1388860793"/>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914400" y="304800"/>
            <a:ext cx="7772400" cy="1143000"/>
          </a:xfrm>
        </p:spPr>
        <p:txBody>
          <a:bodyPr rtlCol="0">
            <a:noAutofit/>
          </a:bodyPr>
          <a:lstStyle/>
          <a:p>
            <a:pPr eaLnBrk="1" fontAlgn="auto" hangingPunct="1">
              <a:spcAft>
                <a:spcPts val="0"/>
              </a:spcAft>
              <a:defRPr/>
            </a:pPr>
            <a:r>
              <a:rPr lang="en-US" sz="5400" b="1" dirty="0">
                <a:effectLst>
                  <a:outerShdw blurRad="38100" dist="38100" dir="2700000" algn="tl">
                    <a:srgbClr val="FFFFFF"/>
                  </a:outerShdw>
                </a:effectLst>
              </a:rPr>
              <a:t>Atypical Antipsychotics:</a:t>
            </a:r>
            <a:br>
              <a:rPr lang="en-US" b="1" dirty="0">
                <a:effectLst>
                  <a:outerShdw blurRad="38100" dist="38100" dir="2700000" algn="tl">
                    <a:srgbClr val="FFFFFF"/>
                  </a:outerShdw>
                </a:effectLst>
              </a:rPr>
            </a:br>
            <a:r>
              <a:rPr lang="en-US" b="1" u="sng" dirty="0">
                <a:solidFill>
                  <a:srgbClr val="0070C0"/>
                </a:solidFill>
                <a:effectLst>
                  <a:outerShdw blurRad="38100" dist="38100" dir="2700000" algn="tl">
                    <a:srgbClr val="FFFFFF"/>
                  </a:outerShdw>
                </a:effectLst>
              </a:rPr>
              <a:t>Metabolic Side Effects</a:t>
            </a:r>
          </a:p>
        </p:txBody>
      </p:sp>
      <p:sp>
        <p:nvSpPr>
          <p:cNvPr id="472067" name="Rectangle 3"/>
          <p:cNvSpPr>
            <a:spLocks noGrp="1" noChangeArrowheads="1"/>
          </p:cNvSpPr>
          <p:nvPr>
            <p:ph idx="1"/>
          </p:nvPr>
        </p:nvSpPr>
        <p:spPr>
          <a:xfrm>
            <a:off x="1752600" y="1981200"/>
            <a:ext cx="7772400" cy="4114800"/>
          </a:xfrm>
        </p:spPr>
        <p:txBody>
          <a:bodyPr rtlCol="0">
            <a:normAutofit/>
          </a:bodyPr>
          <a:lstStyle/>
          <a:p>
            <a:pPr marL="274320" indent="-274320" eaLnBrk="1" fontAlgn="auto" hangingPunct="1">
              <a:spcAft>
                <a:spcPts val="0"/>
              </a:spcAft>
              <a:buClr>
                <a:schemeClr val="accent3"/>
              </a:buClr>
              <a:buFont typeface="Wingdings 2"/>
              <a:buChar char=""/>
              <a:defRPr/>
            </a:pPr>
            <a:r>
              <a:rPr lang="en-US" sz="4400" b="1" dirty="0"/>
              <a:t>Weight gain</a:t>
            </a:r>
          </a:p>
          <a:p>
            <a:pPr marL="274320" indent="-274320" eaLnBrk="1" fontAlgn="auto" hangingPunct="1">
              <a:spcAft>
                <a:spcPts val="0"/>
              </a:spcAft>
              <a:buClr>
                <a:schemeClr val="accent3"/>
              </a:buClr>
              <a:buFont typeface="Wingdings 2"/>
              <a:buChar char=""/>
              <a:defRPr/>
            </a:pPr>
            <a:r>
              <a:rPr lang="en-US" sz="4400" b="1" dirty="0"/>
              <a:t>Increased Cholesterol</a:t>
            </a:r>
          </a:p>
          <a:p>
            <a:pPr marL="274320" indent="-274320" eaLnBrk="1" fontAlgn="auto" hangingPunct="1">
              <a:spcAft>
                <a:spcPts val="0"/>
              </a:spcAft>
              <a:buClr>
                <a:schemeClr val="accent3"/>
              </a:buClr>
              <a:buFont typeface="Wingdings" pitchFamily="2" charset="2"/>
              <a:buNone/>
              <a:defRPr/>
            </a:pPr>
            <a:r>
              <a:rPr lang="en-US" sz="4400" b="1" dirty="0"/>
              <a:t>       and triglycerides</a:t>
            </a:r>
          </a:p>
          <a:p>
            <a:pPr marL="274320" indent="-274320" eaLnBrk="1" fontAlgn="auto" hangingPunct="1">
              <a:spcAft>
                <a:spcPts val="0"/>
              </a:spcAft>
              <a:buClr>
                <a:schemeClr val="accent3"/>
              </a:buClr>
              <a:buFont typeface="Wingdings 2"/>
              <a:buChar char=""/>
              <a:defRPr/>
            </a:pPr>
            <a:r>
              <a:rPr lang="en-US" sz="4400" b="1" dirty="0"/>
              <a:t>Hyperglycemia</a:t>
            </a:r>
          </a:p>
          <a:p>
            <a:pPr marL="274320" indent="-274320" eaLnBrk="1" fontAlgn="auto" hangingPunct="1">
              <a:spcAft>
                <a:spcPts val="0"/>
              </a:spcAft>
              <a:buClr>
                <a:schemeClr val="accent3"/>
              </a:buClr>
              <a:buFont typeface="Wingdings 2"/>
              <a:buChar char=""/>
              <a:defRPr/>
            </a:pPr>
            <a:r>
              <a:rPr lang="en-US" sz="4400" b="1" dirty="0"/>
              <a:t>Type II Diabetes …….</a:t>
            </a:r>
          </a:p>
          <a:p>
            <a:pPr marL="274320" indent="-274320" eaLnBrk="1" fontAlgn="auto" hangingPunct="1">
              <a:spcAft>
                <a:spcPts val="0"/>
              </a:spcAft>
              <a:buClr>
                <a:schemeClr val="accent3"/>
              </a:buClr>
              <a:buFont typeface="Wingdings" pitchFamily="2" charset="2"/>
              <a:buNone/>
              <a:defRPr/>
            </a:pPr>
            <a:endParaRPr lang="en-US" sz="40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331E04FA-ED25-42A1-99C2-3825153C9446}" type="slidenum">
              <a:rPr lang="en-US" smtClean="0"/>
              <a:pPr>
                <a:defRPr/>
              </a:pPr>
              <a:t>294</a:t>
            </a:fld>
            <a:endParaRPr lang="en-US" dirty="0"/>
          </a:p>
        </p:txBody>
      </p:sp>
    </p:spTree>
    <p:extLst>
      <p:ext uri="{BB962C8B-B14F-4D97-AF65-F5344CB8AC3E}">
        <p14:creationId xmlns:p14="http://schemas.microsoft.com/office/powerpoint/2010/main" val="129414672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0" y="274638"/>
            <a:ext cx="9144000" cy="1143000"/>
          </a:xfrm>
        </p:spPr>
        <p:txBody>
          <a:bodyPr rtlCol="0">
            <a:noAutofit/>
          </a:bodyPr>
          <a:lstStyle/>
          <a:p>
            <a:pPr eaLnBrk="1" fontAlgn="auto" hangingPunct="1">
              <a:spcAft>
                <a:spcPts val="0"/>
              </a:spcAft>
              <a:defRPr/>
            </a:pPr>
            <a:r>
              <a:rPr lang="en-US" sz="7200" b="1" u="sng" dirty="0">
                <a:effectLst>
                  <a:outerShdw blurRad="38100" dist="38100" dir="2700000" algn="tl">
                    <a:srgbClr val="FFFFFF"/>
                  </a:outerShdw>
                </a:effectLst>
              </a:rPr>
              <a:t>Atypical Antipsychotics</a:t>
            </a:r>
          </a:p>
        </p:txBody>
      </p:sp>
      <p:sp>
        <p:nvSpPr>
          <p:cNvPr id="295940" name="Rectangle 3"/>
          <p:cNvSpPr>
            <a:spLocks noGrp="1" noChangeArrowheads="1"/>
          </p:cNvSpPr>
          <p:nvPr>
            <p:ph idx="1"/>
          </p:nvPr>
        </p:nvSpPr>
        <p:spPr>
          <a:xfrm>
            <a:off x="304800" y="2057400"/>
            <a:ext cx="8229600" cy="4525963"/>
          </a:xfrm>
        </p:spPr>
        <p:txBody>
          <a:bodyPr/>
          <a:lstStyle/>
          <a:p>
            <a:pPr algn="ctr" eaLnBrk="1" hangingPunct="1">
              <a:defRPr/>
            </a:pPr>
            <a:r>
              <a:rPr lang="en-US" sz="7200" b="1" i="1" dirty="0"/>
              <a:t>CLOZARIL</a:t>
            </a:r>
          </a:p>
          <a:p>
            <a:pPr marL="0" indent="0" algn="ctr" eaLnBrk="1" hangingPunct="1">
              <a:buFont typeface="Arial" charset="0"/>
              <a:buNone/>
              <a:defRPr/>
            </a:pPr>
            <a:r>
              <a:rPr lang="en-US" sz="5400" i="1" dirty="0"/>
              <a:t>clozapine</a:t>
            </a:r>
          </a:p>
        </p:txBody>
      </p:sp>
      <p:sp>
        <p:nvSpPr>
          <p:cNvPr id="4" name="Slide Number Placeholder 5"/>
          <p:cNvSpPr>
            <a:spLocks noGrp="1"/>
          </p:cNvSpPr>
          <p:nvPr>
            <p:ph type="sldNum" sz="quarter" idx="12"/>
          </p:nvPr>
        </p:nvSpPr>
        <p:spPr/>
        <p:txBody>
          <a:bodyPr/>
          <a:lstStyle/>
          <a:p>
            <a:pPr>
              <a:defRPr/>
            </a:pPr>
            <a:fld id="{F9E7CCD2-4A41-44ED-8928-514542E3E12B}" type="slidenum">
              <a:rPr lang="en-US"/>
              <a:pPr>
                <a:defRPr/>
              </a:pPr>
              <a:t>295</a:t>
            </a:fld>
            <a:endParaRPr lang="en-US"/>
          </a:p>
        </p:txBody>
      </p:sp>
    </p:spTree>
    <p:extLst>
      <p:ext uri="{BB962C8B-B14F-4D97-AF65-F5344CB8AC3E}">
        <p14:creationId xmlns:p14="http://schemas.microsoft.com/office/powerpoint/2010/main" val="1523529067"/>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914400" y="304800"/>
            <a:ext cx="7772400" cy="1143000"/>
          </a:xfrm>
        </p:spPr>
        <p:txBody>
          <a:bodyPr rtlCol="0">
            <a:noAutofit/>
          </a:bodyPr>
          <a:lstStyle/>
          <a:p>
            <a:pPr eaLnBrk="1" fontAlgn="auto" hangingPunct="1">
              <a:spcAft>
                <a:spcPts val="0"/>
              </a:spcAft>
              <a:defRPr/>
            </a:pPr>
            <a:r>
              <a:rPr lang="en-US" sz="6000" b="1" dirty="0">
                <a:effectLst>
                  <a:outerShdw blurRad="38100" dist="38100" dir="2700000" algn="tl">
                    <a:srgbClr val="FFFFFF"/>
                  </a:outerShdw>
                </a:effectLst>
              </a:rPr>
              <a:t>Atypical Antipsychotics:</a:t>
            </a:r>
            <a:br>
              <a:rPr lang="en-US" sz="6000" b="1" dirty="0">
                <a:effectLst>
                  <a:outerShdw blurRad="38100" dist="38100" dir="2700000" algn="tl">
                    <a:srgbClr val="FFFFFF"/>
                  </a:outerShdw>
                </a:effectLst>
              </a:rPr>
            </a:br>
            <a:r>
              <a:rPr lang="en-US" sz="6000" b="1" u="sng" dirty="0">
                <a:solidFill>
                  <a:srgbClr val="0070C0"/>
                </a:solidFill>
                <a:effectLst>
                  <a:outerShdw blurRad="38100" dist="38100" dir="2700000" algn="tl">
                    <a:srgbClr val="FFFFFF"/>
                  </a:outerShdw>
                </a:effectLst>
              </a:rPr>
              <a:t>Metabolic Side Effects</a:t>
            </a:r>
          </a:p>
        </p:txBody>
      </p:sp>
      <p:sp>
        <p:nvSpPr>
          <p:cNvPr id="472067" name="Rectangle 3"/>
          <p:cNvSpPr>
            <a:spLocks noGrp="1" noChangeArrowheads="1"/>
          </p:cNvSpPr>
          <p:nvPr>
            <p:ph idx="1"/>
          </p:nvPr>
        </p:nvSpPr>
        <p:spPr>
          <a:xfrm>
            <a:off x="1447800" y="1981200"/>
            <a:ext cx="8077200" cy="4495800"/>
          </a:xfrm>
        </p:spPr>
        <p:txBody>
          <a:bodyPr rtlCol="0">
            <a:normAutofit/>
          </a:bodyPr>
          <a:lstStyle/>
          <a:p>
            <a:pPr marL="274320" indent="-274320" eaLnBrk="1" fontAlgn="auto" hangingPunct="1">
              <a:spcAft>
                <a:spcPts val="0"/>
              </a:spcAft>
              <a:buClr>
                <a:schemeClr val="accent3"/>
              </a:buClr>
              <a:buFont typeface="Wingdings 2"/>
              <a:buChar char=""/>
              <a:defRPr/>
            </a:pPr>
            <a:r>
              <a:rPr lang="en-US" sz="4800" b="1" dirty="0"/>
              <a:t>Weight gain</a:t>
            </a:r>
          </a:p>
          <a:p>
            <a:pPr marL="274320" indent="-274320" eaLnBrk="1" fontAlgn="auto" hangingPunct="1">
              <a:spcAft>
                <a:spcPts val="0"/>
              </a:spcAft>
              <a:buClr>
                <a:schemeClr val="accent3"/>
              </a:buClr>
              <a:buFont typeface="Wingdings 2"/>
              <a:buChar char=""/>
              <a:defRPr/>
            </a:pPr>
            <a:r>
              <a:rPr lang="en-US" sz="4800" b="1" dirty="0"/>
              <a:t>Increased Cholesterol</a:t>
            </a:r>
          </a:p>
          <a:p>
            <a:pPr marL="274320" indent="-274320" eaLnBrk="1" fontAlgn="auto" hangingPunct="1">
              <a:spcAft>
                <a:spcPts val="0"/>
              </a:spcAft>
              <a:buClr>
                <a:schemeClr val="accent3"/>
              </a:buClr>
              <a:buFont typeface="Wingdings" pitchFamily="2" charset="2"/>
              <a:buNone/>
              <a:defRPr/>
            </a:pPr>
            <a:r>
              <a:rPr lang="en-US" sz="4800" b="1" dirty="0"/>
              <a:t>       and triglycerides</a:t>
            </a:r>
          </a:p>
          <a:p>
            <a:pPr marL="274320" indent="-274320" eaLnBrk="1" fontAlgn="auto" hangingPunct="1">
              <a:spcAft>
                <a:spcPts val="0"/>
              </a:spcAft>
              <a:buClr>
                <a:schemeClr val="accent3"/>
              </a:buClr>
              <a:buFont typeface="Wingdings 2"/>
              <a:buChar char=""/>
              <a:defRPr/>
            </a:pPr>
            <a:r>
              <a:rPr lang="en-US" sz="4800" b="1" dirty="0"/>
              <a:t>Hyperglycemia</a:t>
            </a:r>
          </a:p>
          <a:p>
            <a:pPr marL="274320" indent="-274320" eaLnBrk="1" fontAlgn="auto" hangingPunct="1">
              <a:spcAft>
                <a:spcPts val="0"/>
              </a:spcAft>
              <a:buClr>
                <a:schemeClr val="accent3"/>
              </a:buClr>
              <a:buFont typeface="Wingdings 2"/>
              <a:buChar char=""/>
              <a:defRPr/>
            </a:pPr>
            <a:r>
              <a:rPr lang="en-US" sz="4800" b="1" dirty="0"/>
              <a:t>Type II Diabetes …….</a:t>
            </a:r>
          </a:p>
          <a:p>
            <a:pPr marL="274320" indent="-274320" eaLnBrk="1" fontAlgn="auto" hangingPunct="1">
              <a:spcAft>
                <a:spcPts val="0"/>
              </a:spcAft>
              <a:buClr>
                <a:schemeClr val="accent3"/>
              </a:buClr>
              <a:buFont typeface="Wingdings" pitchFamily="2" charset="2"/>
              <a:buNone/>
              <a:defRPr/>
            </a:pPr>
            <a:endParaRPr lang="en-US" sz="4000" dirty="0">
              <a:effectLst>
                <a:outerShdw blurRad="38100" dist="38100" dir="2700000" algn="tl">
                  <a:srgbClr val="000000"/>
                </a:outerShdw>
              </a:effectLst>
            </a:endParaRPr>
          </a:p>
        </p:txBody>
      </p:sp>
      <p:sp>
        <p:nvSpPr>
          <p:cNvPr id="4" name="Slide Number Placeholder 3"/>
          <p:cNvSpPr>
            <a:spLocks noGrp="1"/>
          </p:cNvSpPr>
          <p:nvPr>
            <p:ph type="sldNum" sz="quarter" idx="12"/>
          </p:nvPr>
        </p:nvSpPr>
        <p:spPr/>
        <p:txBody>
          <a:bodyPr/>
          <a:lstStyle/>
          <a:p>
            <a:pPr>
              <a:defRPr/>
            </a:pPr>
            <a:fld id="{B6112F4C-8E49-4880-9CF7-1908C848878D}" type="slidenum">
              <a:rPr lang="en-US" smtClean="0"/>
              <a:pPr>
                <a:defRPr/>
              </a:pPr>
              <a:t>296</a:t>
            </a:fld>
            <a:endParaRPr lang="en-US"/>
          </a:p>
        </p:txBody>
      </p:sp>
    </p:spTree>
    <p:extLst>
      <p:ext uri="{BB962C8B-B14F-4D97-AF65-F5344CB8AC3E}">
        <p14:creationId xmlns:p14="http://schemas.microsoft.com/office/powerpoint/2010/main" val="292568143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0" y="304800"/>
            <a:ext cx="9144000" cy="1143000"/>
          </a:xfrm>
        </p:spPr>
        <p:txBody>
          <a:bodyPr rtlCol="0">
            <a:normAutofit fontScale="90000"/>
          </a:bodyPr>
          <a:lstStyle/>
          <a:p>
            <a:pPr eaLnBrk="1" fontAlgn="auto" hangingPunct="1">
              <a:spcAft>
                <a:spcPts val="0"/>
              </a:spcAft>
              <a:defRPr/>
            </a:pPr>
            <a:r>
              <a:rPr lang="en-US" b="1" dirty="0"/>
              <a:t>Weight Gain, Increased Cholesterol and</a:t>
            </a:r>
            <a:r>
              <a:rPr lang="en-US" b="1" u="sng" dirty="0"/>
              <a:t> </a:t>
            </a:r>
            <a:br>
              <a:rPr lang="en-US" b="1" u="sng" dirty="0"/>
            </a:br>
            <a:r>
              <a:rPr lang="en-US" b="1" u="sng" dirty="0"/>
              <a:t>Increased risk for Diabetes</a:t>
            </a:r>
            <a:br>
              <a:rPr lang="en-US" sz="3600" dirty="0">
                <a:effectLst>
                  <a:outerShdw blurRad="38100" dist="38100" dir="2700000" algn="tl">
                    <a:srgbClr val="FFFFFF"/>
                  </a:outerShdw>
                </a:effectLst>
              </a:rPr>
            </a:br>
            <a:endParaRPr lang="en-US" sz="3600" u="sng" dirty="0">
              <a:effectLst>
                <a:outerShdw blurRad="38100" dist="38100" dir="2700000" algn="tl">
                  <a:srgbClr val="FFFFFF"/>
                </a:outerShdw>
              </a:effectLst>
            </a:endParaRPr>
          </a:p>
        </p:txBody>
      </p:sp>
      <p:sp>
        <p:nvSpPr>
          <p:cNvPr id="595971" name="Rectangle 3"/>
          <p:cNvSpPr>
            <a:spLocks noGrp="1" noChangeArrowheads="1"/>
          </p:cNvSpPr>
          <p:nvPr>
            <p:ph idx="1"/>
          </p:nvPr>
        </p:nvSpPr>
        <p:spPr>
          <a:xfrm>
            <a:off x="1066800" y="1828800"/>
            <a:ext cx="8763000" cy="5029200"/>
          </a:xfrm>
        </p:spPr>
        <p:txBody>
          <a:bodyPr rtlCol="0">
            <a:normAutofit fontScale="85000" lnSpcReduction="20000"/>
          </a:bodyPr>
          <a:lstStyle/>
          <a:p>
            <a:pPr eaLnBrk="1" fontAlgn="auto" hangingPunct="1">
              <a:lnSpc>
                <a:spcPct val="90000"/>
              </a:lnSpc>
              <a:spcAft>
                <a:spcPts val="0"/>
              </a:spcAft>
              <a:buFont typeface="Arial" pitchFamily="34" charset="0"/>
              <a:buChar char="•"/>
              <a:defRPr/>
            </a:pPr>
            <a:r>
              <a:rPr lang="en-US" sz="4700" b="1" dirty="0">
                <a:solidFill>
                  <a:srgbClr val="FF0000"/>
                </a:solidFill>
              </a:rPr>
              <a:t>Most common</a:t>
            </a:r>
            <a:r>
              <a:rPr lang="en-US" sz="4700" b="1" dirty="0"/>
              <a:t>:</a:t>
            </a:r>
          </a:p>
          <a:p>
            <a:pPr eaLnBrk="1" fontAlgn="auto" hangingPunct="1">
              <a:lnSpc>
                <a:spcPct val="90000"/>
              </a:lnSpc>
              <a:spcAft>
                <a:spcPts val="0"/>
              </a:spcAft>
              <a:buFont typeface="Wingdings" pitchFamily="2" charset="2"/>
              <a:buNone/>
              <a:defRPr/>
            </a:pPr>
            <a:r>
              <a:rPr lang="en-US" sz="4700" b="1" dirty="0"/>
              <a:t>     &gt; </a:t>
            </a:r>
            <a:r>
              <a:rPr lang="en-US" sz="4700" b="1" dirty="0" err="1"/>
              <a:t>Clozaril</a:t>
            </a:r>
            <a:endParaRPr lang="en-US" sz="4700" b="1" dirty="0"/>
          </a:p>
          <a:p>
            <a:pPr eaLnBrk="1" fontAlgn="auto" hangingPunct="1">
              <a:lnSpc>
                <a:spcPct val="90000"/>
              </a:lnSpc>
              <a:spcAft>
                <a:spcPts val="0"/>
              </a:spcAft>
              <a:buFont typeface="Wingdings" pitchFamily="2" charset="2"/>
              <a:buNone/>
              <a:defRPr/>
            </a:pPr>
            <a:r>
              <a:rPr lang="en-US" sz="4700" b="1" dirty="0"/>
              <a:t>     &gt; </a:t>
            </a:r>
            <a:r>
              <a:rPr lang="en-US" sz="4700" b="1" dirty="0" err="1"/>
              <a:t>Zyprexa</a:t>
            </a:r>
            <a:r>
              <a:rPr lang="en-US" sz="4700" b="1" dirty="0"/>
              <a:t> (</a:t>
            </a:r>
            <a:r>
              <a:rPr lang="en-US" sz="4700" b="1" dirty="0" err="1"/>
              <a:t>Symbyax</a:t>
            </a:r>
            <a:r>
              <a:rPr lang="en-US" sz="4700" b="1" dirty="0"/>
              <a:t>)</a:t>
            </a:r>
          </a:p>
          <a:p>
            <a:pPr eaLnBrk="1" fontAlgn="auto" hangingPunct="1">
              <a:lnSpc>
                <a:spcPct val="90000"/>
              </a:lnSpc>
              <a:spcAft>
                <a:spcPts val="0"/>
              </a:spcAft>
              <a:buFont typeface="Arial" pitchFamily="34" charset="0"/>
              <a:buChar char="•"/>
              <a:defRPr/>
            </a:pPr>
            <a:r>
              <a:rPr lang="en-US" sz="4700" b="1" dirty="0">
                <a:solidFill>
                  <a:srgbClr val="FF0000"/>
                </a:solidFill>
              </a:rPr>
              <a:t>Moderate</a:t>
            </a:r>
            <a:r>
              <a:rPr lang="en-US" sz="4700" b="1" dirty="0"/>
              <a:t>: </a:t>
            </a:r>
          </a:p>
          <a:p>
            <a:pPr eaLnBrk="1" fontAlgn="auto" hangingPunct="1">
              <a:lnSpc>
                <a:spcPct val="90000"/>
              </a:lnSpc>
              <a:spcAft>
                <a:spcPts val="0"/>
              </a:spcAft>
              <a:buFont typeface="Wingdings" pitchFamily="2" charset="2"/>
              <a:buNone/>
              <a:defRPr/>
            </a:pPr>
            <a:r>
              <a:rPr lang="en-US" sz="4700" b="1" dirty="0"/>
              <a:t>     &gt; </a:t>
            </a:r>
            <a:r>
              <a:rPr lang="en-US" sz="4700" b="1" dirty="0" err="1"/>
              <a:t>Seroquel</a:t>
            </a:r>
            <a:r>
              <a:rPr lang="en-US" sz="4700" b="1" dirty="0"/>
              <a:t>, </a:t>
            </a:r>
            <a:r>
              <a:rPr lang="en-US" sz="4700" b="1" dirty="0" err="1"/>
              <a:t>Risperdal</a:t>
            </a:r>
            <a:r>
              <a:rPr lang="en-US" sz="4700" b="1" dirty="0"/>
              <a:t>, </a:t>
            </a:r>
            <a:r>
              <a:rPr lang="en-US" sz="4700" b="1" dirty="0" err="1"/>
              <a:t>Invega</a:t>
            </a:r>
            <a:endParaRPr lang="en-US" sz="4700" b="1" dirty="0"/>
          </a:p>
          <a:p>
            <a:pPr eaLnBrk="1" fontAlgn="auto" hangingPunct="1">
              <a:lnSpc>
                <a:spcPct val="90000"/>
              </a:lnSpc>
              <a:spcAft>
                <a:spcPts val="0"/>
              </a:spcAft>
              <a:buFont typeface="Arial" pitchFamily="34" charset="0"/>
              <a:buChar char="•"/>
              <a:defRPr/>
            </a:pPr>
            <a:r>
              <a:rPr lang="en-US" sz="4700" b="1" dirty="0">
                <a:solidFill>
                  <a:srgbClr val="FF0000"/>
                </a:solidFill>
              </a:rPr>
              <a:t>Least Likely</a:t>
            </a:r>
            <a:r>
              <a:rPr lang="en-US" sz="4700" b="1" dirty="0"/>
              <a:t>:</a:t>
            </a:r>
          </a:p>
          <a:p>
            <a:pPr eaLnBrk="1" fontAlgn="auto" hangingPunct="1">
              <a:lnSpc>
                <a:spcPct val="90000"/>
              </a:lnSpc>
              <a:spcAft>
                <a:spcPts val="0"/>
              </a:spcAft>
              <a:buFont typeface="Wingdings" pitchFamily="2" charset="2"/>
              <a:buNone/>
              <a:defRPr/>
            </a:pPr>
            <a:r>
              <a:rPr lang="en-US" sz="4700" b="1" dirty="0"/>
              <a:t>     &gt;  </a:t>
            </a:r>
            <a:r>
              <a:rPr lang="en-US" sz="4700" b="1" dirty="0" err="1"/>
              <a:t>Abilify</a:t>
            </a:r>
            <a:r>
              <a:rPr lang="en-US" sz="4700" b="1" dirty="0"/>
              <a:t>, Geodon</a:t>
            </a:r>
            <a:endParaRPr lang="en-US" sz="4700" b="1" dirty="0">
              <a:effectLst>
                <a:outerShdw blurRad="38100" dist="38100" dir="2700000" algn="tl">
                  <a:srgbClr val="000000"/>
                </a:outerShdw>
              </a:effectLst>
            </a:endParaRPr>
          </a:p>
          <a:p>
            <a:pPr eaLnBrk="1" fontAlgn="auto" hangingPunct="1">
              <a:lnSpc>
                <a:spcPct val="90000"/>
              </a:lnSpc>
              <a:spcAft>
                <a:spcPts val="0"/>
              </a:spcAft>
              <a:buFont typeface="Arial" pitchFamily="34" charset="0"/>
              <a:buChar char="•"/>
              <a:defRPr/>
            </a:pPr>
            <a:r>
              <a:rPr lang="en-US" sz="4700" b="1" i="1" dirty="0"/>
              <a:t>Maybe</a:t>
            </a:r>
            <a:r>
              <a:rPr lang="en-US" sz="4700" b="1" dirty="0"/>
              <a:t>: </a:t>
            </a:r>
            <a:r>
              <a:rPr lang="en-US" sz="4700" b="1" dirty="0" err="1"/>
              <a:t>Latuda</a:t>
            </a:r>
            <a:r>
              <a:rPr lang="en-US" sz="4700" b="1" dirty="0"/>
              <a:t>, </a:t>
            </a:r>
            <a:r>
              <a:rPr lang="en-US" sz="4700" b="1" dirty="0" err="1"/>
              <a:t>Saphris</a:t>
            </a:r>
            <a:r>
              <a:rPr lang="en-US" sz="4700" b="1" dirty="0"/>
              <a:t>, </a:t>
            </a:r>
            <a:r>
              <a:rPr lang="en-US" sz="4700" b="1" dirty="0" err="1"/>
              <a:t>Fanapt</a:t>
            </a:r>
            <a:endParaRPr lang="en-US" sz="4700" b="1" dirty="0"/>
          </a:p>
          <a:p>
            <a:pPr eaLnBrk="1" fontAlgn="auto" hangingPunct="1">
              <a:lnSpc>
                <a:spcPct val="90000"/>
              </a:lnSpc>
              <a:spcAft>
                <a:spcPts val="0"/>
              </a:spcAft>
              <a:buFont typeface="Wingdings" pitchFamily="2" charset="2"/>
              <a:buNone/>
              <a:defRPr/>
            </a:pPr>
            <a:r>
              <a:rPr lang="en-US" sz="2800" dirty="0">
                <a:effectLst>
                  <a:outerShdw blurRad="38100" dist="38100" dir="2700000" algn="tl">
                    <a:srgbClr val="000000"/>
                  </a:outerShdw>
                </a:effectLst>
              </a:rPr>
              <a:t>           </a:t>
            </a:r>
          </a:p>
        </p:txBody>
      </p:sp>
      <p:sp>
        <p:nvSpPr>
          <p:cNvPr id="4" name="Slide Number Placeholder 5"/>
          <p:cNvSpPr>
            <a:spLocks noGrp="1"/>
          </p:cNvSpPr>
          <p:nvPr>
            <p:ph type="sldNum" sz="quarter" idx="12"/>
          </p:nvPr>
        </p:nvSpPr>
        <p:spPr/>
        <p:txBody>
          <a:bodyPr/>
          <a:lstStyle/>
          <a:p>
            <a:pPr>
              <a:defRPr/>
            </a:pPr>
            <a:fld id="{F72581C3-C3FF-498C-A8E3-BD792FBE815B}" type="slidenum">
              <a:rPr lang="en-US"/>
              <a:pPr>
                <a:defRPr/>
              </a:pPr>
              <a:t>297</a:t>
            </a:fld>
            <a:endParaRPr lang="en-US"/>
          </a:p>
        </p:txBody>
      </p:sp>
    </p:spTree>
    <p:extLst>
      <p:ext uri="{BB962C8B-B14F-4D97-AF65-F5344CB8AC3E}">
        <p14:creationId xmlns:p14="http://schemas.microsoft.com/office/powerpoint/2010/main" val="114708972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Title 1"/>
          <p:cNvSpPr>
            <a:spLocks noGrp="1"/>
          </p:cNvSpPr>
          <p:nvPr>
            <p:ph type="title"/>
          </p:nvPr>
        </p:nvSpPr>
        <p:spPr>
          <a:xfrm>
            <a:off x="457200" y="274638"/>
            <a:ext cx="8229600" cy="4297362"/>
          </a:xfrm>
        </p:spPr>
        <p:txBody>
          <a:bodyPr/>
          <a:lstStyle/>
          <a:p>
            <a:r>
              <a:rPr lang="en-US" sz="8800"/>
              <a:t>Health problems</a:t>
            </a:r>
            <a:br>
              <a:rPr lang="en-US" sz="8800"/>
            </a:br>
            <a:r>
              <a:rPr lang="en-US" sz="8800"/>
              <a:t>and the quality </a:t>
            </a:r>
            <a:br>
              <a:rPr lang="en-US" sz="8800"/>
            </a:br>
            <a:r>
              <a:rPr lang="en-US" sz="8800"/>
              <a:t>of life</a:t>
            </a:r>
          </a:p>
        </p:txBody>
      </p:sp>
      <p:sp>
        <p:nvSpPr>
          <p:cNvPr id="3" name="Slide Number Placeholder 2"/>
          <p:cNvSpPr>
            <a:spLocks noGrp="1"/>
          </p:cNvSpPr>
          <p:nvPr>
            <p:ph type="sldNum" sz="quarter" idx="12"/>
          </p:nvPr>
        </p:nvSpPr>
        <p:spPr/>
        <p:txBody>
          <a:bodyPr/>
          <a:lstStyle/>
          <a:p>
            <a:pPr>
              <a:defRPr/>
            </a:pPr>
            <a:fld id="{4B58E79E-E4CE-4E71-8F22-A11AD3FF5266}" type="slidenum">
              <a:rPr lang="en-US" smtClean="0"/>
              <a:pPr>
                <a:defRPr/>
              </a:pPr>
              <a:t>298</a:t>
            </a:fld>
            <a:endParaRPr lang="en-US"/>
          </a:p>
        </p:txBody>
      </p:sp>
    </p:spTree>
    <p:extLst>
      <p:ext uri="{BB962C8B-B14F-4D97-AF65-F5344CB8AC3E}">
        <p14:creationId xmlns:p14="http://schemas.microsoft.com/office/powerpoint/2010/main" val="2638671877"/>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itle 1"/>
          <p:cNvSpPr>
            <a:spLocks noGrp="1"/>
          </p:cNvSpPr>
          <p:nvPr>
            <p:ph type="title"/>
          </p:nvPr>
        </p:nvSpPr>
        <p:spPr>
          <a:xfrm>
            <a:off x="0" y="0"/>
            <a:ext cx="8229600" cy="1143000"/>
          </a:xfrm>
        </p:spPr>
        <p:txBody>
          <a:bodyPr/>
          <a:lstStyle/>
          <a:p>
            <a:r>
              <a:rPr lang="en-US" sz="5400" b="1" u="sng"/>
              <a:t>Tardive Dyskinesia </a:t>
            </a:r>
            <a:r>
              <a:rPr lang="en-US" sz="5400" b="1"/>
              <a:t>(TD)</a:t>
            </a:r>
          </a:p>
        </p:txBody>
      </p:sp>
      <p:sp>
        <p:nvSpPr>
          <p:cNvPr id="3" name="Content Placeholder 2"/>
          <p:cNvSpPr>
            <a:spLocks noGrp="1"/>
          </p:cNvSpPr>
          <p:nvPr>
            <p:ph idx="1"/>
          </p:nvPr>
        </p:nvSpPr>
        <p:spPr>
          <a:xfrm>
            <a:off x="469900" y="1254125"/>
            <a:ext cx="8229600" cy="5105400"/>
          </a:xfrm>
        </p:spPr>
        <p:txBody>
          <a:bodyPr>
            <a:normAutofit fontScale="92500" lnSpcReduction="20000"/>
          </a:bodyPr>
          <a:lstStyle/>
          <a:p>
            <a:pPr>
              <a:defRPr/>
            </a:pPr>
            <a:r>
              <a:rPr lang="en-US" sz="4400" b="1" dirty="0"/>
              <a:t>Tardive:  “Tardy”….late onset</a:t>
            </a:r>
          </a:p>
          <a:p>
            <a:pPr>
              <a:defRPr/>
            </a:pPr>
            <a:r>
              <a:rPr lang="en-US" sz="4400" b="1" dirty="0"/>
              <a:t>FGA: 4% per year</a:t>
            </a:r>
          </a:p>
          <a:p>
            <a:pPr marL="0" indent="0">
              <a:buFontTx/>
              <a:buNone/>
              <a:defRPr/>
            </a:pPr>
            <a:r>
              <a:rPr lang="en-US" sz="4400" b="1" dirty="0"/>
              <a:t>            …most during first 5 years</a:t>
            </a:r>
          </a:p>
          <a:p>
            <a:pPr>
              <a:defRPr/>
            </a:pPr>
            <a:r>
              <a:rPr lang="en-US" sz="4400" b="1" dirty="0"/>
              <a:t>Ultimately 20% with chronic</a:t>
            </a:r>
          </a:p>
          <a:p>
            <a:pPr marL="0" indent="0">
              <a:buFontTx/>
              <a:buNone/>
              <a:defRPr/>
            </a:pPr>
            <a:r>
              <a:rPr lang="en-US" sz="4400" b="1" dirty="0"/>
              <a:t>           treatment</a:t>
            </a:r>
          </a:p>
          <a:p>
            <a:pPr>
              <a:defRPr/>
            </a:pPr>
            <a:r>
              <a:rPr lang="en-US" sz="4400" b="1" dirty="0" err="1"/>
              <a:t>Clozaril</a:t>
            </a:r>
            <a:r>
              <a:rPr lang="en-US" sz="4400" b="1" dirty="0"/>
              <a:t>: 0%</a:t>
            </a:r>
          </a:p>
          <a:p>
            <a:pPr>
              <a:defRPr/>
            </a:pPr>
            <a:r>
              <a:rPr lang="en-US" sz="4400" b="1" dirty="0"/>
              <a:t>SGA:  0.74%</a:t>
            </a:r>
          </a:p>
          <a:p>
            <a:pPr>
              <a:defRPr/>
            </a:pPr>
            <a:r>
              <a:rPr lang="en-US" sz="4400" b="1" dirty="0"/>
              <a:t>Seroquel: 0.3%           </a:t>
            </a:r>
            <a:r>
              <a:rPr lang="en-US" sz="2400" dirty="0"/>
              <a:t>(</a:t>
            </a:r>
            <a:r>
              <a:rPr lang="en-US" sz="2400" dirty="0" err="1"/>
              <a:t>Tenback</a:t>
            </a:r>
            <a:r>
              <a:rPr lang="en-US" sz="2400" dirty="0"/>
              <a:t>, et al. 2010)  </a:t>
            </a:r>
          </a:p>
          <a:p>
            <a:pPr marL="0" indent="0">
              <a:buFontTx/>
              <a:buNone/>
              <a:defRPr/>
            </a:pPr>
            <a:endParaRPr lang="en-US" dirty="0"/>
          </a:p>
        </p:txBody>
      </p:sp>
      <p:sp>
        <p:nvSpPr>
          <p:cNvPr id="4" name="Rectangle 3"/>
          <p:cNvSpPr/>
          <p:nvPr/>
        </p:nvSpPr>
        <p:spPr>
          <a:xfrm>
            <a:off x="8512096" y="5934670"/>
            <a:ext cx="631904" cy="923330"/>
          </a:xfrm>
          <a:prstGeom prst="rect">
            <a:avLst/>
          </a:prstGeom>
          <a:noFill/>
        </p:spPr>
        <p:txBody>
          <a:bodyPr wrap="none">
            <a:spAutoFit/>
          </a:bodyPr>
          <a:lstStyle/>
          <a:p>
            <a:pPr algn="ctr">
              <a:defRPr/>
            </a:pPr>
            <a:r>
              <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V</a:t>
            </a:r>
          </a:p>
        </p:txBody>
      </p:sp>
    </p:spTree>
    <p:extLst>
      <p:ext uri="{BB962C8B-B14F-4D97-AF65-F5344CB8AC3E}">
        <p14:creationId xmlns:p14="http://schemas.microsoft.com/office/powerpoint/2010/main" val="310898392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258762" y="2286000"/>
            <a:ext cx="8885238" cy="1155700"/>
          </a:xfrm>
        </p:spPr>
        <p:txBody>
          <a:bodyPr>
            <a:normAutofit fontScale="90000"/>
          </a:bodyPr>
          <a:lstStyle/>
          <a:p>
            <a:pPr eaLnBrk="1" hangingPunct="1"/>
            <a:r>
              <a:rPr lang="en-US" sz="4800" dirty="0"/>
              <a:t>The Real Challenge</a:t>
            </a:r>
            <a:br>
              <a:rPr lang="en-US" sz="4800" dirty="0"/>
            </a:br>
            <a:r>
              <a:rPr lang="en-US" sz="4800" dirty="0"/>
              <a:t>In Treating</a:t>
            </a:r>
            <a:br>
              <a:rPr lang="en-US" sz="4800" dirty="0"/>
            </a:br>
            <a:r>
              <a:rPr lang="en-US" sz="4800" dirty="0"/>
              <a:t>Bipolar Disorder:</a:t>
            </a:r>
            <a:br>
              <a:rPr lang="en-US" sz="4800" dirty="0"/>
            </a:br>
            <a:r>
              <a:rPr lang="en-US" sz="7200" dirty="0"/>
              <a:t>Bipolar </a:t>
            </a:r>
            <a:br>
              <a:rPr lang="en-US" sz="7200" dirty="0"/>
            </a:br>
            <a:r>
              <a:rPr lang="en-US" sz="7200" u="sng" dirty="0"/>
              <a:t>Depression</a:t>
            </a:r>
            <a:br>
              <a:rPr lang="en-US" sz="6000" dirty="0"/>
            </a:br>
            <a:br>
              <a:rPr lang="en-US" sz="2800" dirty="0"/>
            </a:br>
            <a:r>
              <a:rPr lang="en-US" sz="5400" dirty="0"/>
              <a:t>The greatest morbidity</a:t>
            </a:r>
            <a:endParaRPr lang="en-US" sz="7200" dirty="0"/>
          </a:p>
        </p:txBody>
      </p:sp>
    </p:spTree>
    <p:extLst>
      <p:ext uri="{BB962C8B-B14F-4D97-AF65-F5344CB8AC3E}">
        <p14:creationId xmlns:p14="http://schemas.microsoft.com/office/powerpoint/2010/main" val="268632844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ChangeArrowheads="1"/>
          </p:cNvSpPr>
          <p:nvPr>
            <p:ph type="title"/>
          </p:nvPr>
        </p:nvSpPr>
        <p:spPr>
          <a:xfrm>
            <a:off x="1143000" y="457200"/>
            <a:ext cx="7772400" cy="1143000"/>
          </a:xfrm>
        </p:spPr>
        <p:txBody>
          <a:bodyPr/>
          <a:lstStyle/>
          <a:p>
            <a:pPr eaLnBrk="1" hangingPunct="1"/>
            <a:r>
              <a:rPr lang="en-US" b="1" u="sng">
                <a:latin typeface="Comic Sans MS" pitchFamily="66" charset="0"/>
              </a:rPr>
              <a:t>BIPOLAR DEPRESSION</a:t>
            </a:r>
          </a:p>
        </p:txBody>
      </p:sp>
      <p:sp>
        <p:nvSpPr>
          <p:cNvPr id="951299" name="Rectangle 3"/>
          <p:cNvSpPr>
            <a:spLocks noGrp="1" noChangeArrowheads="1"/>
          </p:cNvSpPr>
          <p:nvPr>
            <p:ph idx="1"/>
          </p:nvPr>
        </p:nvSpPr>
        <p:spPr>
          <a:xfrm>
            <a:off x="1600200" y="2057400"/>
            <a:ext cx="7772400" cy="4114800"/>
          </a:xfrm>
        </p:spPr>
        <p:txBody>
          <a:bodyPr/>
          <a:lstStyle/>
          <a:p>
            <a:pPr eaLnBrk="1" hangingPunct="1">
              <a:defRPr/>
            </a:pPr>
            <a:r>
              <a:rPr lang="en-US" sz="4400" b="1" dirty="0">
                <a:effectLst>
                  <a:outerShdw blurRad="38100" dist="38100" dir="2700000" algn="tl">
                    <a:srgbClr val="FFFFFF"/>
                  </a:outerShdw>
                </a:effectLst>
              </a:rPr>
              <a:t>“Do No Harm”</a:t>
            </a:r>
          </a:p>
          <a:p>
            <a:pPr eaLnBrk="1" hangingPunct="1">
              <a:defRPr/>
            </a:pPr>
            <a:r>
              <a:rPr lang="en-US" sz="4400" b="1" dirty="0">
                <a:effectLst>
                  <a:outerShdw blurRad="38100" dist="38100" dir="2700000" algn="tl">
                    <a:srgbClr val="FFFFFF"/>
                  </a:outerShdw>
                </a:effectLst>
              </a:rPr>
              <a:t>Ineffective</a:t>
            </a:r>
          </a:p>
          <a:p>
            <a:pPr eaLnBrk="1" hangingPunct="1">
              <a:defRPr/>
            </a:pPr>
            <a:r>
              <a:rPr lang="en-US" sz="4400" b="1" dirty="0">
                <a:effectLst>
                  <a:outerShdw blurRad="38100" dist="38100" dir="2700000" algn="tl">
                    <a:srgbClr val="FFFFFF"/>
                  </a:outerShdw>
                </a:effectLst>
              </a:rPr>
              <a:t>Switching</a:t>
            </a:r>
          </a:p>
          <a:p>
            <a:pPr eaLnBrk="1" hangingPunct="1">
              <a:defRPr/>
            </a:pPr>
            <a:r>
              <a:rPr lang="en-US" sz="4400" b="1" dirty="0">
                <a:effectLst>
                  <a:outerShdw blurRad="38100" dist="38100" dir="2700000" algn="tl">
                    <a:srgbClr val="FFFFFF"/>
                  </a:outerShdw>
                </a:effectLst>
              </a:rPr>
              <a:t>Cycle Acceleration  </a:t>
            </a:r>
          </a:p>
        </p:txBody>
      </p:sp>
    </p:spTree>
    <p:extLst>
      <p:ext uri="{BB962C8B-B14F-4D97-AF65-F5344CB8AC3E}">
        <p14:creationId xmlns:p14="http://schemas.microsoft.com/office/powerpoint/2010/main" val="103565297"/>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p:cNvSpPr>
            <a:spLocks noGrp="1" noChangeArrowheads="1"/>
          </p:cNvSpPr>
          <p:nvPr>
            <p:ph type="title"/>
          </p:nvPr>
        </p:nvSpPr>
        <p:spPr>
          <a:xfrm>
            <a:off x="1143000" y="457200"/>
            <a:ext cx="7772400" cy="1143000"/>
          </a:xfrm>
        </p:spPr>
        <p:txBody>
          <a:bodyPr/>
          <a:lstStyle/>
          <a:p>
            <a:pPr eaLnBrk="1" hangingPunct="1"/>
            <a:r>
              <a:rPr lang="en-US" b="1" u="sng">
                <a:latin typeface="Comic Sans MS" pitchFamily="66" charset="0"/>
              </a:rPr>
              <a:t>BIPOLAR DEPRESSION</a:t>
            </a:r>
          </a:p>
        </p:txBody>
      </p:sp>
      <p:sp>
        <p:nvSpPr>
          <p:cNvPr id="952323" name="Rectangle 3"/>
          <p:cNvSpPr>
            <a:spLocks noGrp="1" noChangeArrowheads="1"/>
          </p:cNvSpPr>
          <p:nvPr>
            <p:ph idx="1"/>
          </p:nvPr>
        </p:nvSpPr>
        <p:spPr>
          <a:xfrm>
            <a:off x="762000" y="1752600"/>
            <a:ext cx="7391400" cy="4114800"/>
          </a:xfrm>
        </p:spPr>
        <p:txBody>
          <a:bodyPr/>
          <a:lstStyle/>
          <a:p>
            <a:pPr algn="ctr" eaLnBrk="1" hangingPunct="1">
              <a:buFontTx/>
              <a:buNone/>
              <a:defRPr/>
            </a:pPr>
            <a:r>
              <a:rPr lang="en-US" sz="5400" u="sng">
                <a:effectLst>
                  <a:outerShdw blurRad="38100" dist="38100" dir="2700000" algn="tl">
                    <a:srgbClr val="FFFFFF"/>
                  </a:outerShdw>
                </a:effectLst>
              </a:rPr>
              <a:t>APA Guidelines</a:t>
            </a:r>
          </a:p>
          <a:p>
            <a:pPr algn="ctr" eaLnBrk="1" hangingPunct="1">
              <a:buFontTx/>
              <a:buNone/>
              <a:defRPr/>
            </a:pPr>
            <a:r>
              <a:rPr lang="en-US" sz="5400">
                <a:effectLst>
                  <a:outerShdw blurRad="38100" dist="38100" dir="2700000" algn="tl">
                    <a:srgbClr val="FFFFFF"/>
                  </a:outerShdw>
                </a:effectLst>
              </a:rPr>
              <a:t>Do </a:t>
            </a:r>
            <a:r>
              <a:rPr lang="en-US" sz="5400" u="sng">
                <a:effectLst>
                  <a:outerShdw blurRad="38100" dist="38100" dir="2700000" algn="tl">
                    <a:srgbClr val="FFFFFF"/>
                  </a:outerShdw>
                </a:effectLst>
              </a:rPr>
              <a:t>not</a:t>
            </a:r>
            <a:r>
              <a:rPr lang="en-US" sz="5400">
                <a:effectLst>
                  <a:outerShdw blurRad="38100" dist="38100" dir="2700000" algn="tl">
                    <a:srgbClr val="FFFFFF"/>
                  </a:outerShdw>
                </a:effectLst>
              </a:rPr>
              <a:t> recommend</a:t>
            </a:r>
          </a:p>
          <a:p>
            <a:pPr algn="ctr" eaLnBrk="1" hangingPunct="1">
              <a:buFontTx/>
              <a:buNone/>
              <a:defRPr/>
            </a:pPr>
            <a:r>
              <a:rPr lang="en-US" sz="5400">
                <a:effectLst>
                  <a:outerShdw blurRad="38100" dist="38100" dir="2700000" algn="tl">
                    <a:srgbClr val="FFFFFF"/>
                  </a:outerShdw>
                </a:effectLst>
              </a:rPr>
              <a:t>antidepressants for</a:t>
            </a:r>
          </a:p>
          <a:p>
            <a:pPr algn="ctr" eaLnBrk="1" hangingPunct="1">
              <a:buFontTx/>
              <a:buNone/>
              <a:defRPr/>
            </a:pPr>
            <a:r>
              <a:rPr lang="en-US" sz="5400">
                <a:effectLst>
                  <a:outerShdw blurRad="38100" dist="38100" dir="2700000" algn="tl">
                    <a:srgbClr val="FFFFFF"/>
                  </a:outerShdw>
                </a:effectLst>
              </a:rPr>
              <a:t>first line treatment</a:t>
            </a:r>
          </a:p>
          <a:p>
            <a:pPr eaLnBrk="1" hangingPunct="1">
              <a:buFontTx/>
              <a:buNone/>
              <a:defRPr/>
            </a:pPr>
            <a:endParaRPr lang="en-US" sz="2000">
              <a:effectLst>
                <a:outerShdw blurRad="38100" dist="38100" dir="2700000" algn="tl">
                  <a:srgbClr val="FFFFFF"/>
                </a:outerShdw>
              </a:effectLst>
            </a:endParaRPr>
          </a:p>
        </p:txBody>
      </p:sp>
    </p:spTree>
    <p:extLst>
      <p:ext uri="{BB962C8B-B14F-4D97-AF65-F5344CB8AC3E}">
        <p14:creationId xmlns:p14="http://schemas.microsoft.com/office/powerpoint/2010/main" val="164999608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258763" y="-304800"/>
            <a:ext cx="8885237" cy="1155700"/>
          </a:xfrm>
        </p:spPr>
        <p:txBody>
          <a:bodyPr>
            <a:normAutofit fontScale="90000"/>
          </a:bodyPr>
          <a:lstStyle/>
          <a:p>
            <a:pPr eaLnBrk="1" hangingPunct="1"/>
            <a:br>
              <a:rPr lang="en-US" sz="5400"/>
            </a:br>
            <a:br>
              <a:rPr lang="en-US" sz="5400" u="sng"/>
            </a:br>
            <a:r>
              <a:rPr lang="en-US" sz="5400"/>
              <a:t>Bipolar Meds with</a:t>
            </a:r>
            <a:br>
              <a:rPr lang="en-US" sz="5400"/>
            </a:br>
            <a:r>
              <a:rPr lang="en-US" sz="5400" u="sng"/>
              <a:t>Antidepressant Actions</a:t>
            </a:r>
          </a:p>
        </p:txBody>
      </p:sp>
      <p:sp>
        <p:nvSpPr>
          <p:cNvPr id="957443" name="Rectangle 3"/>
          <p:cNvSpPr>
            <a:spLocks noGrp="1" noChangeArrowheads="1"/>
          </p:cNvSpPr>
          <p:nvPr>
            <p:ph idx="1"/>
          </p:nvPr>
        </p:nvSpPr>
        <p:spPr>
          <a:xfrm>
            <a:off x="2438400" y="2286000"/>
            <a:ext cx="8896350" cy="4135438"/>
          </a:xfrm>
        </p:spPr>
        <p:txBody>
          <a:bodyPr>
            <a:normAutofit fontScale="92500" lnSpcReduction="20000"/>
          </a:bodyPr>
          <a:lstStyle/>
          <a:p>
            <a:pPr eaLnBrk="1" hangingPunct="1">
              <a:defRPr/>
            </a:pPr>
            <a:r>
              <a:rPr lang="en-US" sz="4800" b="1" dirty="0">
                <a:effectLst>
                  <a:outerShdw blurRad="38100" dist="38100" dir="2700000" algn="tl">
                    <a:srgbClr val="FFFFFF"/>
                  </a:outerShdw>
                </a:effectLst>
              </a:rPr>
              <a:t>Lamictal  *</a:t>
            </a:r>
          </a:p>
          <a:p>
            <a:pPr eaLnBrk="1" hangingPunct="1">
              <a:defRPr/>
            </a:pPr>
            <a:r>
              <a:rPr lang="en-US" sz="4800" b="1" dirty="0">
                <a:effectLst>
                  <a:outerShdw blurRad="38100" dist="38100" dir="2700000" algn="tl">
                    <a:srgbClr val="FFFFFF"/>
                  </a:outerShdw>
                </a:effectLst>
              </a:rPr>
              <a:t>Seroquel</a:t>
            </a:r>
          </a:p>
          <a:p>
            <a:pPr eaLnBrk="1" hangingPunct="1">
              <a:defRPr/>
            </a:pPr>
            <a:r>
              <a:rPr lang="en-US" sz="4800" b="1" dirty="0" err="1">
                <a:effectLst>
                  <a:outerShdw blurRad="38100" dist="38100" dir="2700000" algn="tl">
                    <a:srgbClr val="FFFFFF"/>
                  </a:outerShdw>
                </a:effectLst>
              </a:rPr>
              <a:t>Latuda</a:t>
            </a:r>
            <a:endParaRPr lang="en-US" sz="4800" b="1" dirty="0">
              <a:effectLst>
                <a:outerShdw blurRad="38100" dist="38100" dir="2700000" algn="tl">
                  <a:srgbClr val="FFFFFF"/>
                </a:outerShdw>
              </a:effectLst>
            </a:endParaRPr>
          </a:p>
          <a:p>
            <a:pPr eaLnBrk="1" hangingPunct="1">
              <a:defRPr/>
            </a:pPr>
            <a:r>
              <a:rPr lang="en-US" sz="4800" b="1" dirty="0">
                <a:effectLst>
                  <a:outerShdw blurRad="38100" dist="38100" dir="2700000" algn="tl">
                    <a:srgbClr val="FFFFFF"/>
                  </a:outerShdw>
                </a:effectLst>
              </a:rPr>
              <a:t>Symbyax</a:t>
            </a:r>
          </a:p>
          <a:p>
            <a:pPr eaLnBrk="1" hangingPunct="1">
              <a:defRPr/>
            </a:pPr>
            <a:r>
              <a:rPr lang="en-US" sz="4800" b="1" dirty="0">
                <a:effectLst>
                  <a:outerShdw blurRad="38100" dist="38100" dir="2700000" algn="tl">
                    <a:srgbClr val="FFFFFF"/>
                  </a:outerShdw>
                </a:effectLst>
              </a:rPr>
              <a:t>Lithium</a:t>
            </a:r>
          </a:p>
          <a:p>
            <a:pPr eaLnBrk="1" hangingPunct="1">
              <a:buFontTx/>
              <a:buNone/>
              <a:defRPr/>
            </a:pPr>
            <a:r>
              <a:rPr lang="en-US" b="1" dirty="0">
                <a:effectLst>
                  <a:outerShdw blurRad="38100" dist="38100" dir="2700000" algn="tl">
                    <a:srgbClr val="FFFFFF"/>
                  </a:outerShdw>
                </a:effectLst>
              </a:rPr>
              <a:t>    if above 0.8</a:t>
            </a:r>
          </a:p>
          <a:p>
            <a:pPr eaLnBrk="1" hangingPunct="1">
              <a:buFontTx/>
              <a:buNone/>
              <a:defRPr/>
            </a:pPr>
            <a:endParaRPr lang="en-US" dirty="0">
              <a:effectLst>
                <a:outerShdw blurRad="38100" dist="38100" dir="2700000" algn="tl">
                  <a:srgbClr val="FFFFFF"/>
                </a:outerShdw>
              </a:effectLst>
            </a:endParaRPr>
          </a:p>
        </p:txBody>
      </p:sp>
    </p:spTree>
    <p:extLst>
      <p:ext uri="{BB962C8B-B14F-4D97-AF65-F5344CB8AC3E}">
        <p14:creationId xmlns:p14="http://schemas.microsoft.com/office/powerpoint/2010/main" val="249771578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554" name="Rectangle 2"/>
          <p:cNvSpPr>
            <a:spLocks noGrp="1" noChangeArrowheads="1"/>
          </p:cNvSpPr>
          <p:nvPr>
            <p:ph type="title"/>
          </p:nvPr>
        </p:nvSpPr>
        <p:spPr>
          <a:xfrm>
            <a:off x="914400" y="228600"/>
            <a:ext cx="7772400" cy="1143000"/>
          </a:xfrm>
        </p:spPr>
        <p:txBody>
          <a:bodyPr/>
          <a:lstStyle/>
          <a:p>
            <a:pPr eaLnBrk="1" hangingPunct="1">
              <a:defRPr/>
            </a:pPr>
            <a:r>
              <a:rPr lang="en-US" sz="6000" u="sng">
                <a:effectLst>
                  <a:outerShdw blurRad="38100" dist="38100" dir="2700000" algn="tl">
                    <a:srgbClr val="FFFFFF"/>
                  </a:outerShdw>
                </a:effectLst>
              </a:rPr>
              <a:t>Lamictal: Dosing</a:t>
            </a:r>
          </a:p>
        </p:txBody>
      </p:sp>
      <p:sp>
        <p:nvSpPr>
          <p:cNvPr id="1175555" name="Rectangle 3"/>
          <p:cNvSpPr>
            <a:spLocks noGrp="1" noChangeArrowheads="1"/>
          </p:cNvSpPr>
          <p:nvPr>
            <p:ph idx="1"/>
          </p:nvPr>
        </p:nvSpPr>
        <p:spPr>
          <a:xfrm>
            <a:off x="914400" y="1828800"/>
            <a:ext cx="8610600" cy="4114800"/>
          </a:xfrm>
        </p:spPr>
        <p:txBody>
          <a:bodyPr/>
          <a:lstStyle/>
          <a:p>
            <a:pPr eaLnBrk="1" hangingPunct="1">
              <a:lnSpc>
                <a:spcPct val="90000"/>
              </a:lnSpc>
              <a:defRPr/>
            </a:pPr>
            <a:r>
              <a:rPr lang="en-US" sz="3600">
                <a:effectLst>
                  <a:outerShdw blurRad="38100" dist="38100" dir="2700000" algn="tl">
                    <a:srgbClr val="FFFFFF"/>
                  </a:outerShdw>
                </a:effectLst>
              </a:rPr>
              <a:t>Dosing:  25 mg week one and two</a:t>
            </a:r>
          </a:p>
          <a:p>
            <a:pPr eaLnBrk="1" hangingPunct="1">
              <a:lnSpc>
                <a:spcPct val="90000"/>
              </a:lnSpc>
              <a:buFontTx/>
              <a:buNone/>
              <a:defRPr/>
            </a:pPr>
            <a:r>
              <a:rPr lang="en-US" sz="3600">
                <a:effectLst>
                  <a:outerShdw blurRad="38100" dist="38100" dir="2700000" algn="tl">
                    <a:srgbClr val="FFFFFF"/>
                  </a:outerShdw>
                </a:effectLst>
              </a:rPr>
              <a:t>                 50 mg week three…</a:t>
            </a:r>
          </a:p>
          <a:p>
            <a:pPr eaLnBrk="1" hangingPunct="1">
              <a:lnSpc>
                <a:spcPct val="90000"/>
              </a:lnSpc>
              <a:buFontTx/>
              <a:buNone/>
              <a:defRPr/>
            </a:pPr>
            <a:r>
              <a:rPr lang="en-US" sz="3600">
                <a:effectLst>
                  <a:outerShdw blurRad="38100" dist="38100" dir="2700000" algn="tl">
                    <a:srgbClr val="FFFFFF"/>
                  </a:outerShdw>
                </a:effectLst>
              </a:rPr>
              <a:t>                 100 mg bid</a:t>
            </a:r>
          </a:p>
          <a:p>
            <a:pPr eaLnBrk="1" hangingPunct="1">
              <a:lnSpc>
                <a:spcPct val="90000"/>
              </a:lnSpc>
              <a:buFontTx/>
              <a:buNone/>
              <a:defRPr/>
            </a:pPr>
            <a:r>
              <a:rPr lang="en-US" sz="2800">
                <a:effectLst>
                  <a:outerShdw blurRad="38100" dist="38100" dir="2700000" algn="tl">
                    <a:srgbClr val="FFFFFF"/>
                  </a:outerShdw>
                </a:effectLst>
              </a:rPr>
              <a:t>                                                   (see PDR…)</a:t>
            </a:r>
          </a:p>
          <a:p>
            <a:pPr eaLnBrk="1" hangingPunct="1">
              <a:lnSpc>
                <a:spcPct val="90000"/>
              </a:lnSpc>
              <a:defRPr/>
            </a:pPr>
            <a:r>
              <a:rPr lang="en-US" sz="3600">
                <a:effectLst>
                  <a:outerShdw blurRad="38100" dist="38100" dir="2700000" algn="tl">
                    <a:srgbClr val="FFFFFF"/>
                  </a:outerShdw>
                </a:effectLst>
              </a:rPr>
              <a:t>Target Dosing: 75-225 mg per day</a:t>
            </a:r>
          </a:p>
          <a:p>
            <a:pPr eaLnBrk="1" hangingPunct="1">
              <a:lnSpc>
                <a:spcPct val="90000"/>
              </a:lnSpc>
              <a:defRPr/>
            </a:pPr>
            <a:r>
              <a:rPr lang="en-US" sz="3600">
                <a:effectLst>
                  <a:outerShdw blurRad="38100" dist="38100" dir="2700000" algn="tl">
                    <a:srgbClr val="FFFFFF"/>
                  </a:outerShdw>
                </a:effectLst>
              </a:rPr>
              <a:t>Onset of Actions: 3-4 weeks</a:t>
            </a:r>
          </a:p>
          <a:p>
            <a:pPr eaLnBrk="1" hangingPunct="1">
              <a:lnSpc>
                <a:spcPct val="90000"/>
              </a:lnSpc>
              <a:buFontTx/>
              <a:buNone/>
              <a:defRPr/>
            </a:pPr>
            <a:r>
              <a:rPr lang="en-US" sz="3600">
                <a:effectLst>
                  <a:outerShdw blurRad="38100" dist="38100" dir="2700000" algn="tl">
                    <a:srgbClr val="FFFFFF"/>
                  </a:outerShdw>
                </a:effectLst>
              </a:rPr>
              <a:t>                  </a:t>
            </a:r>
          </a:p>
        </p:txBody>
      </p:sp>
    </p:spTree>
    <p:extLst>
      <p:ext uri="{BB962C8B-B14F-4D97-AF65-F5344CB8AC3E}">
        <p14:creationId xmlns:p14="http://schemas.microsoft.com/office/powerpoint/2010/main" val="721170897"/>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a:xfrm>
            <a:off x="914400" y="533400"/>
            <a:ext cx="7772400" cy="1143000"/>
          </a:xfrm>
        </p:spPr>
        <p:txBody>
          <a:bodyPr>
            <a:noAutofit/>
          </a:bodyPr>
          <a:lstStyle/>
          <a:p>
            <a:pPr eaLnBrk="1" hangingPunct="1">
              <a:defRPr/>
            </a:pPr>
            <a:r>
              <a:rPr lang="en-US" sz="7200" dirty="0">
                <a:effectLst>
                  <a:outerShdw blurRad="38100" dist="38100" dir="2700000" algn="tl">
                    <a:srgbClr val="FFFFFF"/>
                  </a:outerShdw>
                </a:effectLst>
              </a:rPr>
              <a:t>Lamictal:</a:t>
            </a:r>
            <a:br>
              <a:rPr lang="en-US" sz="7200" u="sng" dirty="0">
                <a:effectLst>
                  <a:outerShdw blurRad="38100" dist="38100" dir="2700000" algn="tl">
                    <a:srgbClr val="FFFFFF"/>
                  </a:outerShdw>
                </a:effectLst>
              </a:rPr>
            </a:br>
            <a:r>
              <a:rPr lang="en-US" sz="7200" u="sng" dirty="0">
                <a:effectLst>
                  <a:outerShdw blurRad="38100" dist="38100" dir="2700000" algn="tl">
                    <a:srgbClr val="FFFFFF"/>
                  </a:outerShdw>
                </a:effectLst>
              </a:rPr>
              <a:t>Stevens Johnson</a:t>
            </a:r>
          </a:p>
        </p:txBody>
      </p:sp>
      <p:sp>
        <p:nvSpPr>
          <p:cNvPr id="1176579" name="Rectangle 3"/>
          <p:cNvSpPr>
            <a:spLocks noGrp="1" noChangeArrowheads="1"/>
          </p:cNvSpPr>
          <p:nvPr>
            <p:ph idx="1"/>
          </p:nvPr>
        </p:nvSpPr>
        <p:spPr>
          <a:xfrm>
            <a:off x="914400" y="2438400"/>
            <a:ext cx="8001000" cy="4114800"/>
          </a:xfrm>
        </p:spPr>
        <p:txBody>
          <a:bodyPr>
            <a:normAutofit/>
          </a:bodyPr>
          <a:lstStyle/>
          <a:p>
            <a:pPr eaLnBrk="1" hangingPunct="1">
              <a:defRPr/>
            </a:pPr>
            <a:r>
              <a:rPr lang="en-US" sz="6000" dirty="0">
                <a:effectLst>
                  <a:outerShdw blurRad="38100" dist="38100" dir="2700000" algn="tl">
                    <a:srgbClr val="FFFFFF"/>
                  </a:outerShdw>
                </a:effectLst>
              </a:rPr>
              <a:t>Prevalence:</a:t>
            </a:r>
          </a:p>
          <a:p>
            <a:pPr eaLnBrk="1" hangingPunct="1">
              <a:buFontTx/>
              <a:buNone/>
              <a:defRPr/>
            </a:pPr>
            <a:r>
              <a:rPr lang="en-US" sz="6000" dirty="0">
                <a:effectLst>
                  <a:outerShdw blurRad="38100" dist="38100" dir="2700000" algn="tl">
                    <a:srgbClr val="FFFFFF"/>
                  </a:outerShdw>
                </a:effectLst>
              </a:rPr>
              <a:t>     * 2% in Children</a:t>
            </a:r>
          </a:p>
        </p:txBody>
      </p:sp>
    </p:spTree>
    <p:extLst>
      <p:ext uri="{BB962C8B-B14F-4D97-AF65-F5344CB8AC3E}">
        <p14:creationId xmlns:p14="http://schemas.microsoft.com/office/powerpoint/2010/main" val="2320870502"/>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Rectangle 2"/>
          <p:cNvSpPr>
            <a:spLocks noGrp="1" noChangeArrowheads="1"/>
          </p:cNvSpPr>
          <p:nvPr>
            <p:ph type="title"/>
          </p:nvPr>
        </p:nvSpPr>
        <p:spPr>
          <a:xfrm>
            <a:off x="685800" y="228600"/>
            <a:ext cx="7772400" cy="1143000"/>
          </a:xfrm>
        </p:spPr>
        <p:txBody>
          <a:bodyPr/>
          <a:lstStyle/>
          <a:p>
            <a:pPr eaLnBrk="1" hangingPunct="1">
              <a:defRPr/>
            </a:pPr>
            <a:r>
              <a:rPr lang="en-US" u="sng" dirty="0">
                <a:effectLst>
                  <a:outerShdw blurRad="38100" dist="38100" dir="2700000" algn="tl">
                    <a:srgbClr val="FFFFFF"/>
                  </a:outerShdw>
                </a:effectLst>
              </a:rPr>
              <a:t>How Risky is Lamictal ?</a:t>
            </a:r>
            <a:br>
              <a:rPr lang="en-US" u="sng" dirty="0">
                <a:effectLst>
                  <a:outerShdw blurRad="38100" dist="38100" dir="2700000" algn="tl">
                    <a:srgbClr val="FFFFFF"/>
                  </a:outerShdw>
                </a:effectLst>
              </a:rPr>
            </a:br>
            <a:r>
              <a:rPr lang="en-US" sz="2000" dirty="0">
                <a:effectLst>
                  <a:outerShdw blurRad="38100" dist="38100" dir="2700000" algn="tl">
                    <a:srgbClr val="FFFFFF"/>
                  </a:outerShdw>
                </a:effectLst>
              </a:rPr>
              <a:t>German Rash Registry</a:t>
            </a:r>
            <a:endParaRPr lang="en-US" u="sng" dirty="0">
              <a:effectLst>
                <a:outerShdw blurRad="38100" dist="38100" dir="2700000" algn="tl">
                  <a:srgbClr val="FFFFFF"/>
                </a:outerShdw>
              </a:effectLst>
            </a:endParaRPr>
          </a:p>
        </p:txBody>
      </p:sp>
      <p:sp>
        <p:nvSpPr>
          <p:cNvPr id="1178627" name="Rectangle 3"/>
          <p:cNvSpPr>
            <a:spLocks noGrp="1" noChangeArrowheads="1"/>
          </p:cNvSpPr>
          <p:nvPr>
            <p:ph idx="1"/>
          </p:nvPr>
        </p:nvSpPr>
        <p:spPr>
          <a:xfrm>
            <a:off x="685800" y="1447800"/>
            <a:ext cx="7772400" cy="4800600"/>
          </a:xfrm>
        </p:spPr>
        <p:txBody>
          <a:bodyPr>
            <a:normAutofit lnSpcReduction="10000"/>
          </a:bodyPr>
          <a:lstStyle/>
          <a:p>
            <a:pPr eaLnBrk="1" hangingPunct="1">
              <a:defRPr/>
            </a:pPr>
            <a:r>
              <a:rPr lang="en-US" sz="4000" dirty="0">
                <a:effectLst>
                  <a:outerShdw blurRad="38100" dist="38100" dir="2700000" algn="tl">
                    <a:srgbClr val="FFFFFF"/>
                  </a:outerShdw>
                </a:effectLst>
              </a:rPr>
              <a:t>Since slow titration started</a:t>
            </a:r>
          </a:p>
          <a:p>
            <a:pPr eaLnBrk="1" hangingPunct="1">
              <a:defRPr/>
            </a:pPr>
            <a:r>
              <a:rPr lang="en-US" sz="4000" dirty="0">
                <a:effectLst>
                  <a:outerShdw blurRad="38100" dist="38100" dir="2700000" algn="tl">
                    <a:srgbClr val="FFFFFF"/>
                  </a:outerShdw>
                </a:effectLst>
              </a:rPr>
              <a:t>Benign:  9% drug, 8% placebo</a:t>
            </a:r>
          </a:p>
          <a:p>
            <a:pPr eaLnBrk="1" hangingPunct="1">
              <a:defRPr/>
            </a:pPr>
            <a:r>
              <a:rPr lang="en-US" sz="4000" dirty="0">
                <a:effectLst>
                  <a:outerShdw blurRad="38100" dist="38100" dir="2700000" algn="tl">
                    <a:srgbClr val="FFFFFF"/>
                  </a:outerShdw>
                </a:effectLst>
              </a:rPr>
              <a:t>Serious rash: placebo: 0.06% </a:t>
            </a:r>
          </a:p>
          <a:p>
            <a:pPr eaLnBrk="1" hangingPunct="1">
              <a:buFontTx/>
              <a:buNone/>
              <a:defRPr/>
            </a:pPr>
            <a:r>
              <a:rPr lang="en-US" sz="4000" dirty="0">
                <a:effectLst>
                  <a:outerShdw blurRad="38100" dist="38100" dir="2700000" algn="tl">
                    <a:srgbClr val="FFFFFF"/>
                  </a:outerShdw>
                </a:effectLst>
              </a:rPr>
              <a:t>        drug; 0.09%</a:t>
            </a:r>
          </a:p>
          <a:p>
            <a:pPr eaLnBrk="1" hangingPunct="1">
              <a:defRPr/>
            </a:pPr>
            <a:r>
              <a:rPr lang="en-US" sz="4000" dirty="0">
                <a:effectLst>
                  <a:outerShdw blurRad="38100" dist="38100" dir="2700000" algn="tl">
                    <a:srgbClr val="FFFFFF"/>
                  </a:outerShdw>
                </a:effectLst>
              </a:rPr>
              <a:t>No cases of Stevens-Johnson</a:t>
            </a:r>
          </a:p>
          <a:p>
            <a:pPr eaLnBrk="1" hangingPunct="1">
              <a:buFontTx/>
              <a:buNone/>
              <a:defRPr/>
            </a:pPr>
            <a:r>
              <a:rPr lang="en-US" sz="4000" dirty="0">
                <a:effectLst>
                  <a:outerShdw blurRad="38100" dist="38100" dir="2700000" algn="tl">
                    <a:srgbClr val="FFFFFF"/>
                  </a:outerShdw>
                </a:effectLst>
              </a:rPr>
              <a:t>        adults and teens</a:t>
            </a:r>
          </a:p>
          <a:p>
            <a:pPr eaLnBrk="1" hangingPunct="1">
              <a:defRPr/>
            </a:pPr>
            <a:r>
              <a:rPr lang="en-US" sz="4000" dirty="0">
                <a:effectLst>
                  <a:outerShdw blurRad="38100" dist="38100" dir="2700000" algn="tl">
                    <a:srgbClr val="FFFFFF"/>
                  </a:outerShdw>
                </a:effectLst>
              </a:rPr>
              <a:t>Children: 3/10,000</a:t>
            </a:r>
          </a:p>
        </p:txBody>
      </p:sp>
    </p:spTree>
    <p:extLst>
      <p:ext uri="{BB962C8B-B14F-4D97-AF65-F5344CB8AC3E}">
        <p14:creationId xmlns:p14="http://schemas.microsoft.com/office/powerpoint/2010/main" val="263074646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Grp="1" noChangeArrowheads="1"/>
          </p:cNvSpPr>
          <p:nvPr>
            <p:ph type="title"/>
          </p:nvPr>
        </p:nvSpPr>
        <p:spPr>
          <a:xfrm>
            <a:off x="0" y="2667000"/>
            <a:ext cx="9144000" cy="1143000"/>
          </a:xfrm>
        </p:spPr>
        <p:txBody>
          <a:bodyPr>
            <a:normAutofit fontScale="90000"/>
          </a:bodyPr>
          <a:lstStyle/>
          <a:p>
            <a:pPr eaLnBrk="1" hangingPunct="1">
              <a:defRPr/>
            </a:pPr>
            <a:r>
              <a:rPr lang="en-US" sz="6000" b="1" u="sng" dirty="0"/>
              <a:t>Bipolar Depression Algorithms</a:t>
            </a:r>
            <a:br>
              <a:rPr lang="en-US" u="sng" dirty="0">
                <a:effectLst>
                  <a:outerShdw blurRad="38100" dist="38100" dir="2700000" algn="tl">
                    <a:srgbClr val="FFFFFF"/>
                  </a:outerShdw>
                </a:effectLst>
              </a:rPr>
            </a:br>
            <a:br>
              <a:rPr lang="en-US" u="sng" dirty="0">
                <a:effectLst>
                  <a:outerShdw blurRad="38100" dist="38100" dir="2700000" algn="tl">
                    <a:srgbClr val="FFFFFF"/>
                  </a:outerShdw>
                </a:effectLst>
              </a:rPr>
            </a:br>
            <a:r>
              <a:rPr lang="en-US" b="1" dirty="0">
                <a:effectLst>
                  <a:outerShdw blurRad="38100" dist="38100" dir="2700000" algn="tl">
                    <a:srgbClr val="FFFFFF"/>
                  </a:outerShdw>
                </a:effectLst>
              </a:rPr>
              <a:t>If Bipolar I</a:t>
            </a:r>
            <a:r>
              <a:rPr lang="en-US" dirty="0">
                <a:effectLst>
                  <a:outerShdw blurRad="38100" dist="38100" dir="2700000" algn="tl">
                    <a:srgbClr val="FFFFFF"/>
                  </a:outerShdw>
                </a:effectLst>
              </a:rPr>
              <a:t>:</a:t>
            </a:r>
            <a:br>
              <a:rPr lang="en-US" dirty="0">
                <a:effectLst>
                  <a:outerShdw blurRad="38100" dist="38100" dir="2700000" algn="tl">
                    <a:srgbClr val="FFFFFF"/>
                  </a:outerShdw>
                </a:effectLst>
              </a:rPr>
            </a:br>
            <a:r>
              <a:rPr lang="en-US" b="1" dirty="0">
                <a:effectLst>
                  <a:outerShdw blurRad="38100" dist="38100" dir="2700000" algn="tl">
                    <a:srgbClr val="FFFFFF"/>
                  </a:outerShdw>
                </a:effectLst>
              </a:rPr>
              <a:t>recent mania or history of</a:t>
            </a:r>
            <a:br>
              <a:rPr lang="en-US" b="1" dirty="0">
                <a:effectLst>
                  <a:outerShdw blurRad="38100" dist="38100" dir="2700000" algn="tl">
                    <a:srgbClr val="FFFFFF"/>
                  </a:outerShdw>
                </a:effectLst>
              </a:rPr>
            </a:br>
            <a:r>
              <a:rPr lang="en-US" b="1" dirty="0">
                <a:effectLst>
                  <a:outerShdw blurRad="38100" dist="38100" dir="2700000" algn="tl">
                    <a:srgbClr val="FFFFFF"/>
                  </a:outerShdw>
                </a:effectLst>
              </a:rPr>
              <a:t>switching, strongly</a:t>
            </a:r>
            <a:br>
              <a:rPr lang="en-US" b="1" dirty="0">
                <a:effectLst>
                  <a:outerShdw blurRad="38100" dist="38100" dir="2700000" algn="tl">
                    <a:srgbClr val="FFFFFF"/>
                  </a:outerShdw>
                </a:effectLst>
              </a:rPr>
            </a:br>
            <a:r>
              <a:rPr lang="en-US" b="1" dirty="0">
                <a:effectLst>
                  <a:outerShdw blurRad="38100" dist="38100" dir="2700000" algn="tl">
                    <a:srgbClr val="FFFFFF"/>
                  </a:outerShdw>
                </a:effectLst>
              </a:rPr>
              <a:t>recommend an antimanic agent: first line </a:t>
            </a:r>
            <a:r>
              <a:rPr lang="en-US" b="1" dirty="0">
                <a:effectLst>
                  <a:outerShdw blurRad="38100" dist="38100" dir="2700000" algn="tl">
                    <a:srgbClr val="FFFFFF"/>
                  </a:outerShdw>
                </a:effectLst>
                <a:sym typeface="Symbol" pitchFamily="18" charset="2"/>
              </a:rPr>
              <a:t></a:t>
            </a:r>
            <a:endParaRPr lang="en-US" b="1" u="sng" dirty="0">
              <a:effectLst>
                <a:outerShdw blurRad="38100" dist="38100" dir="2700000" algn="tl">
                  <a:srgbClr val="FFFFFF"/>
                </a:outerShdw>
              </a:effectLst>
            </a:endParaRPr>
          </a:p>
        </p:txBody>
      </p:sp>
    </p:spTree>
    <p:extLst>
      <p:ext uri="{BB962C8B-B14F-4D97-AF65-F5344CB8AC3E}">
        <p14:creationId xmlns:p14="http://schemas.microsoft.com/office/powerpoint/2010/main" val="3739668254"/>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Rectangle 3074"/>
          <p:cNvSpPr>
            <a:spLocks noGrp="1" noChangeArrowheads="1"/>
          </p:cNvSpPr>
          <p:nvPr>
            <p:ph type="title"/>
          </p:nvPr>
        </p:nvSpPr>
        <p:spPr>
          <a:xfrm>
            <a:off x="0" y="228600"/>
            <a:ext cx="9144000" cy="1143000"/>
          </a:xfrm>
        </p:spPr>
        <p:txBody>
          <a:bodyPr rtlCol="0">
            <a:normAutofit fontScale="90000"/>
          </a:bodyPr>
          <a:lstStyle/>
          <a:p>
            <a:pPr eaLnBrk="1" fontAlgn="auto" hangingPunct="1">
              <a:spcAft>
                <a:spcPts val="0"/>
              </a:spcAft>
              <a:defRPr/>
            </a:pPr>
            <a:r>
              <a:rPr lang="en-US" sz="6000" b="1" u="sng" dirty="0">
                <a:effectLst>
                  <a:outerShdw blurRad="38100" dist="38100" dir="2700000" algn="tl">
                    <a:srgbClr val="FFFFFF"/>
                  </a:outerShdw>
                </a:effectLst>
              </a:rPr>
              <a:t>Algorithm: BP  I Depression</a:t>
            </a:r>
            <a:br>
              <a:rPr lang="en-US" sz="6000" b="1" u="sng" dirty="0">
                <a:effectLst>
                  <a:outerShdw blurRad="38100" dist="38100" dir="2700000" algn="tl">
                    <a:srgbClr val="FFFFFF"/>
                  </a:outerShdw>
                </a:effectLst>
              </a:rPr>
            </a:br>
            <a:endParaRPr lang="en-US" sz="4900" b="1" u="sng" dirty="0">
              <a:effectLst>
                <a:outerShdw blurRad="38100" dist="38100" dir="2700000" algn="tl">
                  <a:srgbClr val="FFFFFF"/>
                </a:outerShdw>
              </a:effectLst>
            </a:endParaRPr>
          </a:p>
        </p:txBody>
      </p:sp>
      <p:sp>
        <p:nvSpPr>
          <p:cNvPr id="945155" name="Rectangle 3075"/>
          <p:cNvSpPr>
            <a:spLocks noGrp="1" noChangeArrowheads="1"/>
          </p:cNvSpPr>
          <p:nvPr>
            <p:ph idx="1"/>
          </p:nvPr>
        </p:nvSpPr>
        <p:spPr>
          <a:xfrm>
            <a:off x="-304800" y="1219200"/>
            <a:ext cx="9829800" cy="4114800"/>
          </a:xfrm>
        </p:spPr>
        <p:txBody>
          <a:bodyPr rtlCol="0">
            <a:noAutofit/>
          </a:bodyPr>
          <a:lstStyle/>
          <a:p>
            <a:pPr marL="274320" indent="-274320" eaLnBrk="1" fontAlgn="auto" hangingPunct="1">
              <a:lnSpc>
                <a:spcPct val="90000"/>
              </a:lnSpc>
              <a:spcAft>
                <a:spcPts val="0"/>
              </a:spcAft>
              <a:buClr>
                <a:schemeClr val="accent3"/>
              </a:buClr>
              <a:buFont typeface="Wingdings" pitchFamily="2" charset="2"/>
              <a:buNone/>
              <a:defRPr/>
            </a:pPr>
            <a:endParaRPr lang="en-US" sz="5400" dirty="0"/>
          </a:p>
          <a:p>
            <a:pPr marL="274320" indent="-274320" eaLnBrk="1" fontAlgn="auto" hangingPunct="1">
              <a:lnSpc>
                <a:spcPct val="90000"/>
              </a:lnSpc>
              <a:spcAft>
                <a:spcPts val="0"/>
              </a:spcAft>
              <a:buClr>
                <a:schemeClr val="accent3"/>
              </a:buClr>
              <a:buFont typeface="Wingdings" pitchFamily="2" charset="2"/>
              <a:buNone/>
              <a:defRPr/>
            </a:pPr>
            <a:r>
              <a:rPr lang="en-US" sz="5400" dirty="0"/>
              <a:t>     &gt; </a:t>
            </a:r>
            <a:r>
              <a:rPr lang="en-US" sz="5400" b="1" dirty="0" err="1"/>
              <a:t>Lamictal</a:t>
            </a:r>
            <a:r>
              <a:rPr lang="en-US" sz="5400" b="1" dirty="0"/>
              <a:t> and Anti-manic</a:t>
            </a:r>
          </a:p>
          <a:p>
            <a:pPr marL="274320" indent="-274320" eaLnBrk="1" fontAlgn="auto" hangingPunct="1">
              <a:lnSpc>
                <a:spcPct val="90000"/>
              </a:lnSpc>
              <a:spcAft>
                <a:spcPts val="0"/>
              </a:spcAft>
              <a:buClr>
                <a:schemeClr val="accent3"/>
              </a:buClr>
              <a:buFont typeface="Wingdings" pitchFamily="2" charset="2"/>
              <a:buNone/>
              <a:defRPr/>
            </a:pPr>
            <a:r>
              <a:rPr lang="en-US" sz="5400" b="1" dirty="0"/>
              <a:t>     &gt; Symbyax, Seroquel, </a:t>
            </a:r>
            <a:r>
              <a:rPr lang="en-US" sz="5400" b="1" dirty="0" err="1"/>
              <a:t>Latuda</a:t>
            </a:r>
            <a:endParaRPr lang="en-US" sz="5400" b="1" dirty="0"/>
          </a:p>
          <a:p>
            <a:pPr marL="274320" indent="-274320" eaLnBrk="1" fontAlgn="auto" hangingPunct="1">
              <a:lnSpc>
                <a:spcPct val="90000"/>
              </a:lnSpc>
              <a:spcAft>
                <a:spcPts val="0"/>
              </a:spcAft>
              <a:buClr>
                <a:schemeClr val="accent3"/>
              </a:buClr>
              <a:buFont typeface="Wingdings" pitchFamily="2" charset="2"/>
              <a:buNone/>
              <a:defRPr/>
            </a:pPr>
            <a:r>
              <a:rPr lang="en-US" sz="5400" b="1" dirty="0"/>
              <a:t>     &gt; Add lithium</a:t>
            </a:r>
          </a:p>
          <a:p>
            <a:pPr marL="274320" indent="-274320" eaLnBrk="1" fontAlgn="auto" hangingPunct="1">
              <a:lnSpc>
                <a:spcPct val="90000"/>
              </a:lnSpc>
              <a:spcAft>
                <a:spcPts val="0"/>
              </a:spcAft>
              <a:buClr>
                <a:schemeClr val="accent3"/>
              </a:buClr>
              <a:buFont typeface="Wingdings" pitchFamily="2" charset="2"/>
              <a:buNone/>
              <a:defRPr/>
            </a:pPr>
            <a:r>
              <a:rPr lang="en-US" sz="5400" b="1" dirty="0"/>
              <a:t>     &gt; ECT</a:t>
            </a:r>
          </a:p>
        </p:txBody>
      </p:sp>
    </p:spTree>
    <p:extLst>
      <p:ext uri="{BB962C8B-B14F-4D97-AF65-F5344CB8AC3E}">
        <p14:creationId xmlns:p14="http://schemas.microsoft.com/office/powerpoint/2010/main" val="2034286693"/>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Rectangle 3074"/>
          <p:cNvSpPr>
            <a:spLocks noGrp="1" noChangeArrowheads="1"/>
          </p:cNvSpPr>
          <p:nvPr>
            <p:ph type="title"/>
          </p:nvPr>
        </p:nvSpPr>
        <p:spPr>
          <a:xfrm>
            <a:off x="0" y="228600"/>
            <a:ext cx="9144000" cy="1143000"/>
          </a:xfrm>
        </p:spPr>
        <p:txBody>
          <a:bodyPr rtlCol="0">
            <a:normAutofit fontScale="90000"/>
          </a:bodyPr>
          <a:lstStyle/>
          <a:p>
            <a:pPr eaLnBrk="1" fontAlgn="auto" hangingPunct="1">
              <a:spcAft>
                <a:spcPts val="0"/>
              </a:spcAft>
              <a:defRPr/>
            </a:pPr>
            <a:r>
              <a:rPr lang="en-US" sz="6000" b="1" u="sng" dirty="0">
                <a:effectLst>
                  <a:outerShdw blurRad="38100" dist="38100" dir="2700000" algn="tl">
                    <a:srgbClr val="FFFFFF"/>
                  </a:outerShdw>
                </a:effectLst>
              </a:rPr>
              <a:t>Algorithm: BP II Depression</a:t>
            </a:r>
            <a:br>
              <a:rPr lang="en-US" sz="6000" b="1" u="sng" dirty="0">
                <a:effectLst>
                  <a:outerShdw blurRad="38100" dist="38100" dir="2700000" algn="tl">
                    <a:srgbClr val="FFFFFF"/>
                  </a:outerShdw>
                </a:effectLst>
              </a:rPr>
            </a:br>
            <a:endParaRPr lang="en-US" sz="6000" b="1" u="sng" dirty="0">
              <a:effectLst>
                <a:outerShdw blurRad="38100" dist="38100" dir="2700000" algn="tl">
                  <a:srgbClr val="FFFFFF"/>
                </a:outerShdw>
              </a:effectLst>
            </a:endParaRPr>
          </a:p>
        </p:txBody>
      </p:sp>
      <p:sp>
        <p:nvSpPr>
          <p:cNvPr id="945155" name="Rectangle 3075"/>
          <p:cNvSpPr>
            <a:spLocks noGrp="1" noChangeArrowheads="1"/>
          </p:cNvSpPr>
          <p:nvPr>
            <p:ph idx="1"/>
          </p:nvPr>
        </p:nvSpPr>
        <p:spPr>
          <a:xfrm>
            <a:off x="914400" y="1143000"/>
            <a:ext cx="8839200" cy="4648200"/>
          </a:xfrm>
        </p:spPr>
        <p:txBody>
          <a:bodyPr rtlCol="0">
            <a:normAutofit fontScale="92500" lnSpcReduction="20000"/>
          </a:bodyPr>
          <a:lstStyle/>
          <a:p>
            <a:pPr marL="274320" indent="-274320" eaLnBrk="1" fontAlgn="auto" hangingPunct="1">
              <a:lnSpc>
                <a:spcPct val="90000"/>
              </a:lnSpc>
              <a:spcAft>
                <a:spcPts val="0"/>
              </a:spcAft>
              <a:buClr>
                <a:schemeClr val="accent3"/>
              </a:buClr>
              <a:buFont typeface="Wingdings" pitchFamily="2" charset="2"/>
              <a:buNone/>
              <a:defRPr/>
            </a:pPr>
            <a:endParaRPr lang="en-US" sz="2400" b="1" dirty="0"/>
          </a:p>
          <a:p>
            <a:pPr marL="274320" indent="-274320" eaLnBrk="1" fontAlgn="auto" hangingPunct="1">
              <a:lnSpc>
                <a:spcPct val="90000"/>
              </a:lnSpc>
              <a:spcAft>
                <a:spcPts val="0"/>
              </a:spcAft>
              <a:buClr>
                <a:schemeClr val="accent3"/>
              </a:buClr>
              <a:buFont typeface="Wingdings" pitchFamily="2" charset="2"/>
              <a:buNone/>
              <a:defRPr/>
            </a:pPr>
            <a:r>
              <a:rPr lang="en-US" sz="5400" b="1" dirty="0"/>
              <a:t>     &gt; Lamictal , Seroquel,</a:t>
            </a:r>
          </a:p>
          <a:p>
            <a:pPr marL="274320" indent="-274320" eaLnBrk="1" fontAlgn="auto" hangingPunct="1">
              <a:lnSpc>
                <a:spcPct val="90000"/>
              </a:lnSpc>
              <a:spcAft>
                <a:spcPts val="0"/>
              </a:spcAft>
              <a:buClr>
                <a:schemeClr val="accent3"/>
              </a:buClr>
              <a:buFont typeface="Wingdings" pitchFamily="2" charset="2"/>
              <a:buNone/>
              <a:defRPr/>
            </a:pPr>
            <a:r>
              <a:rPr lang="en-US" sz="5400" b="1" dirty="0"/>
              <a:t>           Symbyax or </a:t>
            </a:r>
            <a:r>
              <a:rPr lang="en-US" sz="5400" b="1" dirty="0" err="1"/>
              <a:t>Latuda</a:t>
            </a:r>
            <a:endParaRPr lang="en-US" sz="5400" b="1" dirty="0"/>
          </a:p>
          <a:p>
            <a:pPr marL="274320" indent="-274320" eaLnBrk="1" fontAlgn="auto" hangingPunct="1">
              <a:lnSpc>
                <a:spcPct val="90000"/>
              </a:lnSpc>
              <a:spcAft>
                <a:spcPts val="0"/>
              </a:spcAft>
              <a:buClr>
                <a:schemeClr val="accent3"/>
              </a:buClr>
              <a:buFont typeface="Wingdings" pitchFamily="2" charset="2"/>
              <a:buNone/>
              <a:defRPr/>
            </a:pPr>
            <a:r>
              <a:rPr lang="en-US" sz="5400" b="1" dirty="0"/>
              <a:t>     &gt; Add lithium</a:t>
            </a:r>
          </a:p>
          <a:p>
            <a:pPr marL="274320" indent="-274320" eaLnBrk="1" fontAlgn="auto" hangingPunct="1">
              <a:lnSpc>
                <a:spcPct val="90000"/>
              </a:lnSpc>
              <a:spcAft>
                <a:spcPts val="0"/>
              </a:spcAft>
              <a:buClr>
                <a:schemeClr val="accent3"/>
              </a:buClr>
              <a:buFont typeface="Wingdings" pitchFamily="2" charset="2"/>
              <a:buNone/>
              <a:defRPr/>
            </a:pPr>
            <a:r>
              <a:rPr lang="en-US" sz="5400" b="1" dirty="0"/>
              <a:t>     &gt; Add Antidepressants *</a:t>
            </a:r>
          </a:p>
          <a:p>
            <a:pPr marL="274320" indent="-274320" eaLnBrk="1" fontAlgn="auto" hangingPunct="1">
              <a:lnSpc>
                <a:spcPct val="90000"/>
              </a:lnSpc>
              <a:spcAft>
                <a:spcPts val="0"/>
              </a:spcAft>
              <a:buClr>
                <a:schemeClr val="accent3"/>
              </a:buClr>
              <a:buFont typeface="Wingdings" pitchFamily="2" charset="2"/>
              <a:buNone/>
              <a:defRPr/>
            </a:pPr>
            <a:r>
              <a:rPr lang="en-US" sz="5400" b="1" dirty="0"/>
              <a:t>     &gt; ECT</a:t>
            </a:r>
          </a:p>
          <a:p>
            <a:pPr marL="274320" indent="-274320" eaLnBrk="1" fontAlgn="auto" hangingPunct="1">
              <a:lnSpc>
                <a:spcPct val="90000"/>
              </a:lnSpc>
              <a:spcAft>
                <a:spcPts val="0"/>
              </a:spcAft>
              <a:buClr>
                <a:schemeClr val="accent3"/>
              </a:buClr>
              <a:buFont typeface="Wingdings" pitchFamily="2" charset="2"/>
              <a:buNone/>
              <a:defRPr/>
            </a:pPr>
            <a:r>
              <a:rPr lang="en-US" sz="5400" b="1" dirty="0"/>
              <a:t>           </a:t>
            </a:r>
            <a:r>
              <a:rPr lang="en-US" sz="4300" b="1" dirty="0"/>
              <a:t>* Treatment resistant: 25%</a:t>
            </a:r>
          </a:p>
        </p:txBody>
      </p:sp>
    </p:spTree>
    <p:extLst>
      <p:ext uri="{BB962C8B-B14F-4D97-AF65-F5344CB8AC3E}">
        <p14:creationId xmlns:p14="http://schemas.microsoft.com/office/powerpoint/2010/main" val="4183121286"/>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Title 1"/>
          <p:cNvSpPr>
            <a:spLocks noGrp="1"/>
          </p:cNvSpPr>
          <p:nvPr>
            <p:ph type="title"/>
          </p:nvPr>
        </p:nvSpPr>
        <p:spPr>
          <a:xfrm>
            <a:off x="457200" y="0"/>
            <a:ext cx="8229600" cy="1143000"/>
          </a:xfrm>
        </p:spPr>
        <p:txBody>
          <a:bodyPr/>
          <a:lstStyle/>
          <a:p>
            <a:r>
              <a:rPr lang="en-US" sz="6000" b="1">
                <a:solidFill>
                  <a:srgbClr val="002060"/>
                </a:solidFill>
              </a:rPr>
              <a:t>The Antidepressant Story</a:t>
            </a:r>
          </a:p>
        </p:txBody>
      </p:sp>
      <p:sp>
        <p:nvSpPr>
          <p:cNvPr id="287747" name="Content Placeholder 2"/>
          <p:cNvSpPr>
            <a:spLocks noGrp="1"/>
          </p:cNvSpPr>
          <p:nvPr>
            <p:ph idx="1"/>
          </p:nvPr>
        </p:nvSpPr>
        <p:spPr>
          <a:xfrm>
            <a:off x="457200" y="1219200"/>
            <a:ext cx="8229600" cy="4525963"/>
          </a:xfrm>
        </p:spPr>
        <p:txBody>
          <a:bodyPr>
            <a:normAutofit fontScale="92500" lnSpcReduction="10000"/>
          </a:bodyPr>
          <a:lstStyle/>
          <a:p>
            <a:r>
              <a:rPr lang="en-US" sz="4800" b="1" dirty="0"/>
              <a:t>Bipolar II</a:t>
            </a:r>
          </a:p>
          <a:p>
            <a:pPr>
              <a:buFont typeface="Arial" charset="0"/>
              <a:buNone/>
            </a:pPr>
            <a:r>
              <a:rPr lang="en-US" sz="4000" b="1" dirty="0"/>
              <a:t>        &gt;  Prozac study</a:t>
            </a:r>
          </a:p>
          <a:p>
            <a:pPr>
              <a:buFont typeface="Arial" charset="0"/>
              <a:buNone/>
            </a:pPr>
            <a:r>
              <a:rPr lang="en-US" sz="4000" b="1" dirty="0"/>
              <a:t>        &gt;  Implications: switching </a:t>
            </a:r>
          </a:p>
          <a:p>
            <a:pPr>
              <a:buFont typeface="Arial" charset="0"/>
              <a:buNone/>
            </a:pPr>
            <a:r>
              <a:rPr lang="en-US" sz="4000" b="1" dirty="0"/>
              <a:t>                  to hypomania</a:t>
            </a:r>
          </a:p>
          <a:p>
            <a:pPr>
              <a:buFont typeface="Arial" charset="0"/>
              <a:buNone/>
            </a:pPr>
            <a:r>
              <a:rPr lang="en-US" sz="4000" b="1" dirty="0"/>
              <a:t>        &gt;  Cycle acceleration or </a:t>
            </a:r>
          </a:p>
          <a:p>
            <a:pPr>
              <a:buFont typeface="Arial" charset="0"/>
              <a:buNone/>
            </a:pPr>
            <a:r>
              <a:rPr lang="en-US" sz="4000" b="1" dirty="0"/>
              <a:t>                  rapid cycling</a:t>
            </a:r>
          </a:p>
          <a:p>
            <a:r>
              <a:rPr lang="en-US" sz="4000" b="1" dirty="0"/>
              <a:t>25% helped without harm</a:t>
            </a:r>
          </a:p>
        </p:txBody>
      </p:sp>
      <p:sp>
        <p:nvSpPr>
          <p:cNvPr id="4" name="Slide Number Placeholder 3"/>
          <p:cNvSpPr>
            <a:spLocks noGrp="1"/>
          </p:cNvSpPr>
          <p:nvPr>
            <p:ph type="sldNum" sz="quarter" idx="12"/>
          </p:nvPr>
        </p:nvSpPr>
        <p:spPr/>
        <p:txBody>
          <a:bodyPr/>
          <a:lstStyle/>
          <a:p>
            <a:pPr>
              <a:defRPr/>
            </a:pPr>
            <a:fld id="{495B2F4E-2ADC-45D7-BE86-BB43B5995F01}" type="slidenum">
              <a:rPr lang="en-US" smtClean="0"/>
              <a:pPr>
                <a:defRPr/>
              </a:pPr>
              <a:t>310</a:t>
            </a:fld>
            <a:endParaRPr lang="en-US"/>
          </a:p>
        </p:txBody>
      </p:sp>
    </p:spTree>
    <p:extLst>
      <p:ext uri="{BB962C8B-B14F-4D97-AF65-F5344CB8AC3E}">
        <p14:creationId xmlns:p14="http://schemas.microsoft.com/office/powerpoint/2010/main" val="4253193188"/>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Title 1"/>
          <p:cNvSpPr>
            <a:spLocks noGrp="1"/>
          </p:cNvSpPr>
          <p:nvPr>
            <p:ph type="title"/>
          </p:nvPr>
        </p:nvSpPr>
        <p:spPr/>
        <p:txBody>
          <a:bodyPr>
            <a:normAutofit fontScale="90000"/>
          </a:bodyPr>
          <a:lstStyle/>
          <a:p>
            <a:r>
              <a:rPr lang="en-US" sz="7200" b="1" u="sng">
                <a:solidFill>
                  <a:srgbClr val="002060"/>
                </a:solidFill>
              </a:rPr>
              <a:t>Antidepressants</a:t>
            </a:r>
          </a:p>
        </p:txBody>
      </p:sp>
      <p:sp>
        <p:nvSpPr>
          <p:cNvPr id="3" name="Content Placeholder 2"/>
          <p:cNvSpPr>
            <a:spLocks noGrp="1"/>
          </p:cNvSpPr>
          <p:nvPr>
            <p:ph idx="1"/>
          </p:nvPr>
        </p:nvSpPr>
        <p:spPr/>
        <p:txBody>
          <a:bodyPr/>
          <a:lstStyle/>
          <a:p>
            <a:pPr>
              <a:defRPr/>
            </a:pPr>
            <a:r>
              <a:rPr lang="en-US" sz="4800" b="1" dirty="0" err="1"/>
              <a:t>Wellbutrin</a:t>
            </a:r>
            <a:r>
              <a:rPr lang="en-US" sz="4800" b="1" dirty="0"/>
              <a:t>: least likely to</a:t>
            </a:r>
          </a:p>
          <a:p>
            <a:pPr marL="0" indent="0">
              <a:buFont typeface="Arial" charset="0"/>
              <a:buNone/>
              <a:defRPr/>
            </a:pPr>
            <a:r>
              <a:rPr lang="en-US" sz="4800" b="1" dirty="0"/>
              <a:t>          cause switching</a:t>
            </a:r>
          </a:p>
          <a:p>
            <a:pPr>
              <a:defRPr/>
            </a:pPr>
            <a:r>
              <a:rPr lang="en-US" sz="4800" b="1" dirty="0"/>
              <a:t>Most problematic: </a:t>
            </a:r>
            <a:r>
              <a:rPr lang="en-US" sz="4800" b="1" dirty="0" err="1"/>
              <a:t>Tricyclics</a:t>
            </a:r>
            <a:endParaRPr lang="en-US" sz="4800" b="1" dirty="0"/>
          </a:p>
          <a:p>
            <a:pPr marL="0" indent="0">
              <a:buFont typeface="Arial" charset="0"/>
              <a:buNone/>
              <a:defRPr/>
            </a:pPr>
            <a:r>
              <a:rPr lang="en-US" sz="4800" b="1" dirty="0"/>
              <a:t>          and Effexor</a:t>
            </a:r>
          </a:p>
          <a:p>
            <a:pPr>
              <a:defRPr/>
            </a:pPr>
            <a:r>
              <a:rPr lang="en-US" sz="4800" b="1" dirty="0"/>
              <a:t>MAO Inhibitors: best efficacy</a:t>
            </a:r>
          </a:p>
        </p:txBody>
      </p:sp>
      <p:sp>
        <p:nvSpPr>
          <p:cNvPr id="4" name="Slide Number Placeholder 3"/>
          <p:cNvSpPr>
            <a:spLocks noGrp="1"/>
          </p:cNvSpPr>
          <p:nvPr>
            <p:ph type="sldNum" sz="quarter" idx="12"/>
          </p:nvPr>
        </p:nvSpPr>
        <p:spPr/>
        <p:txBody>
          <a:bodyPr/>
          <a:lstStyle/>
          <a:p>
            <a:pPr>
              <a:defRPr/>
            </a:pPr>
            <a:fld id="{CDBCF932-920B-471F-B3F0-5CE659F4638F}" type="slidenum">
              <a:rPr lang="en-US" smtClean="0"/>
              <a:pPr>
                <a:defRPr/>
              </a:pPr>
              <a:t>311</a:t>
            </a:fld>
            <a:endParaRPr lang="en-US"/>
          </a:p>
        </p:txBody>
      </p:sp>
    </p:spTree>
    <p:extLst>
      <p:ext uri="{BB962C8B-B14F-4D97-AF65-F5344CB8AC3E}">
        <p14:creationId xmlns:p14="http://schemas.microsoft.com/office/powerpoint/2010/main" val="2619031735"/>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ChangeArrowheads="1"/>
          </p:cNvSpPr>
          <p:nvPr>
            <p:ph type="title"/>
          </p:nvPr>
        </p:nvSpPr>
        <p:spPr>
          <a:xfrm>
            <a:off x="762000" y="838200"/>
            <a:ext cx="7772400" cy="1143000"/>
          </a:xfrm>
        </p:spPr>
        <p:txBody>
          <a:bodyPr>
            <a:normAutofit fontScale="90000"/>
          </a:bodyPr>
          <a:lstStyle/>
          <a:p>
            <a:pPr eaLnBrk="1" hangingPunct="1"/>
            <a:r>
              <a:rPr lang="en-US" sz="8000"/>
              <a:t>Maintenance</a:t>
            </a:r>
          </a:p>
        </p:txBody>
      </p:sp>
    </p:spTree>
    <p:extLst>
      <p:ext uri="{BB962C8B-B14F-4D97-AF65-F5344CB8AC3E}">
        <p14:creationId xmlns:p14="http://schemas.microsoft.com/office/powerpoint/2010/main" val="409511868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Title 1"/>
          <p:cNvSpPr>
            <a:spLocks noGrp="1"/>
          </p:cNvSpPr>
          <p:nvPr>
            <p:ph type="title"/>
          </p:nvPr>
        </p:nvSpPr>
        <p:spPr/>
        <p:txBody>
          <a:bodyPr>
            <a:normAutofit fontScale="90000"/>
          </a:bodyPr>
          <a:lstStyle/>
          <a:p>
            <a:r>
              <a:rPr lang="en-US" sz="5400" u="sng" dirty="0">
                <a:solidFill>
                  <a:srgbClr val="C00000"/>
                </a:solidFill>
              </a:rPr>
              <a:t>Tolerability, Safety and Efficacy </a:t>
            </a:r>
          </a:p>
        </p:txBody>
      </p:sp>
      <p:sp>
        <p:nvSpPr>
          <p:cNvPr id="282627" name="Content Placeholder 2"/>
          <p:cNvSpPr>
            <a:spLocks noGrp="1"/>
          </p:cNvSpPr>
          <p:nvPr>
            <p:ph idx="1"/>
          </p:nvPr>
        </p:nvSpPr>
        <p:spPr>
          <a:xfrm>
            <a:off x="381000" y="1905000"/>
            <a:ext cx="9144000" cy="4525963"/>
          </a:xfrm>
        </p:spPr>
        <p:txBody>
          <a:bodyPr/>
          <a:lstStyle/>
          <a:p>
            <a:r>
              <a:rPr lang="en-US" sz="4800" b="1" dirty="0" err="1"/>
              <a:t>Seroquel</a:t>
            </a:r>
            <a:r>
              <a:rPr lang="en-US" sz="4800" b="1" dirty="0"/>
              <a:t> and </a:t>
            </a:r>
            <a:r>
              <a:rPr lang="en-US" sz="4800" b="1" dirty="0" err="1"/>
              <a:t>Lamictal</a:t>
            </a:r>
            <a:endParaRPr lang="en-US" sz="4800" b="1" dirty="0"/>
          </a:p>
          <a:p>
            <a:pPr>
              <a:buFont typeface="Arial" pitchFamily="34" charset="0"/>
              <a:buNone/>
            </a:pPr>
            <a:r>
              <a:rPr lang="en-US" sz="4800" b="1" dirty="0"/>
              <a:t>       combination: long-term</a:t>
            </a:r>
          </a:p>
          <a:p>
            <a:pPr>
              <a:buFont typeface="Arial" pitchFamily="34" charset="0"/>
              <a:buNone/>
            </a:pPr>
            <a:r>
              <a:rPr lang="en-US" sz="4800" b="1" dirty="0"/>
              <a:t>             maintenance</a:t>
            </a:r>
          </a:p>
          <a:p>
            <a:r>
              <a:rPr lang="en-US" sz="4800" b="1" dirty="0"/>
              <a:t>Lithium: for suicide prevention </a:t>
            </a:r>
          </a:p>
        </p:txBody>
      </p:sp>
    </p:spTree>
    <p:extLst>
      <p:ext uri="{BB962C8B-B14F-4D97-AF65-F5344CB8AC3E}">
        <p14:creationId xmlns:p14="http://schemas.microsoft.com/office/powerpoint/2010/main" val="865726363"/>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ChangeArrowheads="1"/>
          </p:cNvSpPr>
          <p:nvPr>
            <p:ph type="title"/>
          </p:nvPr>
        </p:nvSpPr>
        <p:spPr>
          <a:xfrm>
            <a:off x="457200" y="609600"/>
            <a:ext cx="8153400" cy="1143000"/>
          </a:xfrm>
        </p:spPr>
        <p:txBody>
          <a:bodyPr>
            <a:normAutofit fontScale="90000"/>
          </a:bodyPr>
          <a:lstStyle/>
          <a:p>
            <a:pPr eaLnBrk="1" hangingPunct="1"/>
            <a:r>
              <a:rPr lang="en-US" sz="5400" b="1" dirty="0"/>
              <a:t>Time to Next </a:t>
            </a:r>
            <a:br>
              <a:rPr lang="en-US" sz="5400" b="1" dirty="0"/>
            </a:br>
            <a:r>
              <a:rPr lang="en-US" sz="5400" b="1" u="sng" dirty="0"/>
              <a:t>Manic Episode</a:t>
            </a:r>
            <a:br>
              <a:rPr lang="en-US" sz="2000" b="1" dirty="0"/>
            </a:br>
            <a:r>
              <a:rPr lang="en-US" sz="2400" dirty="0"/>
              <a:t>(Keck and McElroy, 2002; Bowden, et al., 2004)</a:t>
            </a:r>
            <a:endParaRPr lang="en-US" sz="2400" u="sng" dirty="0"/>
          </a:p>
        </p:txBody>
      </p:sp>
      <p:sp>
        <p:nvSpPr>
          <p:cNvPr id="966659" name="Rectangle 3"/>
          <p:cNvSpPr>
            <a:spLocks noGrp="1" noChangeArrowheads="1"/>
          </p:cNvSpPr>
          <p:nvPr>
            <p:ph idx="1"/>
          </p:nvPr>
        </p:nvSpPr>
        <p:spPr>
          <a:xfrm>
            <a:off x="1066800" y="2286000"/>
            <a:ext cx="7772400" cy="4114800"/>
          </a:xfrm>
        </p:spPr>
        <p:txBody>
          <a:bodyPr/>
          <a:lstStyle/>
          <a:p>
            <a:pPr eaLnBrk="1" hangingPunct="1">
              <a:buFontTx/>
              <a:buNone/>
              <a:defRPr/>
            </a:pPr>
            <a:endParaRPr lang="en-US" sz="4400" b="1" dirty="0">
              <a:effectLst>
                <a:outerShdw blurRad="38100" dist="38100" dir="2700000" algn="tl">
                  <a:srgbClr val="FFFFFF"/>
                </a:outerShdw>
              </a:effectLst>
            </a:endParaRPr>
          </a:p>
          <a:p>
            <a:pPr eaLnBrk="1" hangingPunct="1">
              <a:defRPr/>
            </a:pPr>
            <a:r>
              <a:rPr lang="en-US" sz="4400" b="1" dirty="0">
                <a:effectLst>
                  <a:outerShdw blurRad="38100" dist="38100" dir="2700000" algn="tl">
                    <a:srgbClr val="FFFFFF"/>
                  </a:outerShdw>
                </a:effectLst>
              </a:rPr>
              <a:t>Combo Therapy</a:t>
            </a:r>
            <a:r>
              <a:rPr lang="en-US" sz="2800" b="1" dirty="0">
                <a:effectLst>
                  <a:outerShdw blurRad="38100" dist="38100" dir="2700000" algn="tl">
                    <a:srgbClr val="FFFFFF"/>
                  </a:outerShdw>
                </a:effectLst>
              </a:rPr>
              <a:t> (Li and </a:t>
            </a:r>
            <a:r>
              <a:rPr lang="en-US" sz="2800" b="1" dirty="0" err="1">
                <a:effectLst>
                  <a:outerShdw blurRad="38100" dist="38100" dir="2700000" algn="tl">
                    <a:srgbClr val="FFFFFF"/>
                  </a:outerShdw>
                </a:effectLst>
              </a:rPr>
              <a:t>Depakote</a:t>
            </a:r>
            <a:r>
              <a:rPr lang="en-US" sz="2800" b="1" dirty="0">
                <a:effectLst>
                  <a:outerShdw blurRad="38100" dist="38100" dir="2700000" algn="tl">
                    <a:srgbClr val="FFFFFF"/>
                  </a:outerShdw>
                </a:effectLst>
              </a:rPr>
              <a:t>):</a:t>
            </a:r>
          </a:p>
          <a:p>
            <a:pPr eaLnBrk="1" hangingPunct="1">
              <a:buFontTx/>
              <a:buNone/>
              <a:defRPr/>
            </a:pPr>
            <a:r>
              <a:rPr lang="en-US" sz="2800" b="1" dirty="0">
                <a:effectLst>
                  <a:outerShdw blurRad="38100" dist="38100" dir="2700000" algn="tl">
                    <a:srgbClr val="FFFFFF"/>
                  </a:outerShdw>
                </a:effectLst>
              </a:rPr>
              <a:t>    </a:t>
            </a:r>
            <a:r>
              <a:rPr lang="en-US" sz="4400" b="1" dirty="0">
                <a:effectLst>
                  <a:outerShdw blurRad="38100" dist="38100" dir="2700000" algn="tl">
                    <a:srgbClr val="FFFFFF"/>
                  </a:outerShdw>
                </a:effectLst>
              </a:rPr>
              <a:t>6 x longer vs. </a:t>
            </a:r>
            <a:r>
              <a:rPr lang="en-US" sz="4400" b="1" dirty="0" err="1">
                <a:effectLst>
                  <a:outerShdw blurRad="38100" dist="38100" dir="2700000" algn="tl">
                    <a:srgbClr val="FFFFFF"/>
                  </a:outerShdw>
                </a:effectLst>
              </a:rPr>
              <a:t>monotherapy</a:t>
            </a:r>
            <a:endParaRPr lang="en-US" sz="2800" b="1" dirty="0">
              <a:effectLst>
                <a:outerShdw blurRad="38100" dist="38100" dir="2700000" algn="tl">
                  <a:srgbClr val="FFFFFF"/>
                </a:outerShdw>
              </a:effectLst>
            </a:endParaRPr>
          </a:p>
        </p:txBody>
      </p:sp>
    </p:spTree>
    <p:extLst>
      <p:ext uri="{BB962C8B-B14F-4D97-AF65-F5344CB8AC3E}">
        <p14:creationId xmlns:p14="http://schemas.microsoft.com/office/powerpoint/2010/main" val="226309518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0"/>
            <a:ext cx="9144000" cy="1143000"/>
          </a:xfrm>
        </p:spPr>
        <p:txBody>
          <a:bodyPr rtlCol="0">
            <a:noAutofit/>
          </a:bodyPr>
          <a:lstStyle/>
          <a:p>
            <a:pPr eaLnBrk="1" fontAlgn="auto" hangingPunct="1">
              <a:spcAft>
                <a:spcPts val="0"/>
              </a:spcAft>
              <a:defRPr/>
            </a:pPr>
            <a:r>
              <a:rPr lang="en-US" sz="5400" dirty="0">
                <a:effectLst>
                  <a:outerShdw blurRad="38100" dist="38100" dir="2700000" algn="tl">
                    <a:srgbClr val="FFFFFF"/>
                  </a:outerShdw>
                </a:effectLst>
              </a:rPr>
              <a:t>Pediatric </a:t>
            </a:r>
            <a:r>
              <a:rPr lang="en-US" sz="4800" dirty="0">
                <a:effectLst>
                  <a:outerShdw blurRad="38100" dist="38100" dir="2700000" algn="tl">
                    <a:srgbClr val="FFFFFF"/>
                  </a:outerShdw>
                </a:effectLst>
              </a:rPr>
              <a:t> </a:t>
            </a:r>
            <a:r>
              <a:rPr lang="en-US" sz="5400" dirty="0">
                <a:effectLst>
                  <a:outerShdw blurRad="38100" dist="38100" dir="2700000" algn="tl">
                    <a:srgbClr val="FFFFFF"/>
                  </a:outerShdw>
                </a:effectLst>
              </a:rPr>
              <a:t>Bipolar  Disorder</a:t>
            </a:r>
          </a:p>
        </p:txBody>
      </p:sp>
      <p:sp>
        <p:nvSpPr>
          <p:cNvPr id="4" name="Slide Number Placeholder 3"/>
          <p:cNvSpPr>
            <a:spLocks noGrp="1"/>
          </p:cNvSpPr>
          <p:nvPr>
            <p:ph type="sldNum" sz="quarter" idx="12"/>
          </p:nvPr>
        </p:nvSpPr>
        <p:spPr/>
        <p:txBody>
          <a:bodyPr/>
          <a:lstStyle/>
          <a:p>
            <a:pPr>
              <a:defRPr/>
            </a:pPr>
            <a:fld id="{65D0CB03-C248-4E14-954A-204F79E2A574}" type="slidenum">
              <a:rPr lang="en-US" smtClean="0"/>
              <a:pPr>
                <a:defRPr/>
              </a:pPr>
              <a:t>315</a:t>
            </a:fld>
            <a:endParaRPr lang="en-US"/>
          </a:p>
        </p:txBody>
      </p:sp>
    </p:spTree>
    <p:extLst>
      <p:ext uri="{BB962C8B-B14F-4D97-AF65-F5344CB8AC3E}">
        <p14:creationId xmlns:p14="http://schemas.microsoft.com/office/powerpoint/2010/main" val="308807253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381000"/>
            <a:ext cx="7793038" cy="1143000"/>
          </a:xfrm>
        </p:spPr>
        <p:txBody>
          <a:bodyPr/>
          <a:lstStyle/>
          <a:p>
            <a:pPr eaLnBrk="1" hangingPunct="1"/>
            <a:r>
              <a:rPr lang="en-US" sz="6600" b="1" i="1"/>
              <a:t>By age 15-16</a:t>
            </a:r>
          </a:p>
        </p:txBody>
      </p:sp>
      <p:sp>
        <p:nvSpPr>
          <p:cNvPr id="108547" name="Rectangle 3"/>
          <p:cNvSpPr>
            <a:spLocks noGrp="1" noChangeArrowheads="1"/>
          </p:cNvSpPr>
          <p:nvPr>
            <p:ph idx="1"/>
          </p:nvPr>
        </p:nvSpPr>
        <p:spPr>
          <a:xfrm>
            <a:off x="762000" y="2057400"/>
            <a:ext cx="7772400" cy="4114800"/>
          </a:xfrm>
        </p:spPr>
        <p:txBody>
          <a:bodyPr/>
          <a:lstStyle/>
          <a:p>
            <a:pPr algn="ctr" eaLnBrk="1" hangingPunct="1">
              <a:buFont typeface="Wingdings" pitchFamily="2" charset="2"/>
              <a:buNone/>
            </a:pPr>
            <a:r>
              <a:rPr lang="en-US" sz="6600"/>
              <a:t>Bipolar Presentation</a:t>
            </a:r>
          </a:p>
          <a:p>
            <a:pPr algn="ctr" eaLnBrk="1" hangingPunct="1">
              <a:buFont typeface="Wingdings" pitchFamily="2" charset="2"/>
              <a:buNone/>
            </a:pPr>
            <a:r>
              <a:rPr lang="en-US" sz="6600"/>
              <a:t>Is “Adult Onset”</a:t>
            </a:r>
          </a:p>
          <a:p>
            <a:pPr algn="ctr" eaLnBrk="1" hangingPunct="1">
              <a:buFont typeface="Wingdings" pitchFamily="2" charset="2"/>
              <a:buNone/>
            </a:pPr>
            <a:r>
              <a:rPr lang="en-US" sz="6600"/>
              <a:t>Version</a:t>
            </a:r>
          </a:p>
        </p:txBody>
      </p:sp>
    </p:spTree>
    <p:extLst>
      <p:ext uri="{BB962C8B-B14F-4D97-AF65-F5344CB8AC3E}">
        <p14:creationId xmlns:p14="http://schemas.microsoft.com/office/powerpoint/2010/main" val="242281790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r>
              <a:rPr lang="en-US" sz="6000" b="1" u="sng"/>
              <a:t>Childhood Onset Bipolar</a:t>
            </a:r>
          </a:p>
        </p:txBody>
      </p:sp>
      <p:sp>
        <p:nvSpPr>
          <p:cNvPr id="103427" name="Content Placeholder 2"/>
          <p:cNvSpPr>
            <a:spLocks noGrp="1"/>
          </p:cNvSpPr>
          <p:nvPr>
            <p:ph idx="1"/>
          </p:nvPr>
        </p:nvSpPr>
        <p:spPr>
          <a:xfrm>
            <a:off x="457200" y="2332038"/>
            <a:ext cx="8686800" cy="4525962"/>
          </a:xfrm>
        </p:spPr>
        <p:txBody>
          <a:bodyPr/>
          <a:lstStyle/>
          <a:p>
            <a:r>
              <a:rPr lang="en-US" sz="6000" b="1">
                <a:solidFill>
                  <a:srgbClr val="FF0000"/>
                </a:solidFill>
              </a:rPr>
              <a:t>Diagnostic confusion !!!!!</a:t>
            </a:r>
          </a:p>
          <a:p>
            <a:r>
              <a:rPr lang="en-US" sz="6000" b="1">
                <a:solidFill>
                  <a:srgbClr val="FF0000"/>
                </a:solidFill>
              </a:rPr>
              <a:t>Guarded prognosis</a:t>
            </a:r>
            <a:endParaRPr lang="en-US" sz="6000">
              <a:solidFill>
                <a:srgbClr val="FF0000"/>
              </a:solidFill>
            </a:endParaRPr>
          </a:p>
          <a:p>
            <a:pPr>
              <a:buFont typeface="Arial" charset="0"/>
              <a:buNone/>
            </a:pPr>
            <a:endParaRPr lang="en-US"/>
          </a:p>
        </p:txBody>
      </p:sp>
      <p:sp>
        <p:nvSpPr>
          <p:cNvPr id="4" name="Slide Number Placeholder 3"/>
          <p:cNvSpPr>
            <a:spLocks noGrp="1"/>
          </p:cNvSpPr>
          <p:nvPr>
            <p:ph type="sldNum" sz="quarter" idx="12"/>
          </p:nvPr>
        </p:nvSpPr>
        <p:spPr/>
        <p:txBody>
          <a:bodyPr/>
          <a:lstStyle/>
          <a:p>
            <a:pPr>
              <a:defRPr/>
            </a:pPr>
            <a:fld id="{2CC82840-2DF5-45B2-A899-0EA9F4B748FC}" type="slidenum">
              <a:rPr lang="en-US" smtClean="0"/>
              <a:pPr>
                <a:defRPr/>
              </a:pPr>
              <a:t>317</a:t>
            </a:fld>
            <a:endParaRPr lang="en-US"/>
          </a:p>
        </p:txBody>
      </p:sp>
    </p:spTree>
    <p:extLst>
      <p:ext uri="{BB962C8B-B14F-4D97-AF65-F5344CB8AC3E}">
        <p14:creationId xmlns:p14="http://schemas.microsoft.com/office/powerpoint/2010/main" val="3666515297"/>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381000" y="2590800"/>
            <a:ext cx="8229600" cy="1143000"/>
          </a:xfrm>
        </p:spPr>
        <p:txBody>
          <a:bodyPr>
            <a:normAutofit fontScale="90000"/>
          </a:bodyPr>
          <a:lstStyle/>
          <a:p>
            <a:r>
              <a:rPr lang="en-US" sz="5400" b="1"/>
              <a:t>1994-2003</a:t>
            </a:r>
            <a:br>
              <a:rPr lang="en-US" b="1"/>
            </a:br>
            <a:r>
              <a:rPr lang="en-US" b="1"/>
              <a:t>the diagnosis of bipolar disorder</a:t>
            </a:r>
            <a:r>
              <a:rPr lang="en-US"/>
              <a:t>:</a:t>
            </a:r>
            <a:br>
              <a:rPr lang="en-US"/>
            </a:br>
            <a:br>
              <a:rPr lang="en-US" sz="4800" b="1">
                <a:solidFill>
                  <a:srgbClr val="C00000"/>
                </a:solidFill>
              </a:rPr>
            </a:br>
            <a:r>
              <a:rPr lang="en-US" sz="6000" b="1">
                <a:solidFill>
                  <a:srgbClr val="C00000"/>
                </a:solidFill>
              </a:rPr>
              <a:t>Adults:  X 2</a:t>
            </a:r>
            <a:br>
              <a:rPr lang="en-US" sz="6000" b="1">
                <a:solidFill>
                  <a:srgbClr val="C00000"/>
                </a:solidFill>
              </a:rPr>
            </a:br>
            <a:r>
              <a:rPr lang="en-US" sz="6000" b="1">
                <a:solidFill>
                  <a:srgbClr val="C00000"/>
                </a:solidFill>
              </a:rPr>
              <a:t>Teens:  X  4</a:t>
            </a:r>
            <a:br>
              <a:rPr lang="en-US" sz="6000" b="1">
                <a:solidFill>
                  <a:srgbClr val="C00000"/>
                </a:solidFill>
              </a:rPr>
            </a:br>
            <a:r>
              <a:rPr lang="en-US" sz="6000" b="1">
                <a:solidFill>
                  <a:srgbClr val="C00000"/>
                </a:solidFill>
              </a:rPr>
              <a:t>Children:  X 40</a:t>
            </a:r>
            <a:br>
              <a:rPr lang="en-US" sz="4800" b="1">
                <a:solidFill>
                  <a:srgbClr val="C00000"/>
                </a:solidFill>
              </a:rPr>
            </a:br>
            <a:br>
              <a:rPr lang="en-US"/>
            </a:br>
            <a:r>
              <a:rPr lang="en-US" sz="2800"/>
              <a:t>Archives of Psychiatry (2007) </a:t>
            </a:r>
            <a:br>
              <a:rPr lang="en-US" sz="2800"/>
            </a:br>
            <a:r>
              <a:rPr lang="en-US" sz="2800"/>
              <a:t>64(9) 1032-1039</a:t>
            </a:r>
            <a:endParaRPr lang="en-US"/>
          </a:p>
        </p:txBody>
      </p:sp>
    </p:spTree>
    <p:extLst>
      <p:ext uri="{BB962C8B-B14F-4D97-AF65-F5344CB8AC3E}">
        <p14:creationId xmlns:p14="http://schemas.microsoft.com/office/powerpoint/2010/main" val="1215469441"/>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0" y="1676400"/>
            <a:ext cx="9144000" cy="1143000"/>
          </a:xfrm>
        </p:spPr>
        <p:txBody>
          <a:bodyPr>
            <a:noAutofit/>
          </a:bodyPr>
          <a:lstStyle/>
          <a:p>
            <a:r>
              <a:rPr lang="en-US" sz="6600" b="1" dirty="0"/>
              <a:t>Childhood-onset</a:t>
            </a:r>
            <a:br>
              <a:rPr lang="en-US" sz="6600" b="1" dirty="0"/>
            </a:br>
            <a:r>
              <a:rPr lang="en-US" sz="6600" b="1" dirty="0"/>
              <a:t>bipolar disorder</a:t>
            </a:r>
            <a:r>
              <a:rPr lang="en-US" sz="6600" dirty="0"/>
              <a:t>:</a:t>
            </a:r>
            <a:br>
              <a:rPr lang="en-US" sz="6600" dirty="0"/>
            </a:br>
            <a:r>
              <a:rPr lang="en-US" sz="6600" b="1" i="1" dirty="0">
                <a:solidFill>
                  <a:srgbClr val="FF0000"/>
                </a:solidFill>
              </a:rPr>
              <a:t>rarely diagnosed outside </a:t>
            </a:r>
            <a:br>
              <a:rPr lang="en-US" sz="6600" b="1" i="1" dirty="0">
                <a:solidFill>
                  <a:srgbClr val="FF0000"/>
                </a:solidFill>
              </a:rPr>
            </a:br>
            <a:r>
              <a:rPr lang="en-US" sz="6600" b="1" i="1" dirty="0">
                <a:solidFill>
                  <a:srgbClr val="FF0000"/>
                </a:solidFill>
              </a:rPr>
              <a:t>the United States</a:t>
            </a:r>
          </a:p>
        </p:txBody>
      </p:sp>
    </p:spTree>
    <p:extLst>
      <p:ext uri="{BB962C8B-B14F-4D97-AF65-F5344CB8AC3E}">
        <p14:creationId xmlns:p14="http://schemas.microsoft.com/office/powerpoint/2010/main" val="3284402408"/>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normAutofit fontScale="90000"/>
          </a:bodyPr>
          <a:lstStyle/>
          <a:p>
            <a:r>
              <a:rPr lang="en-US" sz="7200" b="1" u="sng"/>
              <a:t>An Example</a:t>
            </a:r>
          </a:p>
        </p:txBody>
      </p:sp>
      <p:sp>
        <p:nvSpPr>
          <p:cNvPr id="3" name="Content Placeholder 2"/>
          <p:cNvSpPr>
            <a:spLocks noGrp="1"/>
          </p:cNvSpPr>
          <p:nvPr>
            <p:ph idx="1"/>
          </p:nvPr>
        </p:nvSpPr>
        <p:spPr>
          <a:xfrm>
            <a:off x="457200" y="1905000"/>
            <a:ext cx="8915400" cy="4525963"/>
          </a:xfrm>
        </p:spPr>
        <p:txBody>
          <a:bodyPr/>
          <a:lstStyle/>
          <a:p>
            <a:pPr>
              <a:defRPr/>
            </a:pPr>
            <a:r>
              <a:rPr lang="en-US" sz="6000" b="1" dirty="0"/>
              <a:t>USA:  73 Children </a:t>
            </a:r>
          </a:p>
          <a:p>
            <a:pPr marL="0" indent="0">
              <a:buFont typeface="Arial" charset="0"/>
              <a:buNone/>
              <a:defRPr/>
            </a:pPr>
            <a:r>
              <a:rPr lang="en-US" sz="6000" b="1" dirty="0"/>
              <a:t>     per 100,000</a:t>
            </a:r>
          </a:p>
          <a:p>
            <a:pPr>
              <a:defRPr/>
            </a:pPr>
            <a:r>
              <a:rPr lang="en-US" sz="6000" b="1" dirty="0"/>
              <a:t>Germany: 0.14 children </a:t>
            </a:r>
          </a:p>
          <a:p>
            <a:pPr marL="0" indent="0">
              <a:buFont typeface="Arial" charset="0"/>
              <a:buNone/>
              <a:defRPr/>
            </a:pPr>
            <a:r>
              <a:rPr lang="en-US" sz="6000" b="1" dirty="0"/>
              <a:t>      per 100,000</a:t>
            </a:r>
          </a:p>
        </p:txBody>
      </p:sp>
    </p:spTree>
    <p:extLst>
      <p:ext uri="{BB962C8B-B14F-4D97-AF65-F5344CB8AC3E}">
        <p14:creationId xmlns:p14="http://schemas.microsoft.com/office/powerpoint/2010/main" val="3550401361"/>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Why ?</a:t>
            </a:r>
          </a:p>
        </p:txBody>
      </p:sp>
      <p:sp>
        <p:nvSpPr>
          <p:cNvPr id="3" name="Content Placeholder 2"/>
          <p:cNvSpPr>
            <a:spLocks noGrp="1"/>
          </p:cNvSpPr>
          <p:nvPr>
            <p:ph idx="1"/>
          </p:nvPr>
        </p:nvSpPr>
        <p:spPr>
          <a:xfrm>
            <a:off x="0" y="1600200"/>
            <a:ext cx="9144000" cy="5105400"/>
          </a:xfrm>
        </p:spPr>
        <p:txBody>
          <a:bodyPr>
            <a:normAutofit/>
          </a:bodyPr>
          <a:lstStyle/>
          <a:p>
            <a:r>
              <a:rPr lang="en-US" sz="4000" b="1" dirty="0"/>
              <a:t>Patents on mood stabilizers/SSRIs : have</a:t>
            </a:r>
          </a:p>
          <a:p>
            <a:pPr marL="0" indent="0">
              <a:buNone/>
            </a:pPr>
            <a:r>
              <a:rPr lang="en-US" sz="4000" b="1" dirty="0"/>
              <a:t>        run out…not so for some second</a:t>
            </a:r>
          </a:p>
          <a:p>
            <a:pPr marL="0" indent="0">
              <a:buNone/>
            </a:pPr>
            <a:r>
              <a:rPr lang="en-US" sz="4000" b="1" dirty="0"/>
              <a:t>        generation antipsychotics (SGA) </a:t>
            </a:r>
          </a:p>
          <a:p>
            <a:r>
              <a:rPr lang="en-US" sz="4000" b="1" dirty="0"/>
              <a:t>Pharmaceutical company documents:</a:t>
            </a:r>
          </a:p>
          <a:p>
            <a:pPr marL="0" indent="0">
              <a:buNone/>
            </a:pPr>
            <a:r>
              <a:rPr lang="en-US" sz="4000" b="1" dirty="0"/>
              <a:t>    seeking to broaden criteria for Bipolar</a:t>
            </a:r>
          </a:p>
          <a:p>
            <a:pPr marL="0" indent="0">
              <a:buNone/>
            </a:pPr>
            <a:r>
              <a:rPr lang="en-US" b="1" dirty="0"/>
              <a:t>       (</a:t>
            </a:r>
            <a:r>
              <a:rPr lang="en-US" b="1" dirty="0" err="1"/>
              <a:t>Spielmans</a:t>
            </a:r>
            <a:r>
              <a:rPr lang="en-US" b="1" dirty="0"/>
              <a:t>, et al. </a:t>
            </a:r>
            <a:r>
              <a:rPr lang="en-US" b="1" u="sng" dirty="0"/>
              <a:t>Bioethical Inquiry</a:t>
            </a:r>
            <a:r>
              <a:rPr lang="en-US" b="1" dirty="0"/>
              <a:t>. 2010)</a:t>
            </a:r>
          </a:p>
        </p:txBody>
      </p:sp>
    </p:spTree>
    <p:extLst>
      <p:ext uri="{BB962C8B-B14F-4D97-AF65-F5344CB8AC3E}">
        <p14:creationId xmlns:p14="http://schemas.microsoft.com/office/powerpoint/2010/main" val="3728964769"/>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Why ?</a:t>
            </a:r>
          </a:p>
        </p:txBody>
      </p:sp>
      <p:sp>
        <p:nvSpPr>
          <p:cNvPr id="3" name="Content Placeholder 2"/>
          <p:cNvSpPr>
            <a:spLocks noGrp="1"/>
          </p:cNvSpPr>
          <p:nvPr>
            <p:ph idx="1"/>
          </p:nvPr>
        </p:nvSpPr>
        <p:spPr>
          <a:xfrm>
            <a:off x="0" y="1600200"/>
            <a:ext cx="9144000" cy="4525963"/>
          </a:xfrm>
        </p:spPr>
        <p:txBody>
          <a:bodyPr>
            <a:noAutofit/>
          </a:bodyPr>
          <a:lstStyle/>
          <a:p>
            <a:r>
              <a:rPr lang="en-US" sz="4800" b="1" dirty="0"/>
              <a:t>In highly dysfunctional families:</a:t>
            </a:r>
          </a:p>
          <a:p>
            <a:pPr marL="0" indent="0">
              <a:buNone/>
            </a:pPr>
            <a:r>
              <a:rPr lang="en-US" sz="4800" b="1" dirty="0"/>
              <a:t>       “The desire for a shame-free</a:t>
            </a:r>
          </a:p>
          <a:p>
            <a:pPr marL="0" indent="0">
              <a:buNone/>
            </a:pPr>
            <a:r>
              <a:rPr lang="en-US" sz="4800" b="1" dirty="0"/>
              <a:t>            biological explanation and</a:t>
            </a:r>
          </a:p>
          <a:p>
            <a:pPr marL="0" indent="0">
              <a:buNone/>
            </a:pPr>
            <a:r>
              <a:rPr lang="en-US" sz="4800" b="1" dirty="0"/>
              <a:t>                medication fix.”</a:t>
            </a:r>
          </a:p>
        </p:txBody>
      </p:sp>
    </p:spTree>
    <p:extLst>
      <p:ext uri="{BB962C8B-B14F-4D97-AF65-F5344CB8AC3E}">
        <p14:creationId xmlns:p14="http://schemas.microsoft.com/office/powerpoint/2010/main" val="534484514"/>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Why?</a:t>
            </a:r>
          </a:p>
        </p:txBody>
      </p:sp>
      <p:sp>
        <p:nvSpPr>
          <p:cNvPr id="3" name="Content Placeholder 2"/>
          <p:cNvSpPr>
            <a:spLocks noGrp="1"/>
          </p:cNvSpPr>
          <p:nvPr>
            <p:ph idx="1"/>
          </p:nvPr>
        </p:nvSpPr>
        <p:spPr>
          <a:xfrm>
            <a:off x="0" y="1600200"/>
            <a:ext cx="9144000" cy="4525963"/>
          </a:xfrm>
        </p:spPr>
        <p:txBody>
          <a:bodyPr>
            <a:noAutofit/>
          </a:bodyPr>
          <a:lstStyle/>
          <a:p>
            <a:r>
              <a:rPr lang="en-US" sz="5400" b="1" i="1" dirty="0"/>
              <a:t>“</a:t>
            </a:r>
            <a:r>
              <a:rPr lang="en-US" sz="5400" b="1" i="1" dirty="0">
                <a:solidFill>
                  <a:srgbClr val="C00000"/>
                </a:solidFill>
              </a:rPr>
              <a:t>Diagnostic up-coding</a:t>
            </a:r>
            <a:r>
              <a:rPr lang="en-US" sz="5400" b="1" i="1" dirty="0"/>
              <a:t>”</a:t>
            </a:r>
            <a:r>
              <a:rPr lang="en-US" sz="4800" b="1" dirty="0"/>
              <a:t> in</a:t>
            </a:r>
          </a:p>
          <a:p>
            <a:pPr marL="0" indent="0">
              <a:buNone/>
            </a:pPr>
            <a:r>
              <a:rPr lang="en-US" sz="4800" b="1" dirty="0"/>
              <a:t>        order to get</a:t>
            </a:r>
            <a:r>
              <a:rPr lang="en-US" sz="4800" b="1" i="1" dirty="0"/>
              <a:t> insurance to pay </a:t>
            </a:r>
          </a:p>
          <a:p>
            <a:pPr marL="0" indent="0">
              <a:buNone/>
            </a:pPr>
            <a:r>
              <a:rPr lang="en-US" sz="4800" b="1" i="1" dirty="0"/>
              <a:t>         for treatment, a more severe</a:t>
            </a:r>
          </a:p>
          <a:p>
            <a:pPr marL="0" indent="0">
              <a:buNone/>
            </a:pPr>
            <a:r>
              <a:rPr lang="en-US" sz="4800" b="1" i="1" dirty="0"/>
              <a:t>            diagnosis  may be required</a:t>
            </a:r>
          </a:p>
        </p:txBody>
      </p:sp>
    </p:spTree>
    <p:extLst>
      <p:ext uri="{BB962C8B-B14F-4D97-AF65-F5344CB8AC3E}">
        <p14:creationId xmlns:p14="http://schemas.microsoft.com/office/powerpoint/2010/main" val="340443167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b="1" dirty="0"/>
              <a:t>Why?</a:t>
            </a:r>
          </a:p>
        </p:txBody>
      </p:sp>
      <p:sp>
        <p:nvSpPr>
          <p:cNvPr id="3" name="Content Placeholder 2"/>
          <p:cNvSpPr>
            <a:spLocks noGrp="1"/>
          </p:cNvSpPr>
          <p:nvPr>
            <p:ph idx="1"/>
          </p:nvPr>
        </p:nvSpPr>
        <p:spPr>
          <a:xfrm>
            <a:off x="152400" y="1600200"/>
            <a:ext cx="8839200" cy="5029200"/>
          </a:xfrm>
        </p:spPr>
        <p:txBody>
          <a:bodyPr>
            <a:normAutofit lnSpcReduction="10000"/>
          </a:bodyPr>
          <a:lstStyle/>
          <a:p>
            <a:r>
              <a:rPr lang="en-US" sz="4000" dirty="0"/>
              <a:t>Jennifer Harris, MD, Harvard Medical School</a:t>
            </a:r>
          </a:p>
          <a:p>
            <a:r>
              <a:rPr lang="en-US" sz="4400" b="1" dirty="0"/>
              <a:t>“Why are well meaning, caring</a:t>
            </a:r>
          </a:p>
          <a:p>
            <a:pPr marL="0" indent="0">
              <a:buNone/>
            </a:pPr>
            <a:r>
              <a:rPr lang="en-US" sz="4400" b="1" dirty="0"/>
              <a:t>     and concerned clinicians </a:t>
            </a:r>
          </a:p>
          <a:p>
            <a:pPr marL="0" indent="0">
              <a:buNone/>
            </a:pPr>
            <a:r>
              <a:rPr lang="en-US" sz="4400" b="1" dirty="0"/>
              <a:t>          apparently eager to embrace</a:t>
            </a:r>
          </a:p>
          <a:p>
            <a:pPr marL="0" indent="0">
              <a:buNone/>
            </a:pPr>
            <a:r>
              <a:rPr lang="en-US" sz="4400" b="1" dirty="0"/>
              <a:t>             this diagnosis before</a:t>
            </a:r>
          </a:p>
          <a:p>
            <a:pPr marL="0" indent="0">
              <a:buNone/>
            </a:pPr>
            <a:r>
              <a:rPr lang="en-US" sz="4400" b="1" dirty="0"/>
              <a:t>                the science is in ? “   </a:t>
            </a:r>
            <a:r>
              <a:rPr lang="en-US" sz="4000" b="1" dirty="0">
                <a:latin typeface="Times New Roman"/>
                <a:cs typeface="Times New Roman"/>
              </a:rPr>
              <a:t>→</a:t>
            </a:r>
            <a:endParaRPr lang="en-US" sz="4000" b="1" dirty="0"/>
          </a:p>
        </p:txBody>
      </p:sp>
    </p:spTree>
    <p:extLst>
      <p:ext uri="{BB962C8B-B14F-4D97-AF65-F5344CB8AC3E}">
        <p14:creationId xmlns:p14="http://schemas.microsoft.com/office/powerpoint/2010/main" val="420410560"/>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b="1" dirty="0"/>
              <a:t>continued</a:t>
            </a:r>
          </a:p>
        </p:txBody>
      </p:sp>
      <p:sp>
        <p:nvSpPr>
          <p:cNvPr id="3" name="Content Placeholder 2"/>
          <p:cNvSpPr>
            <a:spLocks noGrp="1"/>
          </p:cNvSpPr>
          <p:nvPr>
            <p:ph idx="1"/>
          </p:nvPr>
        </p:nvSpPr>
        <p:spPr>
          <a:xfrm>
            <a:off x="0" y="1600200"/>
            <a:ext cx="8991600" cy="4525963"/>
          </a:xfrm>
        </p:spPr>
        <p:txBody>
          <a:bodyPr>
            <a:noAutofit/>
          </a:bodyPr>
          <a:lstStyle/>
          <a:p>
            <a:r>
              <a:rPr lang="en-US" sz="4400" b="1" dirty="0"/>
              <a:t>“Believing that you know what is</a:t>
            </a:r>
          </a:p>
          <a:p>
            <a:pPr marL="0" indent="0">
              <a:buNone/>
            </a:pPr>
            <a:r>
              <a:rPr lang="en-US" sz="4400" b="1" dirty="0"/>
              <a:t>      happening, giving it a label, and </a:t>
            </a:r>
          </a:p>
          <a:p>
            <a:pPr marL="0" indent="0">
              <a:buNone/>
            </a:pPr>
            <a:r>
              <a:rPr lang="en-US" sz="4400" b="1" dirty="0"/>
              <a:t>      having something to offer is </a:t>
            </a:r>
          </a:p>
          <a:p>
            <a:pPr marL="0" indent="0">
              <a:buNone/>
            </a:pPr>
            <a:r>
              <a:rPr lang="en-US" sz="4400" b="1" dirty="0"/>
              <a:t>      tremendously liberating for the</a:t>
            </a:r>
          </a:p>
          <a:p>
            <a:pPr marL="0" indent="0">
              <a:buNone/>
            </a:pPr>
            <a:r>
              <a:rPr lang="en-US" sz="4400" b="1" dirty="0"/>
              <a:t>      family and the doctor”</a:t>
            </a:r>
          </a:p>
        </p:txBody>
      </p:sp>
    </p:spTree>
    <p:extLst>
      <p:ext uri="{BB962C8B-B14F-4D97-AF65-F5344CB8AC3E}">
        <p14:creationId xmlns:p14="http://schemas.microsoft.com/office/powerpoint/2010/main" val="3207980585"/>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t>continued</a:t>
            </a:r>
          </a:p>
        </p:txBody>
      </p:sp>
      <p:sp>
        <p:nvSpPr>
          <p:cNvPr id="3" name="Content Placeholder 2"/>
          <p:cNvSpPr>
            <a:spLocks noGrp="1"/>
          </p:cNvSpPr>
          <p:nvPr>
            <p:ph idx="1"/>
          </p:nvPr>
        </p:nvSpPr>
        <p:spPr>
          <a:xfrm>
            <a:off x="0" y="1600200"/>
            <a:ext cx="8991600" cy="4525963"/>
          </a:xfrm>
        </p:spPr>
        <p:txBody>
          <a:bodyPr>
            <a:normAutofit/>
          </a:bodyPr>
          <a:lstStyle/>
          <a:p>
            <a:r>
              <a:rPr lang="en-US" sz="4400" b="1" dirty="0"/>
              <a:t>“Our discomfort with sitting with</a:t>
            </a:r>
          </a:p>
          <a:p>
            <a:pPr marL="0" indent="0">
              <a:buNone/>
            </a:pPr>
            <a:r>
              <a:rPr lang="en-US" sz="4400" b="1" dirty="0"/>
              <a:t>       uncertainty understandably leads</a:t>
            </a:r>
          </a:p>
          <a:p>
            <a:pPr marL="0" indent="0">
              <a:buNone/>
            </a:pPr>
            <a:r>
              <a:rPr lang="en-US" sz="4400" b="1" dirty="0"/>
              <a:t>       us to reach for whatever we can </a:t>
            </a:r>
          </a:p>
          <a:p>
            <a:pPr marL="0" indent="0">
              <a:buNone/>
            </a:pPr>
            <a:r>
              <a:rPr lang="en-US" sz="4400" b="1" dirty="0"/>
              <a:t>       offer”</a:t>
            </a:r>
          </a:p>
          <a:p>
            <a:pPr marL="0" indent="0">
              <a:buNone/>
            </a:pPr>
            <a:endParaRPr lang="en-US" sz="3500" dirty="0"/>
          </a:p>
          <a:p>
            <a:pPr marL="0" indent="0">
              <a:buNone/>
            </a:pPr>
            <a:r>
              <a:rPr lang="en-US" sz="3500" dirty="0"/>
              <a:t>   </a:t>
            </a:r>
            <a:r>
              <a:rPr lang="en-US" dirty="0"/>
              <a:t>The </a:t>
            </a:r>
            <a:r>
              <a:rPr lang="en-US" dirty="0" err="1"/>
              <a:t>Carlat</a:t>
            </a:r>
            <a:r>
              <a:rPr lang="en-US" dirty="0"/>
              <a:t> Child Psychiatry Report: 3(6-7) 2013</a:t>
            </a:r>
          </a:p>
        </p:txBody>
      </p:sp>
    </p:spTree>
    <p:extLst>
      <p:ext uri="{BB962C8B-B14F-4D97-AF65-F5344CB8AC3E}">
        <p14:creationId xmlns:p14="http://schemas.microsoft.com/office/powerpoint/2010/main" val="876755793"/>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47800"/>
            <a:ext cx="8534400" cy="1143000"/>
          </a:xfrm>
        </p:spPr>
        <p:txBody>
          <a:bodyPr>
            <a:noAutofit/>
          </a:bodyPr>
          <a:lstStyle/>
          <a:p>
            <a:r>
              <a:rPr lang="en-US" sz="6600" dirty="0"/>
              <a:t>Many of these very impaired</a:t>
            </a:r>
            <a:br>
              <a:rPr lang="en-US" sz="6600" dirty="0"/>
            </a:br>
            <a:r>
              <a:rPr lang="en-US" sz="6600" dirty="0"/>
              <a:t>children do not have</a:t>
            </a:r>
            <a:br>
              <a:rPr lang="en-US" sz="6600" dirty="0"/>
            </a:br>
            <a:r>
              <a:rPr lang="en-US" sz="6600" dirty="0"/>
              <a:t>bipolar disorder</a:t>
            </a:r>
          </a:p>
        </p:txBody>
      </p:sp>
    </p:spTree>
    <p:extLst>
      <p:ext uri="{BB962C8B-B14F-4D97-AF65-F5344CB8AC3E}">
        <p14:creationId xmlns:p14="http://schemas.microsoft.com/office/powerpoint/2010/main" val="356656593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0" y="274638"/>
            <a:ext cx="9144000" cy="1143000"/>
          </a:xfrm>
        </p:spPr>
        <p:txBody>
          <a:bodyPr rtlCol="0">
            <a:normAutofit fontScale="90000"/>
          </a:bodyPr>
          <a:lstStyle/>
          <a:p>
            <a:pPr fontAlgn="auto">
              <a:spcAft>
                <a:spcPts val="0"/>
              </a:spcAft>
              <a:defRPr/>
            </a:pPr>
            <a:r>
              <a:rPr lang="en-US" sz="6000" b="1" u="sng" dirty="0"/>
              <a:t>Chronic Emotional Instability</a:t>
            </a:r>
            <a:r>
              <a:rPr lang="en-US" sz="6000" b="1" dirty="0"/>
              <a:t> </a:t>
            </a:r>
            <a:br>
              <a:rPr lang="en-US" sz="3600" dirty="0">
                <a:effectLst>
                  <a:outerShdw blurRad="38100" dist="38100" dir="2700000" algn="tl">
                    <a:srgbClr val="C0C0C0"/>
                  </a:outerShdw>
                </a:effectLst>
              </a:rPr>
            </a:br>
            <a:r>
              <a:rPr lang="en-US" sz="2800" dirty="0">
                <a:effectLst>
                  <a:outerShdw blurRad="38100" dist="38100" dir="2700000" algn="tl">
                    <a:srgbClr val="C0C0C0"/>
                  </a:outerShdw>
                </a:effectLst>
              </a:rPr>
              <a:t>(J. Walkup, 2002)</a:t>
            </a:r>
            <a:endParaRPr lang="en-US" sz="2800" u="sng" dirty="0">
              <a:effectLst>
                <a:outerShdw blurRad="38100" dist="38100" dir="2700000" algn="tl">
                  <a:srgbClr val="C0C0C0"/>
                </a:outerShdw>
              </a:effectLst>
            </a:endParaRPr>
          </a:p>
        </p:txBody>
      </p:sp>
      <p:sp>
        <p:nvSpPr>
          <p:cNvPr id="107523" name="Rectangle 3"/>
          <p:cNvSpPr>
            <a:spLocks noGrp="1" noChangeArrowheads="1"/>
          </p:cNvSpPr>
          <p:nvPr>
            <p:ph idx="1"/>
          </p:nvPr>
        </p:nvSpPr>
        <p:spPr>
          <a:xfrm>
            <a:off x="0" y="1905000"/>
            <a:ext cx="8915400" cy="4953000"/>
          </a:xfrm>
        </p:spPr>
        <p:txBody>
          <a:bodyPr/>
          <a:lstStyle/>
          <a:p>
            <a:r>
              <a:rPr lang="en-US" sz="4000" b="1"/>
              <a:t>Chronic lability due to any mixture of: ADHD, anxiety, depression, poor self-control, adverse life circumstances, history of fetal drug/alcohol exposure, substance abuse, lack of supervision, family dysfunction….</a:t>
            </a:r>
          </a:p>
        </p:txBody>
      </p:sp>
      <p:sp>
        <p:nvSpPr>
          <p:cNvPr id="4" name="Slide Number Placeholder 3"/>
          <p:cNvSpPr>
            <a:spLocks noGrp="1"/>
          </p:cNvSpPr>
          <p:nvPr>
            <p:ph type="sldNum" sz="quarter" idx="12"/>
          </p:nvPr>
        </p:nvSpPr>
        <p:spPr/>
        <p:txBody>
          <a:bodyPr/>
          <a:lstStyle/>
          <a:p>
            <a:pPr>
              <a:defRPr/>
            </a:pPr>
            <a:fld id="{01DE12C9-8EF6-4864-BC78-A39C44681C3A}" type="slidenum">
              <a:rPr lang="en-US" smtClean="0"/>
              <a:pPr>
                <a:defRPr/>
              </a:pPr>
              <a:t>328</a:t>
            </a:fld>
            <a:endParaRPr lang="en-US"/>
          </a:p>
        </p:txBody>
      </p:sp>
    </p:spTree>
    <p:extLst>
      <p:ext uri="{BB962C8B-B14F-4D97-AF65-F5344CB8AC3E}">
        <p14:creationId xmlns:p14="http://schemas.microsoft.com/office/powerpoint/2010/main" val="277210737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5400" b="1" dirty="0"/>
              <a:t>Disruptive Mood </a:t>
            </a:r>
            <a:r>
              <a:rPr lang="en-US" sz="5400" b="1" dirty="0" err="1"/>
              <a:t>Dysregulation</a:t>
            </a:r>
            <a:r>
              <a:rPr lang="en-US" sz="5400" b="1" dirty="0"/>
              <a:t> </a:t>
            </a:r>
            <a:r>
              <a:rPr lang="en-US" sz="5400" b="1" u="sng" dirty="0"/>
              <a:t>Disorder (DSM5)</a:t>
            </a:r>
          </a:p>
        </p:txBody>
      </p:sp>
      <p:sp>
        <p:nvSpPr>
          <p:cNvPr id="3" name="Content Placeholder 2"/>
          <p:cNvSpPr>
            <a:spLocks noGrp="1"/>
          </p:cNvSpPr>
          <p:nvPr>
            <p:ph idx="1"/>
          </p:nvPr>
        </p:nvSpPr>
        <p:spPr>
          <a:xfrm>
            <a:off x="0" y="1981200"/>
            <a:ext cx="9144000" cy="4525963"/>
          </a:xfrm>
        </p:spPr>
        <p:txBody>
          <a:bodyPr>
            <a:normAutofit/>
          </a:bodyPr>
          <a:lstStyle/>
          <a:p>
            <a:r>
              <a:rPr lang="en-US" sz="4000" b="1" dirty="0"/>
              <a:t>Persistent  irritability or anger (always)</a:t>
            </a:r>
          </a:p>
          <a:p>
            <a:r>
              <a:rPr lang="en-US" sz="4000" b="1" dirty="0"/>
              <a:t>Frequent episodes of extreme</a:t>
            </a:r>
          </a:p>
          <a:p>
            <a:pPr marL="0" indent="0">
              <a:buNone/>
            </a:pPr>
            <a:r>
              <a:rPr lang="en-US" sz="4000" b="1" dirty="0"/>
              <a:t>       behavioral </a:t>
            </a:r>
            <a:r>
              <a:rPr lang="en-US" sz="4000" b="1" dirty="0" err="1"/>
              <a:t>dyscontrol</a:t>
            </a:r>
            <a:endParaRPr lang="en-US" sz="4000" b="1" dirty="0"/>
          </a:p>
          <a:p>
            <a:pPr marL="0" indent="0">
              <a:buNone/>
            </a:pPr>
            <a:r>
              <a:rPr lang="en-US" sz="4000" b="1" dirty="0"/>
              <a:t>       (temper outbursts: 3x+ per week)</a:t>
            </a:r>
          </a:p>
          <a:p>
            <a:r>
              <a:rPr lang="en-US" sz="4000" b="1" dirty="0"/>
              <a:t>Over at least one year (non-episodic)</a:t>
            </a:r>
          </a:p>
          <a:p>
            <a:endParaRPr lang="en-US" sz="3600" dirty="0"/>
          </a:p>
        </p:txBody>
      </p:sp>
    </p:spTree>
    <p:extLst>
      <p:ext uri="{BB962C8B-B14F-4D97-AF65-F5344CB8AC3E}">
        <p14:creationId xmlns:p14="http://schemas.microsoft.com/office/powerpoint/2010/main" val="2066417368"/>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5400" b="1" dirty="0"/>
              <a:t>Disruptive Mood </a:t>
            </a:r>
            <a:r>
              <a:rPr lang="en-US" sz="5400" b="1" dirty="0" err="1"/>
              <a:t>Dysregulation</a:t>
            </a:r>
            <a:r>
              <a:rPr lang="en-US" sz="5400" b="1" dirty="0"/>
              <a:t> Disorder (DSM5)</a:t>
            </a:r>
          </a:p>
        </p:txBody>
      </p:sp>
      <p:sp>
        <p:nvSpPr>
          <p:cNvPr id="3" name="Content Placeholder 2"/>
          <p:cNvSpPr>
            <a:spLocks noGrp="1"/>
          </p:cNvSpPr>
          <p:nvPr>
            <p:ph idx="1"/>
          </p:nvPr>
        </p:nvSpPr>
        <p:spPr>
          <a:xfrm>
            <a:off x="457200" y="1981200"/>
            <a:ext cx="8229600" cy="4876800"/>
          </a:xfrm>
        </p:spPr>
        <p:txBody>
          <a:bodyPr>
            <a:normAutofit lnSpcReduction="10000"/>
          </a:bodyPr>
          <a:lstStyle/>
          <a:p>
            <a:r>
              <a:rPr lang="en-US" sz="4000" b="1" dirty="0"/>
              <a:t>Not diagnosed before 6 or after 18</a:t>
            </a:r>
          </a:p>
          <a:p>
            <a:r>
              <a:rPr lang="en-US" sz="4000" b="1" dirty="0"/>
              <a:t>Average onset: age 10 years</a:t>
            </a:r>
          </a:p>
          <a:p>
            <a:r>
              <a:rPr lang="en-US" sz="4000" b="1" dirty="0"/>
              <a:t>No history of mania</a:t>
            </a:r>
          </a:p>
          <a:p>
            <a:r>
              <a:rPr lang="en-US" sz="4000" b="1" dirty="0"/>
              <a:t>Longitudinal course: </a:t>
            </a:r>
          </a:p>
          <a:p>
            <a:pPr marL="0" indent="0">
              <a:buNone/>
            </a:pPr>
            <a:r>
              <a:rPr lang="en-US" sz="4000" b="1" dirty="0"/>
              <a:t>      &gt; 20 year follow-up</a:t>
            </a:r>
          </a:p>
          <a:p>
            <a:pPr marL="0" indent="0">
              <a:buNone/>
            </a:pPr>
            <a:r>
              <a:rPr lang="en-US" sz="4000" b="1" dirty="0"/>
              <a:t>      &gt; unipolar depression or anxiety</a:t>
            </a:r>
          </a:p>
          <a:p>
            <a:pPr marL="0" indent="0">
              <a:buNone/>
            </a:pPr>
            <a:r>
              <a:rPr lang="en-US" sz="4000" b="1" dirty="0"/>
              <a:t>           disorders</a:t>
            </a:r>
          </a:p>
          <a:p>
            <a:endParaRPr lang="en-US" sz="3600" dirty="0"/>
          </a:p>
          <a:p>
            <a:endParaRPr lang="en-US" sz="3600" dirty="0"/>
          </a:p>
        </p:txBody>
      </p:sp>
    </p:spTree>
    <p:extLst>
      <p:ext uri="{BB962C8B-B14F-4D97-AF65-F5344CB8AC3E}">
        <p14:creationId xmlns:p14="http://schemas.microsoft.com/office/powerpoint/2010/main" val="1975865721"/>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1" dirty="0"/>
              <a:t>Pediatric Bipolar Disorder</a:t>
            </a:r>
            <a:br>
              <a:rPr lang="en-US" sz="4800" b="1" u="sng" dirty="0"/>
            </a:br>
            <a:r>
              <a:rPr lang="en-US" sz="4800" b="1" u="sng" dirty="0"/>
              <a:t>Treatment Implications</a:t>
            </a:r>
          </a:p>
        </p:txBody>
      </p:sp>
      <p:sp>
        <p:nvSpPr>
          <p:cNvPr id="3" name="Content Placeholder 2"/>
          <p:cNvSpPr>
            <a:spLocks noGrp="1"/>
          </p:cNvSpPr>
          <p:nvPr>
            <p:ph idx="1"/>
          </p:nvPr>
        </p:nvSpPr>
        <p:spPr>
          <a:xfrm>
            <a:off x="304800" y="1981200"/>
            <a:ext cx="8839200" cy="4525963"/>
          </a:xfrm>
        </p:spPr>
        <p:txBody>
          <a:bodyPr>
            <a:noAutofit/>
          </a:bodyPr>
          <a:lstStyle/>
          <a:p>
            <a:r>
              <a:rPr lang="en-US" sz="4400" b="1" dirty="0"/>
              <a:t>Far less information and </a:t>
            </a:r>
          </a:p>
          <a:p>
            <a:pPr marL="0" indent="0">
              <a:buNone/>
            </a:pPr>
            <a:r>
              <a:rPr lang="en-US" sz="4400" b="1" dirty="0"/>
              <a:t>       clinical experience known to</a:t>
            </a:r>
          </a:p>
          <a:p>
            <a:pPr marL="0" indent="0">
              <a:buNone/>
            </a:pPr>
            <a:r>
              <a:rPr lang="en-US" sz="4400" b="1" dirty="0"/>
              <a:t>       inform treatment decisions</a:t>
            </a:r>
          </a:p>
          <a:p>
            <a:r>
              <a:rPr lang="en-US" sz="4400" b="1" dirty="0"/>
              <a:t>You can’t simply extrapolate from</a:t>
            </a:r>
          </a:p>
          <a:p>
            <a:pPr marL="0" indent="0">
              <a:buNone/>
            </a:pPr>
            <a:r>
              <a:rPr lang="en-US" sz="4400" b="1" dirty="0"/>
              <a:t>      adults</a:t>
            </a:r>
          </a:p>
        </p:txBody>
      </p:sp>
    </p:spTree>
    <p:extLst>
      <p:ext uri="{BB962C8B-B14F-4D97-AF65-F5344CB8AC3E}">
        <p14:creationId xmlns:p14="http://schemas.microsoft.com/office/powerpoint/2010/main" val="690294185"/>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u="sng" dirty="0"/>
              <a:t>Most Studies: Acute Mania</a:t>
            </a:r>
          </a:p>
        </p:txBody>
      </p:sp>
      <p:sp>
        <p:nvSpPr>
          <p:cNvPr id="3" name="Content Placeholder 2"/>
          <p:cNvSpPr>
            <a:spLocks noGrp="1"/>
          </p:cNvSpPr>
          <p:nvPr>
            <p:ph idx="1"/>
          </p:nvPr>
        </p:nvSpPr>
        <p:spPr>
          <a:xfrm>
            <a:off x="0" y="1905000"/>
            <a:ext cx="9372600" cy="4525963"/>
          </a:xfrm>
        </p:spPr>
        <p:txBody>
          <a:bodyPr/>
          <a:lstStyle/>
          <a:p>
            <a:r>
              <a:rPr lang="en-US" sz="4400" b="1" dirty="0"/>
              <a:t>Multiple large-scaled studies: SGA</a:t>
            </a:r>
          </a:p>
          <a:p>
            <a:pPr marL="0" indent="0">
              <a:buNone/>
            </a:pPr>
            <a:r>
              <a:rPr lang="en-US" sz="4400" b="1" dirty="0"/>
              <a:t>   (Second generation antipsychotics)</a:t>
            </a:r>
          </a:p>
          <a:p>
            <a:pPr marL="0" indent="0">
              <a:buNone/>
            </a:pPr>
            <a:r>
              <a:rPr lang="en-US" sz="4400" b="1" dirty="0"/>
              <a:t>    effective in  treating acute mania</a:t>
            </a:r>
          </a:p>
          <a:p>
            <a:r>
              <a:rPr lang="en-US" sz="4400" b="1" dirty="0"/>
              <a:t>No head-to-head comparisons</a:t>
            </a:r>
          </a:p>
          <a:p>
            <a:pPr marL="0" indent="0">
              <a:buNone/>
            </a:pPr>
            <a:endParaRPr lang="en-US" dirty="0"/>
          </a:p>
        </p:txBody>
      </p:sp>
    </p:spTree>
    <p:extLst>
      <p:ext uri="{BB962C8B-B14F-4D97-AF65-F5344CB8AC3E}">
        <p14:creationId xmlns:p14="http://schemas.microsoft.com/office/powerpoint/2010/main" val="1354756263"/>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noAutofit/>
          </a:bodyPr>
          <a:lstStyle/>
          <a:p>
            <a:r>
              <a:rPr lang="en-US" sz="5400" b="1" dirty="0"/>
              <a:t>Bipolar Meds with Kids:</a:t>
            </a:r>
            <a:br>
              <a:rPr lang="en-US" sz="5400" b="1" u="sng" dirty="0"/>
            </a:br>
            <a:r>
              <a:rPr lang="en-US" sz="5400" b="1" u="sng" dirty="0">
                <a:solidFill>
                  <a:srgbClr val="002060"/>
                </a:solidFill>
              </a:rPr>
              <a:t>Monotherapy</a:t>
            </a:r>
          </a:p>
        </p:txBody>
      </p:sp>
      <p:sp>
        <p:nvSpPr>
          <p:cNvPr id="181251" name="Content Placeholder 2"/>
          <p:cNvSpPr>
            <a:spLocks noGrp="1"/>
          </p:cNvSpPr>
          <p:nvPr>
            <p:ph idx="1"/>
          </p:nvPr>
        </p:nvSpPr>
        <p:spPr>
          <a:xfrm>
            <a:off x="457200" y="1981200"/>
            <a:ext cx="8458200" cy="4525962"/>
          </a:xfrm>
        </p:spPr>
        <p:txBody>
          <a:bodyPr/>
          <a:lstStyle/>
          <a:p>
            <a:pPr>
              <a:defRPr/>
            </a:pPr>
            <a:r>
              <a:rPr lang="en-US" sz="4400" b="1" dirty="0"/>
              <a:t>Two studies</a:t>
            </a:r>
            <a:r>
              <a:rPr lang="en-US" sz="4400" dirty="0"/>
              <a:t>: </a:t>
            </a:r>
            <a:r>
              <a:rPr lang="en-US" sz="4400" dirty="0">
                <a:solidFill>
                  <a:srgbClr val="FF0000"/>
                </a:solidFill>
              </a:rPr>
              <a:t>childhood onset</a:t>
            </a:r>
          </a:p>
          <a:p>
            <a:pPr marL="0" indent="0">
              <a:buFont typeface="Arial" charset="0"/>
              <a:buNone/>
              <a:defRPr/>
            </a:pPr>
            <a:r>
              <a:rPr lang="en-US" sz="4400" dirty="0"/>
              <a:t>            …bipolar I</a:t>
            </a:r>
          </a:p>
          <a:p>
            <a:pPr>
              <a:defRPr/>
            </a:pPr>
            <a:r>
              <a:rPr lang="en-US" sz="4400" b="1" dirty="0" err="1"/>
              <a:t>Trileptal</a:t>
            </a:r>
            <a:r>
              <a:rPr lang="en-US" sz="4000" dirty="0"/>
              <a:t>: </a:t>
            </a:r>
            <a:r>
              <a:rPr lang="en-US" sz="2400" dirty="0"/>
              <a:t>Am. J. Psychiatry (2006)</a:t>
            </a:r>
            <a:endParaRPr lang="en-US" sz="4000" dirty="0"/>
          </a:p>
          <a:p>
            <a:pPr>
              <a:defRPr/>
            </a:pPr>
            <a:r>
              <a:rPr lang="en-US" sz="4400" b="1" dirty="0"/>
              <a:t>Depakote</a:t>
            </a:r>
            <a:r>
              <a:rPr lang="en-US" sz="4400" dirty="0"/>
              <a:t>: </a:t>
            </a:r>
            <a:r>
              <a:rPr lang="en-US" sz="2400" dirty="0"/>
              <a:t>J. Am. Acad. Child and </a:t>
            </a:r>
            <a:r>
              <a:rPr lang="en-US" sz="2400" dirty="0" err="1"/>
              <a:t>Adol</a:t>
            </a:r>
            <a:r>
              <a:rPr lang="en-US" sz="2400" dirty="0"/>
              <a:t>. Psychiatry (2009)</a:t>
            </a:r>
            <a:endParaRPr lang="en-US" sz="4000" dirty="0"/>
          </a:p>
          <a:p>
            <a:pPr>
              <a:defRPr/>
            </a:pPr>
            <a:r>
              <a:rPr lang="en-US" sz="4400" b="1" dirty="0">
                <a:solidFill>
                  <a:srgbClr val="FF0000"/>
                </a:solidFill>
              </a:rPr>
              <a:t>Neither different than placebo</a:t>
            </a:r>
          </a:p>
        </p:txBody>
      </p:sp>
      <p:sp>
        <p:nvSpPr>
          <p:cNvPr id="4" name="Slide Number Placeholder 3"/>
          <p:cNvSpPr>
            <a:spLocks noGrp="1"/>
          </p:cNvSpPr>
          <p:nvPr>
            <p:ph type="sldNum" sz="quarter" idx="12"/>
          </p:nvPr>
        </p:nvSpPr>
        <p:spPr/>
        <p:txBody>
          <a:bodyPr/>
          <a:lstStyle/>
          <a:p>
            <a:pPr>
              <a:defRPr/>
            </a:pPr>
            <a:fld id="{48AF3CAC-6814-4B58-8068-3832144EF23E}" type="slidenum">
              <a:rPr lang="en-US" smtClean="0"/>
              <a:pPr>
                <a:defRPr/>
              </a:pPr>
              <a:t>333</a:t>
            </a:fld>
            <a:endParaRPr lang="en-US"/>
          </a:p>
        </p:txBody>
      </p:sp>
    </p:spTree>
    <p:extLst>
      <p:ext uri="{BB962C8B-B14F-4D97-AF65-F5344CB8AC3E}">
        <p14:creationId xmlns:p14="http://schemas.microsoft.com/office/powerpoint/2010/main" val="4220064681"/>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Comparisons</a:t>
            </a:r>
          </a:p>
        </p:txBody>
      </p:sp>
      <p:sp>
        <p:nvSpPr>
          <p:cNvPr id="3" name="Content Placeholder 2"/>
          <p:cNvSpPr>
            <a:spLocks noGrp="1"/>
          </p:cNvSpPr>
          <p:nvPr>
            <p:ph idx="1"/>
          </p:nvPr>
        </p:nvSpPr>
        <p:spPr>
          <a:xfrm>
            <a:off x="457200" y="1295400"/>
            <a:ext cx="8229600" cy="6781800"/>
          </a:xfrm>
        </p:spPr>
        <p:txBody>
          <a:bodyPr>
            <a:normAutofit fontScale="47500" lnSpcReduction="20000"/>
          </a:bodyPr>
          <a:lstStyle/>
          <a:p>
            <a:r>
              <a:rPr lang="en-US" sz="9300" b="1" dirty="0">
                <a:solidFill>
                  <a:srgbClr val="0070C0"/>
                </a:solidFill>
              </a:rPr>
              <a:t>TEAM</a:t>
            </a:r>
            <a:r>
              <a:rPr lang="en-US" sz="9300" dirty="0"/>
              <a:t>  (2012) </a:t>
            </a:r>
          </a:p>
          <a:p>
            <a:pPr marL="0" indent="0">
              <a:buNone/>
            </a:pPr>
            <a:r>
              <a:rPr lang="en-US" sz="9300" dirty="0"/>
              <a:t>      </a:t>
            </a:r>
            <a:r>
              <a:rPr lang="en-US" sz="9300" i="1" u="sng" dirty="0"/>
              <a:t>Treatment of Early Age Mania</a:t>
            </a:r>
          </a:p>
          <a:p>
            <a:r>
              <a:rPr lang="en-US" sz="7600" b="1" dirty="0"/>
              <a:t>Response rates:</a:t>
            </a:r>
          </a:p>
          <a:p>
            <a:pPr marL="0" indent="0">
              <a:buNone/>
            </a:pPr>
            <a:r>
              <a:rPr lang="en-US" sz="7600" b="1" dirty="0"/>
              <a:t>     &gt;  </a:t>
            </a:r>
            <a:r>
              <a:rPr lang="en-US" sz="7600" b="1" dirty="0" err="1"/>
              <a:t>Risperidone</a:t>
            </a:r>
            <a:r>
              <a:rPr lang="en-US" sz="7600" b="1" dirty="0"/>
              <a:t> (Risperdal):          68%</a:t>
            </a:r>
          </a:p>
          <a:p>
            <a:pPr marL="0" indent="0">
              <a:buNone/>
            </a:pPr>
            <a:r>
              <a:rPr lang="en-US" sz="7600" b="1" dirty="0"/>
              <a:t>     &gt;  Lithium:                                       36%</a:t>
            </a:r>
          </a:p>
          <a:p>
            <a:pPr marL="0" indent="0">
              <a:buNone/>
            </a:pPr>
            <a:r>
              <a:rPr lang="en-US" sz="7600" b="1" dirty="0"/>
              <a:t>     &gt;  </a:t>
            </a:r>
            <a:r>
              <a:rPr lang="en-US" sz="7600" b="1" dirty="0" err="1"/>
              <a:t>Divalproex</a:t>
            </a:r>
            <a:r>
              <a:rPr lang="en-US" sz="7600" b="1" dirty="0"/>
              <a:t> (Depakote):            24%</a:t>
            </a:r>
          </a:p>
          <a:p>
            <a:r>
              <a:rPr lang="en-US" sz="7600" b="1" dirty="0"/>
              <a:t>Depakote and Lithium: not statistically </a:t>
            </a:r>
          </a:p>
          <a:p>
            <a:pPr marL="0" indent="0">
              <a:buNone/>
            </a:pPr>
            <a:r>
              <a:rPr lang="en-US" sz="7600" b="1" dirty="0"/>
              <a:t>          significantly different</a:t>
            </a:r>
          </a:p>
          <a:p>
            <a:pPr marL="0" indent="0">
              <a:buNone/>
            </a:pPr>
            <a:r>
              <a:rPr lang="en-US" sz="5800" dirty="0"/>
              <a:t>                     </a:t>
            </a:r>
          </a:p>
          <a:p>
            <a:pPr marL="0" indent="0">
              <a:buNone/>
            </a:pPr>
            <a:r>
              <a:rPr lang="en-US" sz="5800" dirty="0"/>
              <a:t>                                             </a:t>
            </a:r>
            <a:r>
              <a:rPr lang="en-US" sz="5100" dirty="0"/>
              <a:t> Geller, </a:t>
            </a:r>
            <a:r>
              <a:rPr lang="en-US" sz="5100" u="sng" dirty="0"/>
              <a:t>Arch Gen Psych </a:t>
            </a:r>
            <a:r>
              <a:rPr lang="en-US" sz="5100" dirty="0"/>
              <a:t>59: 515:528</a:t>
            </a:r>
          </a:p>
          <a:p>
            <a:pPr marL="0" indent="0">
              <a:buNone/>
            </a:pPr>
            <a:endParaRPr lang="en-US" sz="4000" dirty="0"/>
          </a:p>
          <a:p>
            <a:pPr marL="0" indent="0">
              <a:buNone/>
            </a:pPr>
            <a:endParaRPr lang="en-US" sz="4000" dirty="0"/>
          </a:p>
          <a:p>
            <a:pPr marL="0" indent="0">
              <a:buNone/>
            </a:pPr>
            <a:r>
              <a:rPr lang="en-US" sz="4000" dirty="0"/>
              <a:t>       </a:t>
            </a:r>
          </a:p>
        </p:txBody>
      </p:sp>
    </p:spTree>
    <p:extLst>
      <p:ext uri="{BB962C8B-B14F-4D97-AF65-F5344CB8AC3E}">
        <p14:creationId xmlns:p14="http://schemas.microsoft.com/office/powerpoint/2010/main" val="1306672471"/>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u="sng" dirty="0"/>
              <a:t>Acute Bipolar Depression</a:t>
            </a:r>
          </a:p>
        </p:txBody>
      </p:sp>
      <p:sp>
        <p:nvSpPr>
          <p:cNvPr id="3" name="Content Placeholder 2"/>
          <p:cNvSpPr>
            <a:spLocks noGrp="1"/>
          </p:cNvSpPr>
          <p:nvPr>
            <p:ph idx="1"/>
          </p:nvPr>
        </p:nvSpPr>
        <p:spPr/>
        <p:txBody>
          <a:bodyPr>
            <a:normAutofit/>
          </a:bodyPr>
          <a:lstStyle/>
          <a:p>
            <a:r>
              <a:rPr lang="en-US" sz="4800" b="1" dirty="0"/>
              <a:t>Small, open label study</a:t>
            </a:r>
          </a:p>
          <a:p>
            <a:r>
              <a:rPr lang="en-US" sz="4800" b="1" dirty="0"/>
              <a:t>Response rates </a:t>
            </a:r>
          </a:p>
          <a:p>
            <a:r>
              <a:rPr lang="en-US" sz="4800" b="1" dirty="0"/>
              <a:t>Lithium: 50%</a:t>
            </a:r>
          </a:p>
          <a:p>
            <a:r>
              <a:rPr lang="en-US" sz="4800" b="1" dirty="0" err="1"/>
              <a:t>Lamotrigine</a:t>
            </a:r>
            <a:r>
              <a:rPr lang="en-US" sz="4800" b="1" dirty="0"/>
              <a:t> (Lamictal): 60%</a:t>
            </a:r>
          </a:p>
        </p:txBody>
      </p:sp>
    </p:spTree>
    <p:extLst>
      <p:ext uri="{BB962C8B-B14F-4D97-AF65-F5344CB8AC3E}">
        <p14:creationId xmlns:p14="http://schemas.microsoft.com/office/powerpoint/2010/main" val="2085585561"/>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762000" y="304800"/>
            <a:ext cx="7793038" cy="1143000"/>
          </a:xfrm>
        </p:spPr>
        <p:txBody>
          <a:bodyPr/>
          <a:lstStyle/>
          <a:p>
            <a:pPr eaLnBrk="1" hangingPunct="1"/>
            <a:r>
              <a:rPr lang="en-US" sz="5400" b="1" u="sng"/>
              <a:t>Discriminating Symptoms</a:t>
            </a:r>
          </a:p>
        </p:txBody>
      </p:sp>
      <p:sp>
        <p:nvSpPr>
          <p:cNvPr id="113667" name="Rectangle 3"/>
          <p:cNvSpPr>
            <a:spLocks noGrp="1" noChangeArrowheads="1"/>
          </p:cNvSpPr>
          <p:nvPr>
            <p:ph idx="1"/>
          </p:nvPr>
        </p:nvSpPr>
        <p:spPr>
          <a:xfrm>
            <a:off x="381000" y="1600200"/>
            <a:ext cx="8534400" cy="4648200"/>
          </a:xfrm>
        </p:spPr>
        <p:txBody>
          <a:bodyPr/>
          <a:lstStyle/>
          <a:p>
            <a:pPr eaLnBrk="1" hangingPunct="1"/>
            <a:r>
              <a:rPr lang="en-US" sz="4400" b="1" dirty="0"/>
              <a:t>Intense, prolonged </a:t>
            </a:r>
          </a:p>
          <a:p>
            <a:pPr marL="0" indent="0" eaLnBrk="1" hangingPunct="1">
              <a:buNone/>
            </a:pPr>
            <a:r>
              <a:rPr lang="en-US" sz="4400" b="1" dirty="0"/>
              <a:t>       Rage Attacks (92% )</a:t>
            </a:r>
          </a:p>
          <a:p>
            <a:pPr eaLnBrk="1" hangingPunct="1"/>
            <a:r>
              <a:rPr lang="en-US" sz="4400" b="1" dirty="0"/>
              <a:t>Decreased Need for Sleep (40%)</a:t>
            </a:r>
          </a:p>
          <a:p>
            <a:pPr eaLnBrk="1" hangingPunct="1"/>
            <a:r>
              <a:rPr lang="en-US" sz="4400" b="1" dirty="0"/>
              <a:t>Family history </a:t>
            </a:r>
            <a:r>
              <a:rPr lang="en-US" sz="4400" dirty="0"/>
              <a:t>(especially parents)</a:t>
            </a:r>
          </a:p>
          <a:p>
            <a:pPr eaLnBrk="1" hangingPunct="1"/>
            <a:r>
              <a:rPr lang="en-US" sz="4400" b="1" dirty="0"/>
              <a:t>Age of onset</a:t>
            </a:r>
          </a:p>
        </p:txBody>
      </p:sp>
    </p:spTree>
    <p:extLst>
      <p:ext uri="{BB962C8B-B14F-4D97-AF65-F5344CB8AC3E}">
        <p14:creationId xmlns:p14="http://schemas.microsoft.com/office/powerpoint/2010/main" val="2847530342"/>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143000"/>
            <a:ext cx="7772400" cy="1362075"/>
          </a:xfrm>
        </p:spPr>
        <p:txBody>
          <a:bodyPr/>
          <a:lstStyle/>
          <a:p>
            <a:r>
              <a:rPr lang="en-US" dirty="0"/>
              <a:t>v</a:t>
            </a:r>
          </a:p>
        </p:txBody>
      </p:sp>
    </p:spTree>
    <p:extLst>
      <p:ext uri="{BB962C8B-B14F-4D97-AF65-F5344CB8AC3E}">
        <p14:creationId xmlns:p14="http://schemas.microsoft.com/office/powerpoint/2010/main" val="495577524"/>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0" y="1600200"/>
            <a:ext cx="9144000" cy="1143000"/>
          </a:xfrm>
        </p:spPr>
        <p:txBody>
          <a:bodyPr>
            <a:noAutofit/>
          </a:bodyPr>
          <a:lstStyle/>
          <a:p>
            <a:r>
              <a:rPr lang="en-US" sz="9600" b="1" dirty="0">
                <a:solidFill>
                  <a:srgbClr val="002060"/>
                </a:solidFill>
              </a:rPr>
              <a:t>Target symptom</a:t>
            </a:r>
            <a:br>
              <a:rPr lang="en-US" sz="9600" b="1" dirty="0">
                <a:solidFill>
                  <a:srgbClr val="002060"/>
                </a:solidFill>
              </a:rPr>
            </a:br>
            <a:r>
              <a:rPr lang="en-US" sz="9600" b="1" dirty="0">
                <a:solidFill>
                  <a:srgbClr val="002060"/>
                </a:solidFill>
              </a:rPr>
              <a:t>approach</a:t>
            </a:r>
          </a:p>
        </p:txBody>
      </p:sp>
      <p:sp>
        <p:nvSpPr>
          <p:cNvPr id="3" name="Slide Number Placeholder 2"/>
          <p:cNvSpPr>
            <a:spLocks noGrp="1"/>
          </p:cNvSpPr>
          <p:nvPr>
            <p:ph type="sldNum" sz="quarter" idx="12"/>
          </p:nvPr>
        </p:nvSpPr>
        <p:spPr/>
        <p:txBody>
          <a:bodyPr/>
          <a:lstStyle/>
          <a:p>
            <a:pPr>
              <a:defRPr/>
            </a:pPr>
            <a:fld id="{EFBB2871-A550-49FB-9D1B-D703C49E15DC}" type="slidenum">
              <a:rPr lang="en-US" smtClean="0"/>
              <a:pPr>
                <a:defRPr/>
              </a:pPr>
              <a:t>338</a:t>
            </a:fld>
            <a:endParaRPr lang="en-US"/>
          </a:p>
        </p:txBody>
      </p:sp>
    </p:spTree>
    <p:extLst>
      <p:ext uri="{BB962C8B-B14F-4D97-AF65-F5344CB8AC3E}">
        <p14:creationId xmlns:p14="http://schemas.microsoft.com/office/powerpoint/2010/main" val="354259224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6" name="Rectangle 2"/>
          <p:cNvSpPr>
            <a:spLocks noGrp="1" noChangeArrowheads="1"/>
          </p:cNvSpPr>
          <p:nvPr>
            <p:ph type="title"/>
          </p:nvPr>
        </p:nvSpPr>
        <p:spPr/>
        <p:txBody>
          <a:bodyPr/>
          <a:lstStyle/>
          <a:p>
            <a:pPr eaLnBrk="1" hangingPunct="1"/>
            <a:r>
              <a:rPr lang="en-US" sz="5400" i="1"/>
              <a:t>Trivia Question</a:t>
            </a:r>
          </a:p>
        </p:txBody>
      </p:sp>
      <p:sp>
        <p:nvSpPr>
          <p:cNvPr id="971779" name="Rectangle 3"/>
          <p:cNvSpPr>
            <a:spLocks noGrp="1" noChangeArrowheads="1"/>
          </p:cNvSpPr>
          <p:nvPr>
            <p:ph idx="1"/>
          </p:nvPr>
        </p:nvSpPr>
        <p:spPr/>
        <p:txBody>
          <a:bodyPr/>
          <a:lstStyle/>
          <a:p>
            <a:pPr algn="ctr" eaLnBrk="1" hangingPunct="1">
              <a:buFontTx/>
              <a:buNone/>
              <a:defRPr/>
            </a:pPr>
            <a:r>
              <a:rPr lang="en-US" sz="3600" b="1" i="1" dirty="0">
                <a:effectLst>
                  <a:outerShdw blurRad="38100" dist="38100" dir="2700000" algn="tl">
                    <a:srgbClr val="FFFFFF"/>
                  </a:outerShdw>
                </a:effectLst>
              </a:rPr>
              <a:t>What is the favorite flavor</a:t>
            </a:r>
          </a:p>
          <a:p>
            <a:pPr algn="ctr" eaLnBrk="1" hangingPunct="1">
              <a:buFontTx/>
              <a:buNone/>
              <a:defRPr/>
            </a:pPr>
            <a:r>
              <a:rPr lang="en-US" sz="3600" b="1" i="1" dirty="0">
                <a:effectLst>
                  <a:outerShdw blurRad="38100" dist="38100" dir="2700000" algn="tl">
                    <a:srgbClr val="FFFFFF"/>
                  </a:outerShdw>
                </a:effectLst>
              </a:rPr>
              <a:t>of snow cone syrup</a:t>
            </a:r>
          </a:p>
          <a:p>
            <a:pPr algn="ctr" eaLnBrk="1" hangingPunct="1">
              <a:buFontTx/>
              <a:buNone/>
              <a:defRPr/>
            </a:pPr>
            <a:r>
              <a:rPr lang="en-US" sz="3600" b="1" i="1" dirty="0">
                <a:effectLst>
                  <a:outerShdw blurRad="38100" dist="38100" dir="2700000" algn="tl">
                    <a:srgbClr val="FFFFFF"/>
                  </a:outerShdw>
                </a:effectLst>
              </a:rPr>
              <a:t>used to flavor liquid</a:t>
            </a:r>
          </a:p>
          <a:p>
            <a:pPr algn="ctr" eaLnBrk="1" hangingPunct="1">
              <a:buFontTx/>
              <a:buNone/>
              <a:defRPr/>
            </a:pPr>
            <a:r>
              <a:rPr lang="en-US" sz="3600" b="1" i="1" dirty="0">
                <a:effectLst>
                  <a:outerShdw blurRad="38100" dist="38100" dir="2700000" algn="tl">
                    <a:srgbClr val="FFFFFF"/>
                  </a:outerShdw>
                </a:effectLst>
              </a:rPr>
              <a:t>Antipsychotic medications?</a:t>
            </a:r>
          </a:p>
        </p:txBody>
      </p:sp>
    </p:spTree>
    <p:extLst>
      <p:ext uri="{BB962C8B-B14F-4D97-AF65-F5344CB8AC3E}">
        <p14:creationId xmlns:p14="http://schemas.microsoft.com/office/powerpoint/2010/main" val="1313324972"/>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xfrm>
            <a:off x="685800" y="1371600"/>
            <a:ext cx="7772400" cy="1143000"/>
          </a:xfrm>
        </p:spPr>
        <p:txBody>
          <a:bodyPr/>
          <a:lstStyle/>
          <a:p>
            <a:pPr eaLnBrk="1" hangingPunct="1"/>
            <a:r>
              <a:rPr lang="en-US" sz="6000"/>
              <a:t>Raspberry</a:t>
            </a:r>
          </a:p>
        </p:txBody>
      </p:sp>
    </p:spTree>
    <p:extLst>
      <p:ext uri="{BB962C8B-B14F-4D97-AF65-F5344CB8AC3E}">
        <p14:creationId xmlns:p14="http://schemas.microsoft.com/office/powerpoint/2010/main" val="1791748778"/>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Rectangle 2"/>
          <p:cNvSpPr>
            <a:spLocks noGrp="1" noChangeArrowheads="1"/>
          </p:cNvSpPr>
          <p:nvPr>
            <p:ph type="title"/>
          </p:nvPr>
        </p:nvSpPr>
        <p:spPr/>
        <p:txBody>
          <a:bodyPr/>
          <a:lstStyle/>
          <a:p>
            <a:pPr eaLnBrk="1" hangingPunct="1"/>
            <a:r>
              <a:rPr lang="en-US"/>
              <a:t>V</a:t>
            </a:r>
          </a:p>
        </p:txBody>
      </p:sp>
    </p:spTree>
    <p:extLst>
      <p:ext uri="{BB962C8B-B14F-4D97-AF65-F5344CB8AC3E}">
        <p14:creationId xmlns:p14="http://schemas.microsoft.com/office/powerpoint/2010/main" val="567802886"/>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85800" y="381000"/>
            <a:ext cx="7772400" cy="1143000"/>
          </a:xfrm>
        </p:spPr>
        <p:txBody>
          <a:bodyPr>
            <a:normAutofit fontScale="90000"/>
          </a:bodyPr>
          <a:lstStyle/>
          <a:p>
            <a:pPr eaLnBrk="1" hangingPunct="1"/>
            <a:r>
              <a:rPr lang="en-US" sz="4000"/>
              <a:t>MAJOR ANXIETY DISORDERS</a:t>
            </a:r>
            <a:br>
              <a:rPr lang="en-US" sz="4000"/>
            </a:br>
            <a:r>
              <a:rPr lang="en-US" sz="4000" u="sng"/>
              <a:t>PREVALENCE RATES</a:t>
            </a:r>
            <a:endParaRPr lang="en-US" sz="4000"/>
          </a:p>
        </p:txBody>
      </p:sp>
      <p:sp>
        <p:nvSpPr>
          <p:cNvPr id="980995" name="Rectangle 3"/>
          <p:cNvSpPr>
            <a:spLocks noGrp="1" noChangeArrowheads="1"/>
          </p:cNvSpPr>
          <p:nvPr>
            <p:ph idx="1"/>
          </p:nvPr>
        </p:nvSpPr>
        <p:spPr>
          <a:xfrm>
            <a:off x="609600" y="2133600"/>
            <a:ext cx="7772400" cy="4114800"/>
          </a:xfrm>
        </p:spPr>
        <p:txBody>
          <a:bodyPr/>
          <a:lstStyle/>
          <a:p>
            <a:pPr algn="ctr" eaLnBrk="1" hangingPunct="1">
              <a:defRPr/>
            </a:pPr>
            <a:r>
              <a:rPr lang="en-US" sz="4800">
                <a:effectLst>
                  <a:outerShdw blurRad="38100" dist="38100" dir="2700000" algn="tl">
                    <a:srgbClr val="FFFFFF"/>
                  </a:outerShdw>
                </a:effectLst>
              </a:rPr>
              <a:t>YEARLY   17%</a:t>
            </a:r>
          </a:p>
          <a:p>
            <a:pPr algn="ctr" eaLnBrk="1" hangingPunct="1">
              <a:defRPr/>
            </a:pPr>
            <a:r>
              <a:rPr lang="en-US" sz="4800">
                <a:effectLst>
                  <a:outerShdw blurRad="38100" dist="38100" dir="2700000" algn="tl">
                    <a:srgbClr val="FFFFFF"/>
                  </a:outerShdw>
                </a:effectLst>
              </a:rPr>
              <a:t>LIFETIME  25%</a:t>
            </a:r>
          </a:p>
        </p:txBody>
      </p:sp>
    </p:spTree>
    <p:extLst>
      <p:ext uri="{BB962C8B-B14F-4D97-AF65-F5344CB8AC3E}">
        <p14:creationId xmlns:p14="http://schemas.microsoft.com/office/powerpoint/2010/main" val="1980044424"/>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28600"/>
            <a:ext cx="8885238" cy="1155700"/>
          </a:xfrm>
        </p:spPr>
        <p:txBody>
          <a:bodyPr>
            <a:normAutofit/>
          </a:bodyPr>
          <a:lstStyle/>
          <a:p>
            <a:r>
              <a:rPr lang="en-US" sz="6000" u="sng" dirty="0">
                <a:effectLst>
                  <a:outerShdw blurRad="38100" dist="38100" dir="2700000" algn="tl">
                    <a:srgbClr val="000000"/>
                  </a:outerShdw>
                </a:effectLst>
              </a:rPr>
              <a:t>CHRONICITY</a:t>
            </a:r>
          </a:p>
        </p:txBody>
      </p:sp>
      <p:sp>
        <p:nvSpPr>
          <p:cNvPr id="28675" name="Rectangle 3"/>
          <p:cNvSpPr>
            <a:spLocks noGrp="1" noChangeArrowheads="1"/>
          </p:cNvSpPr>
          <p:nvPr>
            <p:ph idx="1"/>
          </p:nvPr>
        </p:nvSpPr>
        <p:spPr>
          <a:xfrm>
            <a:off x="914400" y="2057400"/>
            <a:ext cx="8896350" cy="5029200"/>
          </a:xfrm>
        </p:spPr>
        <p:txBody>
          <a:bodyPr>
            <a:normAutofit/>
          </a:bodyPr>
          <a:lstStyle/>
          <a:p>
            <a:pPr>
              <a:lnSpc>
                <a:spcPct val="90000"/>
              </a:lnSpc>
            </a:pPr>
            <a:r>
              <a:rPr lang="en-US" sz="4700" dirty="0">
                <a:effectLst>
                  <a:outerShdw blurRad="38100" dist="38100" dir="2700000" algn="tl">
                    <a:srgbClr val="000000">
                      <a:alpha val="43137"/>
                    </a:srgbClr>
                  </a:outerShdw>
                </a:effectLst>
              </a:rPr>
              <a:t>Can be Transient:</a:t>
            </a:r>
          </a:p>
          <a:p>
            <a:pPr>
              <a:lnSpc>
                <a:spcPct val="90000"/>
              </a:lnSpc>
              <a:buFont typeface="Wingdings" pitchFamily="2" charset="2"/>
              <a:buNone/>
            </a:pPr>
            <a:r>
              <a:rPr lang="en-US" sz="4700" dirty="0">
                <a:effectLst>
                  <a:outerShdw blurRad="38100" dist="38100" dir="2700000" algn="tl">
                    <a:srgbClr val="000000">
                      <a:alpha val="43137"/>
                    </a:srgbClr>
                  </a:outerShdw>
                </a:effectLst>
              </a:rPr>
              <a:t>    &gt;  Adjustment Disorders </a:t>
            </a:r>
          </a:p>
          <a:p>
            <a:pPr>
              <a:lnSpc>
                <a:spcPct val="90000"/>
              </a:lnSpc>
              <a:buFont typeface="Wingdings" pitchFamily="2" charset="2"/>
              <a:buNone/>
            </a:pPr>
            <a:r>
              <a:rPr lang="en-US" sz="4700" dirty="0">
                <a:effectLst>
                  <a:outerShdw blurRad="38100" dist="38100" dir="2700000" algn="tl">
                    <a:srgbClr val="000000">
                      <a:alpha val="43137"/>
                    </a:srgbClr>
                  </a:outerShdw>
                </a:effectLst>
              </a:rPr>
              <a:t>    &gt;  Acute Stress Disorder</a:t>
            </a:r>
          </a:p>
          <a:p>
            <a:pPr>
              <a:lnSpc>
                <a:spcPct val="90000"/>
              </a:lnSpc>
              <a:buFont typeface="Wingdings" pitchFamily="2" charset="2"/>
              <a:buNone/>
            </a:pPr>
            <a:r>
              <a:rPr lang="en-US" sz="3600" dirty="0">
                <a:effectLst>
                  <a:outerShdw blurRad="38100" dist="38100" dir="2700000" algn="tl">
                    <a:srgbClr val="000000">
                      <a:alpha val="43137"/>
                    </a:srgbClr>
                  </a:outerShdw>
                </a:effectLst>
              </a:rPr>
              <a:t>               (20% spontaneous remission</a:t>
            </a:r>
          </a:p>
          <a:p>
            <a:pPr>
              <a:lnSpc>
                <a:spcPct val="90000"/>
              </a:lnSpc>
              <a:buFont typeface="Wingdings" pitchFamily="2" charset="2"/>
              <a:buNone/>
            </a:pPr>
            <a:r>
              <a:rPr lang="en-US" sz="3600" dirty="0">
                <a:effectLst>
                  <a:outerShdw blurRad="38100" dist="38100" dir="2700000" algn="tl">
                    <a:srgbClr val="000000">
                      <a:alpha val="43137"/>
                    </a:srgbClr>
                  </a:outerShdw>
                </a:effectLst>
              </a:rPr>
              <a:t>                    within 30 days)</a:t>
            </a:r>
          </a:p>
        </p:txBody>
      </p:sp>
    </p:spTree>
    <p:extLst>
      <p:ext uri="{BB962C8B-B14F-4D97-AF65-F5344CB8AC3E}">
        <p14:creationId xmlns:p14="http://schemas.microsoft.com/office/powerpoint/2010/main" val="3810815961"/>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228600"/>
            <a:ext cx="8885238" cy="1155700"/>
          </a:xfrm>
        </p:spPr>
        <p:txBody>
          <a:bodyPr>
            <a:normAutofit/>
          </a:bodyPr>
          <a:lstStyle/>
          <a:p>
            <a:r>
              <a:rPr lang="en-US" sz="6000" u="sng" dirty="0">
                <a:effectLst>
                  <a:outerShdw blurRad="38100" dist="38100" dir="2700000" algn="tl">
                    <a:srgbClr val="000000"/>
                  </a:outerShdw>
                </a:effectLst>
              </a:rPr>
              <a:t>CHRONICITY</a:t>
            </a:r>
          </a:p>
        </p:txBody>
      </p:sp>
      <p:sp>
        <p:nvSpPr>
          <p:cNvPr id="28675" name="Rectangle 3"/>
          <p:cNvSpPr>
            <a:spLocks noGrp="1" noChangeArrowheads="1"/>
          </p:cNvSpPr>
          <p:nvPr>
            <p:ph idx="1"/>
          </p:nvPr>
        </p:nvSpPr>
        <p:spPr>
          <a:xfrm>
            <a:off x="247650" y="1600200"/>
            <a:ext cx="8896350" cy="5029200"/>
          </a:xfrm>
        </p:spPr>
        <p:txBody>
          <a:bodyPr>
            <a:normAutofit lnSpcReduction="10000"/>
          </a:bodyPr>
          <a:lstStyle/>
          <a:p>
            <a:pPr>
              <a:lnSpc>
                <a:spcPct val="90000"/>
              </a:lnSpc>
            </a:pPr>
            <a:r>
              <a:rPr lang="en-US" sz="4700" dirty="0">
                <a:effectLst>
                  <a:outerShdw blurRad="38100" dist="38100" dir="2700000" algn="tl">
                    <a:srgbClr val="000000">
                      <a:alpha val="43137"/>
                    </a:srgbClr>
                  </a:outerShdw>
                </a:effectLst>
              </a:rPr>
              <a:t>Low Rates of Spontaneous Remission:</a:t>
            </a:r>
          </a:p>
          <a:p>
            <a:pPr>
              <a:lnSpc>
                <a:spcPct val="90000"/>
              </a:lnSpc>
              <a:buFont typeface="Wingdings" pitchFamily="2" charset="2"/>
              <a:buNone/>
            </a:pPr>
            <a:r>
              <a:rPr lang="en-US" sz="4700" dirty="0">
                <a:effectLst>
                  <a:outerShdw blurRad="38100" dist="38100" dir="2700000" algn="tl">
                    <a:srgbClr val="000000">
                      <a:alpha val="43137"/>
                    </a:srgbClr>
                  </a:outerShdw>
                </a:effectLst>
              </a:rPr>
              <a:t>    &gt;  PTSD   </a:t>
            </a:r>
            <a:r>
              <a:rPr lang="en-US" sz="3000" dirty="0">
                <a:effectLst>
                  <a:outerShdw blurRad="38100" dist="38100" dir="2700000" algn="tl">
                    <a:srgbClr val="000000">
                      <a:alpha val="43137"/>
                    </a:srgbClr>
                  </a:outerShdw>
                </a:effectLst>
              </a:rPr>
              <a:t>(50% remit in 2 years)</a:t>
            </a:r>
          </a:p>
          <a:p>
            <a:pPr>
              <a:lnSpc>
                <a:spcPct val="90000"/>
              </a:lnSpc>
              <a:buFont typeface="Wingdings" pitchFamily="2" charset="2"/>
              <a:buNone/>
            </a:pPr>
            <a:r>
              <a:rPr lang="en-US" sz="4000" dirty="0">
                <a:effectLst>
                  <a:outerShdw blurRad="38100" dist="38100" dir="2700000" algn="tl">
                    <a:srgbClr val="000000">
                      <a:alpha val="43137"/>
                    </a:srgbClr>
                  </a:outerShdw>
                </a:effectLst>
              </a:rPr>
              <a:t>    </a:t>
            </a:r>
            <a:r>
              <a:rPr lang="en-US" sz="4700" dirty="0">
                <a:effectLst>
                  <a:outerShdw blurRad="38100" dist="38100" dir="2700000" algn="tl">
                    <a:srgbClr val="000000">
                      <a:alpha val="43137"/>
                    </a:srgbClr>
                  </a:outerShdw>
                </a:effectLst>
              </a:rPr>
              <a:t>&gt;  OCD…GAD…</a:t>
            </a:r>
          </a:p>
          <a:p>
            <a:pPr>
              <a:lnSpc>
                <a:spcPct val="90000"/>
              </a:lnSpc>
              <a:buFont typeface="Wingdings" pitchFamily="2" charset="2"/>
              <a:buNone/>
            </a:pPr>
            <a:r>
              <a:rPr lang="en-US" sz="4700" dirty="0">
                <a:effectLst>
                  <a:outerShdw blurRad="38100" dist="38100" dir="2700000" algn="tl">
                    <a:srgbClr val="000000">
                      <a:alpha val="43137"/>
                    </a:srgbClr>
                  </a:outerShdw>
                </a:effectLst>
              </a:rPr>
              <a:t>             Social Anxiety Disorder</a:t>
            </a:r>
          </a:p>
          <a:p>
            <a:pPr>
              <a:lnSpc>
                <a:spcPct val="90000"/>
              </a:lnSpc>
              <a:buFont typeface="Wingdings" pitchFamily="2" charset="2"/>
              <a:buNone/>
            </a:pPr>
            <a:r>
              <a:rPr lang="en-US" sz="4700" dirty="0">
                <a:effectLst>
                  <a:outerShdw blurRad="38100" dist="38100" dir="2700000" algn="tl">
                    <a:srgbClr val="000000">
                      <a:alpha val="43137"/>
                    </a:srgbClr>
                  </a:outerShdw>
                </a:effectLst>
              </a:rPr>
              <a:t>    &gt;  Panic Disorder  </a:t>
            </a:r>
            <a:r>
              <a:rPr lang="en-US" sz="3000" dirty="0">
                <a:effectLst>
                  <a:outerShdw blurRad="38100" dist="38100" dir="2700000" algn="tl">
                    <a:srgbClr val="000000">
                      <a:alpha val="43137"/>
                    </a:srgbClr>
                  </a:outerShdw>
                </a:effectLst>
              </a:rPr>
              <a:t>(20 yr…25% remission)*</a:t>
            </a:r>
          </a:p>
          <a:p>
            <a:pPr>
              <a:lnSpc>
                <a:spcPct val="90000"/>
              </a:lnSpc>
              <a:buFont typeface="Wingdings" pitchFamily="2" charset="2"/>
              <a:buNone/>
            </a:pPr>
            <a:endParaRPr lang="en-US" sz="3000" dirty="0"/>
          </a:p>
          <a:p>
            <a:pPr>
              <a:lnSpc>
                <a:spcPct val="90000"/>
              </a:lnSpc>
              <a:buFont typeface="Wingdings" pitchFamily="2" charset="2"/>
              <a:buNone/>
            </a:pPr>
            <a:r>
              <a:rPr lang="en-US" sz="2400" dirty="0"/>
              <a:t>* Pollack, et al. 2003</a:t>
            </a:r>
          </a:p>
        </p:txBody>
      </p:sp>
    </p:spTree>
    <p:extLst>
      <p:ext uri="{BB962C8B-B14F-4D97-AF65-F5344CB8AC3E}">
        <p14:creationId xmlns:p14="http://schemas.microsoft.com/office/powerpoint/2010/main" val="2144683805"/>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76600"/>
            <a:ext cx="8229600" cy="1143000"/>
          </a:xfrm>
        </p:spPr>
        <p:txBody>
          <a:bodyPr>
            <a:noAutofit/>
          </a:bodyPr>
          <a:lstStyle/>
          <a:p>
            <a:r>
              <a:rPr lang="en-US" sz="9600" dirty="0">
                <a:effectLst>
                  <a:outerShdw blurRad="38100" dist="38100" dir="2700000" algn="tl">
                    <a:srgbClr val="000000">
                      <a:alpha val="43137"/>
                    </a:srgbClr>
                  </a:outerShdw>
                </a:effectLst>
              </a:rPr>
              <a:t>Meds or </a:t>
            </a:r>
            <a:br>
              <a:rPr lang="en-US" sz="9600" dirty="0">
                <a:effectLst>
                  <a:outerShdw blurRad="38100" dist="38100" dir="2700000" algn="tl">
                    <a:srgbClr val="000000">
                      <a:alpha val="43137"/>
                    </a:srgbClr>
                  </a:outerShdw>
                </a:effectLst>
              </a:rPr>
            </a:br>
            <a:r>
              <a:rPr lang="en-US" sz="9600" dirty="0">
                <a:effectLst>
                  <a:outerShdw blurRad="38100" dist="38100" dir="2700000" algn="tl">
                    <a:srgbClr val="000000">
                      <a:alpha val="43137"/>
                    </a:srgbClr>
                  </a:outerShdw>
                </a:effectLst>
              </a:rPr>
              <a:t>Psychotherapy</a:t>
            </a:r>
            <a:br>
              <a:rPr lang="en-US" sz="9600" dirty="0">
                <a:effectLst>
                  <a:outerShdw blurRad="38100" dist="38100" dir="2700000" algn="tl">
                    <a:srgbClr val="000000">
                      <a:alpha val="43137"/>
                    </a:srgbClr>
                  </a:outerShdw>
                </a:effectLst>
              </a:rPr>
            </a:br>
            <a:r>
              <a:rPr lang="en-US" sz="9600" dirty="0">
                <a:effectLst>
                  <a:outerShdw blurRad="38100" dist="38100" dir="2700000" algn="tl">
                    <a:srgbClr val="000000">
                      <a:alpha val="43137"/>
                    </a:srgbClr>
                  </a:outerShdw>
                </a:effectLst>
              </a:rPr>
              <a:t>?</a:t>
            </a:r>
            <a:br>
              <a:rPr lang="en-US" sz="9600" dirty="0">
                <a:effectLst>
                  <a:outerShdw blurRad="38100" dist="38100" dir="2700000" algn="tl">
                    <a:srgbClr val="000000">
                      <a:alpha val="43137"/>
                    </a:srgbClr>
                  </a:outerShdw>
                </a:effectLst>
              </a:rPr>
            </a:br>
            <a:br>
              <a:rPr lang="en-US" sz="9600" dirty="0">
                <a:effectLst>
                  <a:outerShdw blurRad="38100" dist="38100" dir="2700000" algn="tl">
                    <a:srgbClr val="000000">
                      <a:alpha val="43137"/>
                    </a:srgbClr>
                  </a:outerShdw>
                </a:effectLst>
              </a:rPr>
            </a:br>
            <a:endParaRPr lang="en-US" sz="9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47281225"/>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762000" y="457200"/>
            <a:ext cx="8001000" cy="1155700"/>
          </a:xfrm>
        </p:spPr>
        <p:txBody>
          <a:bodyPr rtlCol="0">
            <a:noAutofit/>
          </a:bodyPr>
          <a:lstStyle/>
          <a:p>
            <a:pPr eaLnBrk="1" fontAlgn="auto" hangingPunct="1">
              <a:spcAft>
                <a:spcPts val="0"/>
              </a:spcAft>
              <a:defRPr/>
            </a:pPr>
            <a:r>
              <a:rPr lang="en-US" sz="7200" dirty="0"/>
              <a:t>Drugs used to treat</a:t>
            </a:r>
            <a:br>
              <a:rPr lang="en-US" sz="7200" dirty="0"/>
            </a:br>
            <a:r>
              <a:rPr lang="en-US" sz="7200" dirty="0"/>
              <a:t>anxiety disorders</a:t>
            </a:r>
          </a:p>
        </p:txBody>
      </p:sp>
    </p:spTree>
    <p:extLst>
      <p:ext uri="{BB962C8B-B14F-4D97-AF65-F5344CB8AC3E}">
        <p14:creationId xmlns:p14="http://schemas.microsoft.com/office/powerpoint/2010/main" val="3209851849"/>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8763" y="0"/>
            <a:ext cx="8885237" cy="1155700"/>
          </a:xfrm>
        </p:spPr>
        <p:txBody>
          <a:bodyPr/>
          <a:lstStyle/>
          <a:p>
            <a:r>
              <a:rPr lang="en-US" u="sng" dirty="0">
                <a:effectLst>
                  <a:outerShdw blurRad="38100" dist="38100" dir="2700000" algn="tl">
                    <a:srgbClr val="000000"/>
                  </a:outerShdw>
                </a:effectLst>
              </a:rPr>
              <a:t>Classes of Medications</a:t>
            </a:r>
          </a:p>
        </p:txBody>
      </p:sp>
      <p:sp>
        <p:nvSpPr>
          <p:cNvPr id="51203" name="Rectangle 3"/>
          <p:cNvSpPr>
            <a:spLocks noGrp="1" noChangeArrowheads="1"/>
          </p:cNvSpPr>
          <p:nvPr>
            <p:ph idx="1"/>
          </p:nvPr>
        </p:nvSpPr>
        <p:spPr>
          <a:xfrm>
            <a:off x="990600" y="1447800"/>
            <a:ext cx="8896350" cy="4135438"/>
          </a:xfrm>
        </p:spPr>
        <p:txBody>
          <a:bodyPr>
            <a:noAutofit/>
          </a:bodyPr>
          <a:lstStyle/>
          <a:p>
            <a:pPr>
              <a:lnSpc>
                <a:spcPct val="90000"/>
              </a:lnSpc>
            </a:pPr>
            <a:r>
              <a:rPr lang="en-US" sz="5400" dirty="0"/>
              <a:t>Benzodiazepines</a:t>
            </a:r>
          </a:p>
          <a:p>
            <a:pPr>
              <a:lnSpc>
                <a:spcPct val="90000"/>
              </a:lnSpc>
              <a:buNone/>
            </a:pPr>
            <a:r>
              <a:rPr lang="en-US" sz="5400" dirty="0"/>
              <a:t>      (minor tranquilizers)</a:t>
            </a:r>
          </a:p>
          <a:p>
            <a:pPr>
              <a:lnSpc>
                <a:spcPct val="90000"/>
              </a:lnSpc>
              <a:buFont typeface="Wingdings" pitchFamily="2" charset="2"/>
              <a:buNone/>
            </a:pPr>
            <a:r>
              <a:rPr lang="en-US" sz="5400" dirty="0"/>
              <a:t>    </a:t>
            </a:r>
          </a:p>
          <a:p>
            <a:pPr>
              <a:lnSpc>
                <a:spcPct val="90000"/>
              </a:lnSpc>
            </a:pPr>
            <a:r>
              <a:rPr lang="en-US" sz="5400" dirty="0"/>
              <a:t>Potent anti-anxiety</a:t>
            </a:r>
          </a:p>
          <a:p>
            <a:pPr>
              <a:lnSpc>
                <a:spcPct val="90000"/>
              </a:lnSpc>
              <a:buNone/>
            </a:pPr>
            <a:r>
              <a:rPr lang="en-US" sz="5400" dirty="0"/>
              <a:t>        medications</a:t>
            </a:r>
          </a:p>
        </p:txBody>
      </p:sp>
    </p:spTree>
    <p:extLst>
      <p:ext uri="{BB962C8B-B14F-4D97-AF65-F5344CB8AC3E}">
        <p14:creationId xmlns:p14="http://schemas.microsoft.com/office/powerpoint/2010/main" val="985364247"/>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a:t>
            </a:r>
            <a:r>
              <a:rPr lang="en-US" dirty="0" err="1"/>
              <a:t>Benzos</a:t>
            </a:r>
            <a:endParaRPr lang="en-US" dirty="0"/>
          </a:p>
        </p:txBody>
      </p:sp>
      <p:sp>
        <p:nvSpPr>
          <p:cNvPr id="3" name="Content Placeholder 2"/>
          <p:cNvSpPr>
            <a:spLocks noGrp="1"/>
          </p:cNvSpPr>
          <p:nvPr>
            <p:ph idx="1"/>
          </p:nvPr>
        </p:nvSpPr>
        <p:spPr>
          <a:xfrm>
            <a:off x="609600" y="1676400"/>
            <a:ext cx="8229600" cy="4525963"/>
          </a:xfrm>
        </p:spPr>
        <p:txBody>
          <a:bodyPr>
            <a:noAutofit/>
          </a:bodyPr>
          <a:lstStyle/>
          <a:p>
            <a:r>
              <a:rPr lang="en-US" sz="4400" dirty="0"/>
              <a:t>Cognitive impairment</a:t>
            </a:r>
          </a:p>
          <a:p>
            <a:r>
              <a:rPr lang="en-US" sz="4400" dirty="0"/>
              <a:t>Sedation</a:t>
            </a:r>
          </a:p>
          <a:p>
            <a:r>
              <a:rPr lang="en-US" sz="4400" dirty="0"/>
              <a:t>Balance and coordination</a:t>
            </a:r>
          </a:p>
          <a:p>
            <a:r>
              <a:rPr lang="en-US" sz="4400" dirty="0"/>
              <a:t>Addiction</a:t>
            </a:r>
          </a:p>
          <a:p>
            <a:r>
              <a:rPr lang="en-US" sz="4400" dirty="0"/>
              <a:t>Dependency</a:t>
            </a:r>
          </a:p>
          <a:p>
            <a:r>
              <a:rPr lang="en-US" sz="4400" dirty="0"/>
              <a:t>Discontinuation withdrawal</a:t>
            </a:r>
          </a:p>
        </p:txBody>
      </p:sp>
    </p:spTree>
    <p:extLst>
      <p:ext uri="{BB962C8B-B14F-4D97-AF65-F5344CB8AC3E}">
        <p14:creationId xmlns:p14="http://schemas.microsoft.com/office/powerpoint/2010/main" val="1955499542"/>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Benzodiazepine Withdrawal</a:t>
            </a:r>
            <a:br>
              <a:rPr lang="en-US" dirty="0"/>
            </a:br>
            <a:r>
              <a:rPr lang="en-US" sz="3200" dirty="0"/>
              <a:t>(short acting)</a:t>
            </a:r>
            <a:endParaRPr lang="en-US" dirty="0"/>
          </a:p>
        </p:txBody>
      </p:sp>
      <p:sp>
        <p:nvSpPr>
          <p:cNvPr id="3" name="Content Placeholder 2"/>
          <p:cNvSpPr>
            <a:spLocks noGrp="1"/>
          </p:cNvSpPr>
          <p:nvPr>
            <p:ph idx="1"/>
          </p:nvPr>
        </p:nvSpPr>
        <p:spPr>
          <a:xfrm>
            <a:off x="914400" y="1752600"/>
            <a:ext cx="8229600" cy="4525963"/>
          </a:xfrm>
        </p:spPr>
        <p:txBody>
          <a:bodyPr>
            <a:normAutofit/>
          </a:bodyPr>
          <a:lstStyle/>
          <a:p>
            <a:r>
              <a:rPr lang="en-US" sz="4400" dirty="0"/>
              <a:t>Appears 6-12 hours</a:t>
            </a:r>
          </a:p>
          <a:p>
            <a:r>
              <a:rPr lang="en-US" sz="4400" dirty="0"/>
              <a:t>Reaches peak: 2-4 days</a:t>
            </a:r>
          </a:p>
          <a:p>
            <a:r>
              <a:rPr lang="en-US" sz="4400" dirty="0"/>
              <a:t>Subsides: 2-3 weeks</a:t>
            </a:r>
          </a:p>
          <a:p>
            <a:r>
              <a:rPr lang="en-US" sz="4400" dirty="0"/>
              <a:t>Symptoms:  anxiety, depression,</a:t>
            </a:r>
          </a:p>
          <a:p>
            <a:pPr>
              <a:buNone/>
            </a:pPr>
            <a:r>
              <a:rPr lang="en-US" sz="4400" dirty="0"/>
              <a:t>       insomnia, seizures </a:t>
            </a:r>
            <a:r>
              <a:rPr lang="en-US" sz="3600" dirty="0"/>
              <a:t>(occasionally)</a:t>
            </a:r>
          </a:p>
          <a:p>
            <a:endParaRPr lang="en-US" dirty="0"/>
          </a:p>
        </p:txBody>
      </p:sp>
    </p:spTree>
    <p:extLst>
      <p:ext uri="{BB962C8B-B14F-4D97-AF65-F5344CB8AC3E}">
        <p14:creationId xmlns:p14="http://schemas.microsoft.com/office/powerpoint/2010/main" val="1277584776"/>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19400"/>
            <a:ext cx="8229600" cy="1143000"/>
          </a:xfrm>
        </p:spPr>
        <p:txBody>
          <a:bodyPr>
            <a:noAutofit/>
          </a:bodyPr>
          <a:lstStyle/>
          <a:p>
            <a:r>
              <a:rPr lang="en-US" sz="5400" dirty="0"/>
              <a:t>A General precaution </a:t>
            </a:r>
            <a:br>
              <a:rPr lang="en-US" sz="4800" dirty="0"/>
            </a:br>
            <a:r>
              <a:rPr lang="en-US" sz="4800" dirty="0"/>
              <a:t>when prescribing</a:t>
            </a:r>
            <a:br>
              <a:rPr lang="en-US" sz="4800" dirty="0"/>
            </a:br>
            <a:r>
              <a:rPr lang="en-US" sz="4800" dirty="0"/>
              <a:t>benzodiazepines</a:t>
            </a:r>
            <a:br>
              <a:rPr lang="en-US" sz="4800" dirty="0"/>
            </a:br>
            <a:br>
              <a:rPr lang="en-US" sz="4800" dirty="0"/>
            </a:br>
            <a:r>
              <a:rPr lang="en-US" sz="4800" dirty="0"/>
              <a:t>don’t use with those</a:t>
            </a:r>
            <a:br>
              <a:rPr lang="en-US" sz="4800" dirty="0"/>
            </a:br>
            <a:r>
              <a:rPr lang="en-US" sz="4800" dirty="0"/>
              <a:t>with a history of</a:t>
            </a:r>
            <a:br>
              <a:rPr lang="en-US" sz="4800" dirty="0"/>
            </a:br>
            <a:r>
              <a:rPr lang="en-US" sz="4800" dirty="0"/>
              <a:t>substance abuse</a:t>
            </a:r>
          </a:p>
        </p:txBody>
      </p:sp>
    </p:spTree>
    <p:extLst>
      <p:ext uri="{BB962C8B-B14F-4D97-AF65-F5344CB8AC3E}">
        <p14:creationId xmlns:p14="http://schemas.microsoft.com/office/powerpoint/2010/main" val="3981468010"/>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8763" y="0"/>
            <a:ext cx="8885237" cy="1155700"/>
          </a:xfrm>
        </p:spPr>
        <p:txBody>
          <a:bodyPr/>
          <a:lstStyle/>
          <a:p>
            <a:r>
              <a:rPr lang="en-US" u="sng" dirty="0">
                <a:effectLst>
                  <a:outerShdw blurRad="38100" dist="38100" dir="2700000" algn="tl">
                    <a:srgbClr val="000000"/>
                  </a:outerShdw>
                </a:effectLst>
              </a:rPr>
              <a:t>Classes of Medications</a:t>
            </a:r>
          </a:p>
        </p:txBody>
      </p:sp>
      <p:sp>
        <p:nvSpPr>
          <p:cNvPr id="51203" name="Rectangle 3"/>
          <p:cNvSpPr>
            <a:spLocks noGrp="1" noChangeArrowheads="1"/>
          </p:cNvSpPr>
          <p:nvPr>
            <p:ph idx="1"/>
          </p:nvPr>
        </p:nvSpPr>
        <p:spPr>
          <a:xfrm>
            <a:off x="247650" y="1447800"/>
            <a:ext cx="8896350" cy="4135438"/>
          </a:xfrm>
        </p:spPr>
        <p:txBody>
          <a:bodyPr>
            <a:noAutofit/>
          </a:bodyPr>
          <a:lstStyle/>
          <a:p>
            <a:pPr>
              <a:lnSpc>
                <a:spcPct val="90000"/>
              </a:lnSpc>
            </a:pPr>
            <a:r>
              <a:rPr lang="en-US" sz="5400" u="sng" dirty="0" err="1"/>
              <a:t>BuSpar</a:t>
            </a:r>
            <a:r>
              <a:rPr lang="en-US" sz="4800" dirty="0"/>
              <a:t>  (atypical tranquilizer):</a:t>
            </a:r>
          </a:p>
          <a:p>
            <a:pPr>
              <a:lnSpc>
                <a:spcPct val="90000"/>
              </a:lnSpc>
              <a:buFont typeface="Wingdings" pitchFamily="2" charset="2"/>
              <a:buNone/>
            </a:pPr>
            <a:r>
              <a:rPr lang="en-US" sz="4800" dirty="0"/>
              <a:t>       &gt;  not habit forming</a:t>
            </a:r>
          </a:p>
          <a:p>
            <a:pPr>
              <a:lnSpc>
                <a:spcPct val="90000"/>
              </a:lnSpc>
              <a:buFont typeface="Wingdings" pitchFamily="2" charset="2"/>
              <a:buNone/>
            </a:pPr>
            <a:r>
              <a:rPr lang="en-US" sz="4800" dirty="0"/>
              <a:t>            &gt;  decreases worry</a:t>
            </a:r>
          </a:p>
          <a:p>
            <a:pPr>
              <a:lnSpc>
                <a:spcPct val="90000"/>
              </a:lnSpc>
              <a:buFont typeface="Wingdings" pitchFamily="2" charset="2"/>
              <a:buNone/>
            </a:pPr>
            <a:r>
              <a:rPr lang="en-US" sz="4800" dirty="0"/>
              <a:t>                 &gt; onset: 2-4 weeks</a:t>
            </a:r>
          </a:p>
          <a:p>
            <a:pPr>
              <a:lnSpc>
                <a:spcPct val="90000"/>
              </a:lnSpc>
              <a:buFont typeface="Wingdings" pitchFamily="2" charset="2"/>
              <a:buNone/>
            </a:pPr>
            <a:r>
              <a:rPr lang="en-US" sz="4800" dirty="0"/>
              <a:t>                    &gt; ineffective: panic;</a:t>
            </a:r>
          </a:p>
          <a:p>
            <a:pPr>
              <a:lnSpc>
                <a:spcPct val="90000"/>
              </a:lnSpc>
              <a:buFont typeface="Wingdings" pitchFamily="2" charset="2"/>
              <a:buNone/>
            </a:pPr>
            <a:r>
              <a:rPr lang="en-US" sz="4800" dirty="0"/>
              <a:t>                           acute anxiety</a:t>
            </a:r>
          </a:p>
        </p:txBody>
      </p:sp>
    </p:spTree>
    <p:extLst>
      <p:ext uri="{BB962C8B-B14F-4D97-AF65-F5344CB8AC3E}">
        <p14:creationId xmlns:p14="http://schemas.microsoft.com/office/powerpoint/2010/main" val="3222970655"/>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58763" y="304800"/>
            <a:ext cx="8885237" cy="1155700"/>
          </a:xfrm>
        </p:spPr>
        <p:txBody>
          <a:bodyPr/>
          <a:lstStyle/>
          <a:p>
            <a:r>
              <a:rPr lang="en-US" u="sng" dirty="0">
                <a:effectLst>
                  <a:outerShdw blurRad="38100" dist="38100" dir="2700000" algn="tl">
                    <a:srgbClr val="000000"/>
                  </a:outerShdw>
                </a:effectLst>
              </a:rPr>
              <a:t>Classes of Medications</a:t>
            </a:r>
          </a:p>
        </p:txBody>
      </p:sp>
      <p:sp>
        <p:nvSpPr>
          <p:cNvPr id="51203" name="Rectangle 3"/>
          <p:cNvSpPr>
            <a:spLocks noGrp="1" noChangeArrowheads="1"/>
          </p:cNvSpPr>
          <p:nvPr>
            <p:ph idx="1"/>
          </p:nvPr>
        </p:nvSpPr>
        <p:spPr>
          <a:xfrm>
            <a:off x="609600" y="1752600"/>
            <a:ext cx="8896350" cy="5334000"/>
          </a:xfrm>
        </p:spPr>
        <p:txBody>
          <a:bodyPr>
            <a:normAutofit fontScale="70000" lnSpcReduction="20000"/>
          </a:bodyPr>
          <a:lstStyle/>
          <a:p>
            <a:pPr>
              <a:lnSpc>
                <a:spcPct val="90000"/>
              </a:lnSpc>
            </a:pPr>
            <a:r>
              <a:rPr lang="en-US" sz="6400" b="1" dirty="0"/>
              <a:t>Antidepressants</a:t>
            </a:r>
            <a:r>
              <a:rPr lang="en-US" sz="6400" dirty="0"/>
              <a:t>: especially:</a:t>
            </a:r>
          </a:p>
          <a:p>
            <a:pPr>
              <a:lnSpc>
                <a:spcPct val="90000"/>
              </a:lnSpc>
              <a:buNone/>
            </a:pPr>
            <a:r>
              <a:rPr lang="en-US" sz="6400" dirty="0"/>
              <a:t>        SSRIs</a:t>
            </a:r>
          </a:p>
          <a:p>
            <a:pPr>
              <a:lnSpc>
                <a:spcPct val="90000"/>
              </a:lnSpc>
              <a:buNone/>
            </a:pPr>
            <a:endParaRPr lang="en-US" sz="6400" dirty="0"/>
          </a:p>
          <a:p>
            <a:pPr>
              <a:lnSpc>
                <a:spcPct val="90000"/>
              </a:lnSpc>
              <a:buFont typeface="Wingdings" pitchFamily="2" charset="2"/>
              <a:buNone/>
            </a:pPr>
            <a:r>
              <a:rPr lang="en-US" sz="6400" dirty="0"/>
              <a:t>        SNRI’s…</a:t>
            </a:r>
            <a:r>
              <a:rPr lang="en-US" sz="6400" dirty="0" err="1"/>
              <a:t>Cymbalta</a:t>
            </a:r>
            <a:r>
              <a:rPr lang="en-US" sz="6400" dirty="0"/>
              <a:t>…</a:t>
            </a:r>
            <a:r>
              <a:rPr lang="en-US" sz="6400" dirty="0" err="1"/>
              <a:t>Effexor</a:t>
            </a:r>
            <a:endParaRPr lang="en-US" sz="6400" dirty="0"/>
          </a:p>
          <a:p>
            <a:pPr>
              <a:lnSpc>
                <a:spcPct val="90000"/>
              </a:lnSpc>
              <a:buFont typeface="Wingdings" pitchFamily="2" charset="2"/>
              <a:buNone/>
            </a:pPr>
            <a:r>
              <a:rPr lang="en-US" sz="6400" dirty="0"/>
              <a:t>              …</a:t>
            </a:r>
            <a:r>
              <a:rPr lang="en-US" sz="6400" dirty="0" err="1"/>
              <a:t>Remeron</a:t>
            </a:r>
            <a:r>
              <a:rPr lang="en-US" sz="6400" dirty="0"/>
              <a:t>, </a:t>
            </a:r>
            <a:r>
              <a:rPr lang="en-US" sz="6400" dirty="0" err="1"/>
              <a:t>Pristiq</a:t>
            </a:r>
            <a:endParaRPr lang="en-US" sz="6400" dirty="0"/>
          </a:p>
          <a:p>
            <a:pPr>
              <a:lnSpc>
                <a:spcPct val="90000"/>
              </a:lnSpc>
              <a:buFont typeface="Wingdings" pitchFamily="2" charset="2"/>
              <a:buNone/>
            </a:pPr>
            <a:endParaRPr lang="en-US" sz="6400" dirty="0"/>
          </a:p>
          <a:p>
            <a:pPr>
              <a:lnSpc>
                <a:spcPct val="90000"/>
              </a:lnSpc>
              <a:buFont typeface="Wingdings" pitchFamily="2" charset="2"/>
              <a:buNone/>
            </a:pPr>
            <a:r>
              <a:rPr lang="en-US" sz="6400" dirty="0"/>
              <a:t>         </a:t>
            </a:r>
            <a:r>
              <a:rPr lang="en-US" sz="6400" b="1" i="1" dirty="0"/>
              <a:t>not</a:t>
            </a:r>
            <a:r>
              <a:rPr lang="en-US" sz="6400" i="1" dirty="0"/>
              <a:t>: </a:t>
            </a:r>
            <a:r>
              <a:rPr lang="en-US" sz="6400" i="1" dirty="0" err="1"/>
              <a:t>Wellbutrin</a:t>
            </a:r>
            <a:endParaRPr lang="en-US" sz="6400" dirty="0"/>
          </a:p>
          <a:p>
            <a:pPr>
              <a:lnSpc>
                <a:spcPct val="90000"/>
              </a:lnSpc>
            </a:pPr>
            <a:endParaRPr lang="en-US" sz="4800" dirty="0"/>
          </a:p>
          <a:p>
            <a:pPr>
              <a:lnSpc>
                <a:spcPct val="90000"/>
              </a:lnSpc>
              <a:buFont typeface="Wingdings" pitchFamily="2" charset="2"/>
              <a:buNone/>
            </a:pPr>
            <a:r>
              <a:rPr lang="en-US" sz="4800" dirty="0"/>
              <a:t>        </a:t>
            </a:r>
          </a:p>
        </p:txBody>
      </p:sp>
    </p:spTree>
    <p:extLst>
      <p:ext uri="{BB962C8B-B14F-4D97-AF65-F5344CB8AC3E}">
        <p14:creationId xmlns:p14="http://schemas.microsoft.com/office/powerpoint/2010/main" val="3406375150"/>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26"/>
          <p:cNvSpPr>
            <a:spLocks noGrp="1" noChangeArrowheads="1"/>
          </p:cNvSpPr>
          <p:nvPr>
            <p:ph type="title"/>
          </p:nvPr>
        </p:nvSpPr>
        <p:spPr/>
        <p:txBody>
          <a:bodyPr>
            <a:normAutofit fontScale="90000"/>
          </a:bodyPr>
          <a:lstStyle/>
          <a:p>
            <a:r>
              <a:rPr lang="en-US" sz="5300" dirty="0"/>
              <a:t>Initial Intensification of</a:t>
            </a:r>
            <a:br>
              <a:rPr lang="en-US" sz="5300" dirty="0"/>
            </a:br>
            <a:r>
              <a:rPr lang="en-US" sz="5300" u="sng" dirty="0"/>
              <a:t>Anxiety with Antidepressants</a:t>
            </a:r>
          </a:p>
        </p:txBody>
      </p:sp>
      <p:sp>
        <p:nvSpPr>
          <p:cNvPr id="53251" name="Rectangle 1027"/>
          <p:cNvSpPr>
            <a:spLocks noGrp="1" noChangeArrowheads="1"/>
          </p:cNvSpPr>
          <p:nvPr>
            <p:ph idx="1"/>
          </p:nvPr>
        </p:nvSpPr>
        <p:spPr>
          <a:xfrm>
            <a:off x="685800" y="2057400"/>
            <a:ext cx="8896350" cy="4135437"/>
          </a:xfrm>
        </p:spPr>
        <p:txBody>
          <a:bodyPr>
            <a:noAutofit/>
          </a:bodyPr>
          <a:lstStyle/>
          <a:p>
            <a:r>
              <a:rPr lang="en-US" sz="4800" dirty="0"/>
              <a:t>Activation (vs. switching)</a:t>
            </a:r>
          </a:p>
          <a:p>
            <a:r>
              <a:rPr lang="en-US" sz="4800" dirty="0"/>
              <a:t>Can occur with all </a:t>
            </a:r>
          </a:p>
          <a:p>
            <a:pPr>
              <a:buNone/>
            </a:pPr>
            <a:r>
              <a:rPr lang="en-US" sz="4800" dirty="0"/>
              <a:t>         antidepressants</a:t>
            </a:r>
          </a:p>
          <a:p>
            <a:r>
              <a:rPr lang="en-US" sz="4800" dirty="0"/>
              <a:t>Strategies (AD and </a:t>
            </a:r>
            <a:r>
              <a:rPr lang="en-US" sz="4800" dirty="0" err="1"/>
              <a:t>Benzos</a:t>
            </a:r>
            <a:r>
              <a:rPr lang="en-US" sz="4800" dirty="0"/>
              <a:t>)</a:t>
            </a:r>
          </a:p>
        </p:txBody>
      </p:sp>
    </p:spTree>
    <p:extLst>
      <p:ext uri="{BB962C8B-B14F-4D97-AF65-F5344CB8AC3E}">
        <p14:creationId xmlns:p14="http://schemas.microsoft.com/office/powerpoint/2010/main" val="3804062598"/>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t>Antidepressants: </a:t>
            </a:r>
            <a:r>
              <a:rPr lang="en-US" u="sng" dirty="0" err="1"/>
              <a:t>Tx</a:t>
            </a:r>
            <a:r>
              <a:rPr lang="en-US" u="sng" dirty="0"/>
              <a:t> Anxiety</a:t>
            </a:r>
          </a:p>
        </p:txBody>
      </p:sp>
      <p:sp>
        <p:nvSpPr>
          <p:cNvPr id="3" name="Content Placeholder 2"/>
          <p:cNvSpPr>
            <a:spLocks noGrp="1"/>
          </p:cNvSpPr>
          <p:nvPr>
            <p:ph idx="1"/>
          </p:nvPr>
        </p:nvSpPr>
        <p:spPr>
          <a:xfrm>
            <a:off x="762000" y="1524000"/>
            <a:ext cx="8229600" cy="4525963"/>
          </a:xfrm>
        </p:spPr>
        <p:txBody>
          <a:bodyPr>
            <a:noAutofit/>
          </a:bodyPr>
          <a:lstStyle/>
          <a:p>
            <a:r>
              <a:rPr lang="en-US" sz="3600" b="1" dirty="0"/>
              <a:t>Similar dosing as with depression</a:t>
            </a:r>
          </a:p>
          <a:p>
            <a:pPr>
              <a:buNone/>
            </a:pPr>
            <a:r>
              <a:rPr lang="en-US" sz="3600" dirty="0"/>
              <a:t>     &gt;  EXCEPT OCD: often requires high</a:t>
            </a:r>
          </a:p>
          <a:p>
            <a:pPr>
              <a:buNone/>
            </a:pPr>
            <a:r>
              <a:rPr lang="en-US" sz="3600" dirty="0"/>
              <a:t>          doses</a:t>
            </a:r>
          </a:p>
          <a:p>
            <a:r>
              <a:rPr lang="en-US" sz="3600" b="1" dirty="0"/>
              <a:t>Onset of actions</a:t>
            </a:r>
            <a:r>
              <a:rPr lang="en-US" sz="3600" dirty="0"/>
              <a:t>: (depends on dosing)</a:t>
            </a:r>
          </a:p>
          <a:p>
            <a:pPr>
              <a:buNone/>
            </a:pPr>
            <a:r>
              <a:rPr lang="en-US" sz="3600" dirty="0"/>
              <a:t>     &gt;  children and teenagers: 1-2 weeks</a:t>
            </a:r>
          </a:p>
          <a:p>
            <a:pPr>
              <a:buNone/>
            </a:pPr>
            <a:r>
              <a:rPr lang="en-US" sz="3600" dirty="0"/>
              <a:t>     &gt;  adults: 2-6 weeks</a:t>
            </a:r>
          </a:p>
          <a:p>
            <a:pPr>
              <a:buNone/>
            </a:pPr>
            <a:r>
              <a:rPr lang="en-US" sz="3600" dirty="0"/>
              <a:t>     &gt;  EXCEPT: OCD: very gradual</a:t>
            </a:r>
          </a:p>
          <a:p>
            <a:pPr>
              <a:buNone/>
            </a:pPr>
            <a:r>
              <a:rPr lang="en-US" sz="3600" dirty="0"/>
              <a:t>             improvement</a:t>
            </a:r>
          </a:p>
        </p:txBody>
      </p:sp>
    </p:spTree>
    <p:extLst>
      <p:ext uri="{BB962C8B-B14F-4D97-AF65-F5344CB8AC3E}">
        <p14:creationId xmlns:p14="http://schemas.microsoft.com/office/powerpoint/2010/main" val="1518406943"/>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gn="l"/>
            <a:r>
              <a:rPr lang="en-US" dirty="0"/>
              <a:t>Anxiety Disorders and </a:t>
            </a:r>
            <a:br>
              <a:rPr lang="en-US" dirty="0"/>
            </a:br>
            <a:r>
              <a:rPr lang="en-US" u="sng" dirty="0"/>
              <a:t>Medication Treatment Strategies</a:t>
            </a:r>
          </a:p>
        </p:txBody>
      </p:sp>
      <p:sp>
        <p:nvSpPr>
          <p:cNvPr id="49155" name="Rectangle 3"/>
          <p:cNvSpPr>
            <a:spLocks noGrp="1" noChangeArrowheads="1"/>
          </p:cNvSpPr>
          <p:nvPr>
            <p:ph idx="1"/>
          </p:nvPr>
        </p:nvSpPr>
        <p:spPr>
          <a:xfrm>
            <a:off x="304800" y="2133600"/>
            <a:ext cx="9201150" cy="4724400"/>
          </a:xfrm>
        </p:spPr>
        <p:txBody>
          <a:bodyPr>
            <a:normAutofit/>
          </a:bodyPr>
          <a:lstStyle/>
          <a:p>
            <a:r>
              <a:rPr lang="en-US" sz="6000" dirty="0"/>
              <a:t>Adjustment Disorders</a:t>
            </a:r>
          </a:p>
          <a:p>
            <a:r>
              <a:rPr lang="en-US" sz="6000" dirty="0"/>
              <a:t>Specific Phobias  </a:t>
            </a:r>
          </a:p>
          <a:p>
            <a:pPr>
              <a:buNone/>
            </a:pPr>
            <a:r>
              <a:rPr lang="en-US" dirty="0"/>
              <a:t>                                                                       </a:t>
            </a:r>
            <a:r>
              <a:rPr lang="en-US" sz="2400" dirty="0"/>
              <a:t>cont…</a:t>
            </a:r>
            <a:endParaRPr lang="en-US" dirty="0"/>
          </a:p>
          <a:p>
            <a:pPr>
              <a:buNone/>
            </a:pPr>
            <a:endParaRPr lang="en-US" dirty="0"/>
          </a:p>
        </p:txBody>
      </p:sp>
    </p:spTree>
    <p:extLst>
      <p:ext uri="{BB962C8B-B14F-4D97-AF65-F5344CB8AC3E}">
        <p14:creationId xmlns:p14="http://schemas.microsoft.com/office/powerpoint/2010/main" val="1983083592"/>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52600"/>
            <a:ext cx="9144000" cy="1143000"/>
          </a:xfrm>
        </p:spPr>
        <p:txBody>
          <a:bodyPr>
            <a:normAutofit fontScale="90000"/>
          </a:bodyPr>
          <a:lstStyle/>
          <a:p>
            <a:r>
              <a:rPr lang="en-US" sz="10700" dirty="0"/>
              <a:t>GAD</a:t>
            </a:r>
            <a:br>
              <a:rPr lang="en-US" sz="4800" dirty="0"/>
            </a:br>
            <a:r>
              <a:rPr lang="en-US" sz="6000" dirty="0"/>
              <a:t>Generalized Anxiety Disorder</a:t>
            </a:r>
          </a:p>
        </p:txBody>
      </p:sp>
    </p:spTree>
    <p:extLst>
      <p:ext uri="{BB962C8B-B14F-4D97-AF65-F5344CB8AC3E}">
        <p14:creationId xmlns:p14="http://schemas.microsoft.com/office/powerpoint/2010/main" val="1844442683"/>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7200" b="1" dirty="0" err="1"/>
              <a:t>BuSpar</a:t>
            </a:r>
            <a:endParaRPr lang="en-US" sz="7200" b="1" dirty="0"/>
          </a:p>
        </p:txBody>
      </p:sp>
      <p:sp>
        <p:nvSpPr>
          <p:cNvPr id="3" name="Content Placeholder 2"/>
          <p:cNvSpPr>
            <a:spLocks noGrp="1"/>
          </p:cNvSpPr>
          <p:nvPr>
            <p:ph idx="1"/>
          </p:nvPr>
        </p:nvSpPr>
        <p:spPr>
          <a:xfrm>
            <a:off x="685800" y="1219200"/>
            <a:ext cx="8229600" cy="4525963"/>
          </a:xfrm>
        </p:spPr>
        <p:txBody>
          <a:bodyPr>
            <a:noAutofit/>
          </a:bodyPr>
          <a:lstStyle/>
          <a:p>
            <a:r>
              <a:rPr lang="en-US" sz="4800" dirty="0"/>
              <a:t>Targets worry;</a:t>
            </a:r>
          </a:p>
          <a:p>
            <a:pPr>
              <a:buNone/>
            </a:pPr>
            <a:r>
              <a:rPr lang="en-US" sz="4800" dirty="0"/>
              <a:t>       NO impact on panic </a:t>
            </a:r>
            <a:r>
              <a:rPr lang="en-US" sz="4800" dirty="0" err="1"/>
              <a:t>Sx</a:t>
            </a:r>
            <a:endParaRPr lang="en-US" sz="4800" dirty="0"/>
          </a:p>
          <a:p>
            <a:r>
              <a:rPr lang="en-US" sz="4800" dirty="0"/>
              <a:t>Not habit forming </a:t>
            </a:r>
          </a:p>
          <a:p>
            <a:r>
              <a:rPr lang="en-US" sz="4800" dirty="0"/>
              <a:t>Onset of actions: 2+ weeks</a:t>
            </a:r>
          </a:p>
          <a:p>
            <a:r>
              <a:rPr lang="en-US" sz="4800" dirty="0"/>
              <a:t>Very Mild Side effects: </a:t>
            </a:r>
          </a:p>
          <a:p>
            <a:pPr>
              <a:buNone/>
            </a:pPr>
            <a:r>
              <a:rPr lang="en-US" sz="4800" dirty="0"/>
              <a:t>       GI </a:t>
            </a:r>
            <a:r>
              <a:rPr lang="en-US" sz="4800" dirty="0" err="1"/>
              <a:t>Sx</a:t>
            </a:r>
            <a:r>
              <a:rPr lang="en-US" sz="4800" dirty="0"/>
              <a:t>, dizziness</a:t>
            </a:r>
          </a:p>
        </p:txBody>
      </p:sp>
    </p:spTree>
    <p:extLst>
      <p:ext uri="{BB962C8B-B14F-4D97-AF65-F5344CB8AC3E}">
        <p14:creationId xmlns:p14="http://schemas.microsoft.com/office/powerpoint/2010/main" val="760703470"/>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Autofit/>
          </a:bodyPr>
          <a:lstStyle/>
          <a:p>
            <a:r>
              <a:rPr lang="en-US" sz="6000" dirty="0"/>
              <a:t>Antidepressants used to</a:t>
            </a:r>
            <a:br>
              <a:rPr lang="en-US" sz="6000" dirty="0"/>
            </a:br>
            <a:r>
              <a:rPr lang="en-US" sz="6000" dirty="0"/>
              <a:t>Treat GAD</a:t>
            </a:r>
            <a:br>
              <a:rPr lang="en-US" sz="6000" dirty="0"/>
            </a:br>
            <a:r>
              <a:rPr lang="en-US" sz="4000" dirty="0"/>
              <a:t>and</a:t>
            </a:r>
            <a:br>
              <a:rPr lang="en-US" sz="6000" u="sng" dirty="0"/>
            </a:br>
            <a:r>
              <a:rPr lang="en-US" sz="6000" u="sng" dirty="0"/>
              <a:t>Benzodiazepines</a:t>
            </a:r>
            <a:br>
              <a:rPr lang="en-US" sz="6000" u="sng" dirty="0"/>
            </a:br>
            <a:r>
              <a:rPr lang="en-US" sz="6000" u="sng" dirty="0"/>
              <a:t>Lyrica: </a:t>
            </a:r>
            <a:r>
              <a:rPr lang="en-US" sz="4800" dirty="0"/>
              <a:t>25-450 mg</a:t>
            </a:r>
            <a:br>
              <a:rPr lang="en-US" sz="4800" dirty="0"/>
            </a:br>
            <a:r>
              <a:rPr lang="en-US" sz="2800" dirty="0"/>
              <a:t>pregabalin</a:t>
            </a:r>
            <a:br>
              <a:rPr lang="en-US" sz="6000" u="sng" dirty="0"/>
            </a:br>
            <a:r>
              <a:rPr lang="en-US" sz="6000" u="sng" dirty="0"/>
              <a:t>Chamomile</a:t>
            </a:r>
            <a:br>
              <a:rPr lang="en-US" sz="6000" u="sng" dirty="0"/>
            </a:br>
            <a:r>
              <a:rPr lang="en-US" sz="4800" dirty="0"/>
              <a:t>1200-1500 mg</a:t>
            </a:r>
            <a:endParaRPr lang="en-US" sz="6000" u="sng" dirty="0"/>
          </a:p>
        </p:txBody>
      </p:sp>
    </p:spTree>
    <p:extLst>
      <p:ext uri="{BB962C8B-B14F-4D97-AF65-F5344CB8AC3E}">
        <p14:creationId xmlns:p14="http://schemas.microsoft.com/office/powerpoint/2010/main" val="284156629"/>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rmAutofit fontScale="90000"/>
          </a:bodyPr>
          <a:lstStyle/>
          <a:p>
            <a:r>
              <a:rPr lang="en-US" sz="8000" dirty="0"/>
              <a:t>Social Anxiety Disorder</a:t>
            </a:r>
            <a:br>
              <a:rPr lang="en-US" sz="5400" dirty="0"/>
            </a:br>
            <a:r>
              <a:rPr lang="en-US" sz="6000" dirty="0"/>
              <a:t>Fear of  negative evaluation</a:t>
            </a:r>
          </a:p>
        </p:txBody>
      </p:sp>
    </p:spTree>
    <p:extLst>
      <p:ext uri="{BB962C8B-B14F-4D97-AF65-F5344CB8AC3E}">
        <p14:creationId xmlns:p14="http://schemas.microsoft.com/office/powerpoint/2010/main" val="2142383490"/>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u="sng" dirty="0"/>
              <a:t>Public Speaking Anxiety</a:t>
            </a:r>
          </a:p>
        </p:txBody>
      </p:sp>
      <p:sp>
        <p:nvSpPr>
          <p:cNvPr id="3" name="Content Placeholder 2"/>
          <p:cNvSpPr>
            <a:spLocks noGrp="1"/>
          </p:cNvSpPr>
          <p:nvPr>
            <p:ph idx="1"/>
          </p:nvPr>
        </p:nvSpPr>
        <p:spPr/>
        <p:txBody>
          <a:bodyPr>
            <a:normAutofit/>
          </a:bodyPr>
          <a:lstStyle/>
          <a:p>
            <a:r>
              <a:rPr lang="en-US" sz="4400" b="1" dirty="0"/>
              <a:t>Beta blockers</a:t>
            </a:r>
            <a:r>
              <a:rPr lang="en-US" sz="4400" dirty="0"/>
              <a:t>: </a:t>
            </a:r>
            <a:r>
              <a:rPr lang="en-US" sz="4400" dirty="0" err="1"/>
              <a:t>Inderal</a:t>
            </a:r>
            <a:r>
              <a:rPr lang="en-US" sz="4400" dirty="0"/>
              <a:t>  </a:t>
            </a:r>
            <a:r>
              <a:rPr lang="en-US" sz="3600" dirty="0"/>
              <a:t>(20 mg)</a:t>
            </a:r>
          </a:p>
          <a:p>
            <a:r>
              <a:rPr lang="en-US" sz="4400" dirty="0"/>
              <a:t>Onset of actions: one hour</a:t>
            </a:r>
          </a:p>
          <a:p>
            <a:r>
              <a:rPr lang="en-US" sz="4400" dirty="0"/>
              <a:t>Not habit-forming</a:t>
            </a:r>
          </a:p>
          <a:p>
            <a:r>
              <a:rPr lang="en-US" sz="4400" dirty="0"/>
              <a:t>For occasional use only</a:t>
            </a:r>
          </a:p>
          <a:p>
            <a:r>
              <a:rPr lang="en-US" sz="4400" dirty="0"/>
              <a:t>Side effects: light headedness</a:t>
            </a:r>
          </a:p>
        </p:txBody>
      </p:sp>
    </p:spTree>
    <p:extLst>
      <p:ext uri="{BB962C8B-B14F-4D97-AF65-F5344CB8AC3E}">
        <p14:creationId xmlns:p14="http://schemas.microsoft.com/office/powerpoint/2010/main" val="2046350423"/>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Antidepressants and Social Anxiety</a:t>
            </a:r>
          </a:p>
        </p:txBody>
      </p:sp>
      <p:sp>
        <p:nvSpPr>
          <p:cNvPr id="3" name="Content Placeholder 2"/>
          <p:cNvSpPr>
            <a:spLocks noGrp="1"/>
          </p:cNvSpPr>
          <p:nvPr>
            <p:ph idx="1"/>
          </p:nvPr>
        </p:nvSpPr>
        <p:spPr>
          <a:xfrm>
            <a:off x="533400" y="1524000"/>
            <a:ext cx="8458200" cy="4525963"/>
          </a:xfrm>
        </p:spPr>
        <p:txBody>
          <a:bodyPr>
            <a:normAutofit/>
          </a:bodyPr>
          <a:lstStyle/>
          <a:p>
            <a:pPr>
              <a:buNone/>
            </a:pPr>
            <a:endParaRPr lang="en-US" sz="5400" dirty="0"/>
          </a:p>
          <a:p>
            <a:r>
              <a:rPr lang="en-US" sz="5400" dirty="0"/>
              <a:t>SSRIs: 50-65%:   50% </a:t>
            </a:r>
            <a:r>
              <a:rPr lang="en-US" sz="5400" dirty="0" err="1"/>
              <a:t>Sx</a:t>
            </a:r>
            <a:r>
              <a:rPr lang="en-US" sz="5400" dirty="0"/>
              <a:t> ↓</a:t>
            </a:r>
          </a:p>
          <a:p>
            <a:pPr>
              <a:buNone/>
            </a:pPr>
            <a:endParaRPr lang="en-US" sz="5400" dirty="0"/>
          </a:p>
        </p:txBody>
      </p:sp>
    </p:spTree>
    <p:extLst>
      <p:ext uri="{BB962C8B-B14F-4D97-AF65-F5344CB8AC3E}">
        <p14:creationId xmlns:p14="http://schemas.microsoft.com/office/powerpoint/2010/main" val="250970825"/>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21162"/>
          </a:xfrm>
        </p:spPr>
        <p:txBody>
          <a:bodyPr>
            <a:normAutofit/>
          </a:bodyPr>
          <a:lstStyle/>
          <a:p>
            <a:r>
              <a:rPr lang="en-US" sz="8800" dirty="0"/>
              <a:t>Panic Disorder  </a:t>
            </a:r>
            <a:br>
              <a:rPr lang="en-US" sz="6600" dirty="0"/>
            </a:br>
            <a:br>
              <a:rPr lang="en-US" sz="6600" dirty="0"/>
            </a:br>
            <a:r>
              <a:rPr lang="en-US" dirty="0"/>
              <a:t>Phase One: Panic Attacks</a:t>
            </a:r>
            <a:br>
              <a:rPr lang="en-US" dirty="0"/>
            </a:br>
            <a:r>
              <a:rPr lang="en-US" dirty="0"/>
              <a:t>Phase Two: Phobias</a:t>
            </a:r>
            <a:endParaRPr lang="en-US" sz="6600" dirty="0"/>
          </a:p>
        </p:txBody>
      </p:sp>
    </p:spTree>
    <p:extLst>
      <p:ext uri="{BB962C8B-B14F-4D97-AF65-F5344CB8AC3E}">
        <p14:creationId xmlns:p14="http://schemas.microsoft.com/office/powerpoint/2010/main" val="2734877690"/>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a:xfrm>
            <a:off x="685800" y="0"/>
            <a:ext cx="7772400" cy="1143000"/>
          </a:xfrm>
        </p:spPr>
        <p:txBody>
          <a:bodyPr/>
          <a:lstStyle/>
          <a:p>
            <a:pPr eaLnBrk="1" hangingPunct="1"/>
            <a:r>
              <a:rPr lang="en-US" sz="4000" u="sng"/>
              <a:t>PATTERNS OF PRACTICE: PD</a:t>
            </a:r>
          </a:p>
        </p:txBody>
      </p:sp>
      <p:sp>
        <p:nvSpPr>
          <p:cNvPr id="1001475" name="Rectangle 3"/>
          <p:cNvSpPr>
            <a:spLocks noGrp="1" noChangeArrowheads="1"/>
          </p:cNvSpPr>
          <p:nvPr>
            <p:ph idx="1"/>
          </p:nvPr>
        </p:nvSpPr>
        <p:spPr>
          <a:xfrm>
            <a:off x="990600" y="1219200"/>
            <a:ext cx="7772400" cy="5105400"/>
          </a:xfrm>
        </p:spPr>
        <p:txBody>
          <a:bodyPr>
            <a:normAutofit/>
          </a:bodyPr>
          <a:lstStyle/>
          <a:p>
            <a:pPr eaLnBrk="1" hangingPunct="1">
              <a:defRPr/>
            </a:pPr>
            <a:r>
              <a:rPr lang="en-US" sz="4000" b="1" dirty="0"/>
              <a:t>PHARMACOLOGY:</a:t>
            </a:r>
          </a:p>
          <a:p>
            <a:pPr eaLnBrk="1" hangingPunct="1">
              <a:buFontTx/>
              <a:buNone/>
              <a:defRPr/>
            </a:pPr>
            <a:r>
              <a:rPr lang="en-US" sz="4000" b="1" dirty="0"/>
              <a:t>       &gt;  Antidepressants               34%</a:t>
            </a:r>
          </a:p>
          <a:p>
            <a:pPr eaLnBrk="1" hangingPunct="1">
              <a:buFontTx/>
              <a:buNone/>
              <a:defRPr/>
            </a:pPr>
            <a:r>
              <a:rPr lang="en-US" sz="4000" b="1" dirty="0"/>
              <a:t>       &gt;  Benzodiazepines              66%</a:t>
            </a:r>
          </a:p>
          <a:p>
            <a:pPr eaLnBrk="1" hangingPunct="1">
              <a:defRPr/>
            </a:pPr>
            <a:r>
              <a:rPr lang="en-US" sz="4000" b="1" dirty="0"/>
              <a:t>PSYCHOTHERAPY:</a:t>
            </a:r>
          </a:p>
          <a:p>
            <a:pPr eaLnBrk="1" hangingPunct="1">
              <a:buFontTx/>
              <a:buNone/>
              <a:defRPr/>
            </a:pPr>
            <a:r>
              <a:rPr lang="en-US" sz="4000" b="1" dirty="0"/>
              <a:t>       &gt;  Generic Talk Therapy      62%</a:t>
            </a:r>
          </a:p>
          <a:p>
            <a:pPr eaLnBrk="1" hangingPunct="1">
              <a:buFontTx/>
              <a:buNone/>
              <a:defRPr/>
            </a:pPr>
            <a:r>
              <a:rPr lang="en-US" sz="4000" b="1" dirty="0"/>
              <a:t>       &gt;  Relaxation Therapy          13%</a:t>
            </a:r>
          </a:p>
          <a:p>
            <a:pPr eaLnBrk="1" hangingPunct="1">
              <a:buFontTx/>
              <a:buNone/>
              <a:defRPr/>
            </a:pPr>
            <a:r>
              <a:rPr lang="en-US" sz="4000" b="1" dirty="0"/>
              <a:t>       &gt;  Cognitive Therapy            25%</a:t>
            </a:r>
          </a:p>
          <a:p>
            <a:pPr eaLnBrk="1" hangingPunct="1">
              <a:buFontTx/>
              <a:buNone/>
              <a:defRPr/>
            </a:pPr>
            <a:endParaRPr lang="en-US" dirty="0">
              <a:effectLst>
                <a:outerShdw blurRad="38100" dist="38100" dir="2700000" algn="tl">
                  <a:srgbClr val="FFFFFF"/>
                </a:outerShdw>
              </a:effectLst>
            </a:endParaRPr>
          </a:p>
        </p:txBody>
      </p:sp>
    </p:spTree>
    <p:extLst>
      <p:ext uri="{BB962C8B-B14F-4D97-AF65-F5344CB8AC3E}">
        <p14:creationId xmlns:p14="http://schemas.microsoft.com/office/powerpoint/2010/main" val="286365691"/>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685800"/>
            <a:ext cx="8885238" cy="1155700"/>
          </a:xfrm>
        </p:spPr>
        <p:txBody>
          <a:bodyPr>
            <a:normAutofit fontScale="90000"/>
          </a:bodyPr>
          <a:lstStyle/>
          <a:p>
            <a:pPr algn="l"/>
            <a:r>
              <a:rPr lang="en-US" dirty="0"/>
              <a:t>Panic Disorder </a:t>
            </a:r>
            <a:br>
              <a:rPr lang="en-US" dirty="0"/>
            </a:br>
            <a:r>
              <a:rPr lang="en-US" u="sng" dirty="0"/>
              <a:t>Medication Treatment Strategies</a:t>
            </a:r>
          </a:p>
        </p:txBody>
      </p:sp>
      <p:sp>
        <p:nvSpPr>
          <p:cNvPr id="54275" name="Rectangle 3"/>
          <p:cNvSpPr>
            <a:spLocks noGrp="1" noChangeArrowheads="1"/>
          </p:cNvSpPr>
          <p:nvPr>
            <p:ph idx="1"/>
          </p:nvPr>
        </p:nvSpPr>
        <p:spPr>
          <a:xfrm>
            <a:off x="152400" y="2362200"/>
            <a:ext cx="9429750" cy="4135438"/>
          </a:xfrm>
        </p:spPr>
        <p:txBody>
          <a:bodyPr>
            <a:normAutofit/>
          </a:bodyPr>
          <a:lstStyle/>
          <a:p>
            <a:pPr>
              <a:lnSpc>
                <a:spcPct val="90000"/>
              </a:lnSpc>
            </a:pPr>
            <a:r>
              <a:rPr lang="en-US" sz="4000" u="sng" dirty="0">
                <a:effectLst>
                  <a:outerShdw blurRad="38100" dist="38100" dir="2700000" algn="tl">
                    <a:srgbClr val="000000">
                      <a:alpha val="43137"/>
                    </a:srgbClr>
                  </a:outerShdw>
                </a:effectLst>
              </a:rPr>
              <a:t>Phase One</a:t>
            </a:r>
          </a:p>
          <a:p>
            <a:pPr>
              <a:lnSpc>
                <a:spcPct val="90000"/>
              </a:lnSpc>
              <a:buFont typeface="Wingdings" pitchFamily="2" charset="2"/>
              <a:buNone/>
            </a:pPr>
            <a:r>
              <a:rPr lang="en-US" sz="4000" dirty="0"/>
              <a:t>     </a:t>
            </a:r>
            <a:r>
              <a:rPr lang="en-US" sz="4000" b="1" dirty="0"/>
              <a:t>&gt;   Panic Free:                         62%</a:t>
            </a:r>
          </a:p>
          <a:p>
            <a:pPr>
              <a:lnSpc>
                <a:spcPct val="90000"/>
              </a:lnSpc>
              <a:buFont typeface="Wingdings" pitchFamily="2" charset="2"/>
              <a:buNone/>
            </a:pPr>
            <a:r>
              <a:rPr lang="en-US" sz="4000" b="1" dirty="0"/>
              <a:t>     &gt;   Marked Reduction:          90+% </a:t>
            </a:r>
          </a:p>
          <a:p>
            <a:pPr>
              <a:lnSpc>
                <a:spcPct val="90000"/>
              </a:lnSpc>
              <a:buFont typeface="Wingdings" pitchFamily="2" charset="2"/>
              <a:buNone/>
            </a:pPr>
            <a:r>
              <a:rPr lang="en-US" sz="4000" b="1" dirty="0"/>
              <a:t>     &gt;   Recurrence with </a:t>
            </a:r>
          </a:p>
          <a:p>
            <a:pPr>
              <a:lnSpc>
                <a:spcPct val="90000"/>
              </a:lnSpc>
              <a:buFont typeface="Wingdings" pitchFamily="2" charset="2"/>
              <a:buNone/>
            </a:pPr>
            <a:r>
              <a:rPr lang="en-US" sz="4000" b="1" dirty="0"/>
              <a:t>                       discontinuation:  70+%  </a:t>
            </a:r>
            <a:r>
              <a:rPr lang="en-US" sz="4000" dirty="0"/>
              <a:t>                          </a:t>
            </a:r>
          </a:p>
          <a:p>
            <a:pPr>
              <a:lnSpc>
                <a:spcPct val="90000"/>
              </a:lnSpc>
            </a:pPr>
            <a:r>
              <a:rPr lang="en-US" sz="4000" u="sng" dirty="0">
                <a:effectLst>
                  <a:outerShdw blurRad="38100" dist="38100" dir="2700000" algn="tl">
                    <a:srgbClr val="000000">
                      <a:alpha val="43137"/>
                    </a:srgbClr>
                  </a:outerShdw>
                </a:effectLst>
              </a:rPr>
              <a:t>Phase two: phobias</a:t>
            </a:r>
            <a:endParaRPr lang="en-US" sz="4000" dirty="0"/>
          </a:p>
        </p:txBody>
      </p:sp>
      <p:pic>
        <p:nvPicPr>
          <p:cNvPr id="54276" name="Picture 4" descr="C:\My Documents\My Pictures\BMB00043.WMF"/>
          <p:cNvPicPr>
            <a:picLocks noChangeAspect="1" noChangeArrowheads="1"/>
          </p:cNvPicPr>
          <p:nvPr/>
        </p:nvPicPr>
        <p:blipFill>
          <a:blip r:embed="rId2" cstate="print"/>
          <a:srcRect/>
          <a:stretch>
            <a:fillRect/>
          </a:stretch>
        </p:blipFill>
        <p:spPr bwMode="auto">
          <a:xfrm>
            <a:off x="7623175" y="228600"/>
            <a:ext cx="1520825" cy="1676400"/>
          </a:xfrm>
          <a:prstGeom prst="rect">
            <a:avLst/>
          </a:prstGeom>
          <a:noFill/>
        </p:spPr>
      </p:pic>
    </p:spTree>
    <p:extLst>
      <p:ext uri="{BB962C8B-B14F-4D97-AF65-F5344CB8AC3E}">
        <p14:creationId xmlns:p14="http://schemas.microsoft.com/office/powerpoint/2010/main" val="905298833"/>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Panic Disorder</a:t>
            </a:r>
          </a:p>
        </p:txBody>
      </p:sp>
      <p:sp>
        <p:nvSpPr>
          <p:cNvPr id="3" name="Content Placeholder 2"/>
          <p:cNvSpPr>
            <a:spLocks noGrp="1"/>
          </p:cNvSpPr>
          <p:nvPr>
            <p:ph idx="1"/>
          </p:nvPr>
        </p:nvSpPr>
        <p:spPr/>
        <p:txBody>
          <a:bodyPr>
            <a:normAutofit fontScale="92500" lnSpcReduction="10000"/>
          </a:bodyPr>
          <a:lstStyle/>
          <a:p>
            <a:r>
              <a:rPr lang="en-US" sz="4300" b="1" dirty="0"/>
              <a:t>SSRIs</a:t>
            </a:r>
          </a:p>
          <a:p>
            <a:pPr>
              <a:buNone/>
            </a:pPr>
            <a:r>
              <a:rPr lang="en-US" sz="4000" dirty="0"/>
              <a:t>     &gt; advantages</a:t>
            </a:r>
          </a:p>
          <a:p>
            <a:pPr>
              <a:buNone/>
            </a:pPr>
            <a:r>
              <a:rPr lang="en-US" sz="4000" dirty="0"/>
              <a:t>     &gt; disadvantages: onset; activation</a:t>
            </a:r>
          </a:p>
          <a:p>
            <a:r>
              <a:rPr lang="en-US" sz="4300" b="1" dirty="0"/>
              <a:t>Benzodiazepines</a:t>
            </a:r>
          </a:p>
          <a:p>
            <a:pPr>
              <a:buNone/>
            </a:pPr>
            <a:r>
              <a:rPr lang="en-US" sz="4000" dirty="0"/>
              <a:t>     &gt;  24 hours a day</a:t>
            </a:r>
          </a:p>
          <a:p>
            <a:pPr>
              <a:buNone/>
            </a:pPr>
            <a:r>
              <a:rPr lang="en-US" sz="4000" dirty="0"/>
              <a:t>     &gt;  nocturnal attacks: Ativan, Klonopin </a:t>
            </a:r>
          </a:p>
          <a:p>
            <a:pPr>
              <a:buNone/>
            </a:pPr>
            <a:r>
              <a:rPr lang="en-US" sz="4000" dirty="0"/>
              <a:t>              extended release Xanax</a:t>
            </a:r>
          </a:p>
        </p:txBody>
      </p:sp>
    </p:spTree>
    <p:extLst>
      <p:ext uri="{BB962C8B-B14F-4D97-AF65-F5344CB8AC3E}">
        <p14:creationId xmlns:p14="http://schemas.microsoft.com/office/powerpoint/2010/main" val="73995617"/>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1143000"/>
          </a:xfrm>
        </p:spPr>
        <p:txBody>
          <a:bodyPr>
            <a:noAutofit/>
          </a:bodyPr>
          <a:lstStyle/>
          <a:p>
            <a:r>
              <a:rPr lang="en-US" sz="6600" dirty="0"/>
              <a:t>Phase Two:</a:t>
            </a:r>
            <a:br>
              <a:rPr lang="en-US" sz="6600" dirty="0"/>
            </a:br>
            <a:r>
              <a:rPr lang="en-US" sz="6600" dirty="0"/>
              <a:t>Dealing with Phobias</a:t>
            </a:r>
          </a:p>
        </p:txBody>
      </p:sp>
    </p:spTree>
    <p:extLst>
      <p:ext uri="{BB962C8B-B14F-4D97-AF65-F5344CB8AC3E}">
        <p14:creationId xmlns:p14="http://schemas.microsoft.com/office/powerpoint/2010/main" val="2093543757"/>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04800"/>
            <a:ext cx="2438400" cy="1569660"/>
          </a:xfrm>
          <a:prstGeom prst="rect">
            <a:avLst/>
          </a:prstGeom>
          <a:noFill/>
        </p:spPr>
        <p:txBody>
          <a:bodyPr wrap="square" lIns="91440" tIns="45720" rIns="91440" bIns="45720">
            <a:spAutoFit/>
          </a:bodyPr>
          <a:lstStyle/>
          <a:p>
            <a:pPr algn="ctr"/>
            <a:r>
              <a:rPr lang="en-US" sz="9600" b="1" dirty="0">
                <a:ln w="10160">
                  <a:solidFill>
                    <a:schemeClr val="accent1"/>
                  </a:solidFill>
                  <a:prstDash val="solid"/>
                </a:ln>
                <a:solidFill>
                  <a:srgbClr val="FFFFFF"/>
                </a:solidFill>
                <a:effectLst>
                  <a:outerShdw blurRad="38100" dist="32000" dir="5400000" algn="tl">
                    <a:srgbClr val="000000">
                      <a:alpha val="30000"/>
                    </a:srgbClr>
                  </a:outerShdw>
                </a:effectLst>
              </a:rPr>
              <a:t>OCD</a:t>
            </a:r>
            <a:endParaRPr lang="en-US" sz="9600" b="1"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2194950351"/>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58762" y="762000"/>
            <a:ext cx="8885238" cy="1155700"/>
          </a:xfrm>
        </p:spPr>
        <p:txBody>
          <a:bodyPr>
            <a:normAutofit fontScale="90000"/>
          </a:bodyPr>
          <a:lstStyle/>
          <a:p>
            <a:pPr algn="l"/>
            <a:r>
              <a:rPr lang="en-US" dirty="0"/>
              <a:t>Anxiety Disorders</a:t>
            </a:r>
            <a:br>
              <a:rPr lang="en-US" dirty="0"/>
            </a:br>
            <a:r>
              <a:rPr lang="en-US" u="sng" dirty="0"/>
              <a:t>Medication Treatment Strategies</a:t>
            </a:r>
          </a:p>
        </p:txBody>
      </p:sp>
      <p:sp>
        <p:nvSpPr>
          <p:cNvPr id="55299" name="Rectangle 3"/>
          <p:cNvSpPr>
            <a:spLocks noGrp="1" noChangeArrowheads="1"/>
          </p:cNvSpPr>
          <p:nvPr>
            <p:ph idx="1"/>
          </p:nvPr>
        </p:nvSpPr>
        <p:spPr>
          <a:xfrm>
            <a:off x="247650" y="2438400"/>
            <a:ext cx="8896350" cy="4876800"/>
          </a:xfrm>
        </p:spPr>
        <p:txBody>
          <a:bodyPr>
            <a:normAutofit fontScale="92500" lnSpcReduction="10000"/>
          </a:bodyPr>
          <a:lstStyle/>
          <a:p>
            <a:r>
              <a:rPr lang="en-US" sz="4800" b="1" u="sng" dirty="0"/>
              <a:t>Obsessive-Compulsive Disorder</a:t>
            </a:r>
            <a:r>
              <a:rPr lang="en-US" sz="4300" dirty="0"/>
              <a:t>:</a:t>
            </a:r>
          </a:p>
          <a:p>
            <a:pPr>
              <a:buFont typeface="Wingdings" pitchFamily="2" charset="2"/>
              <a:buNone/>
            </a:pPr>
            <a:r>
              <a:rPr lang="en-US" sz="4300" dirty="0"/>
              <a:t>     &gt;  Reoccurrence with</a:t>
            </a:r>
          </a:p>
          <a:p>
            <a:pPr>
              <a:buFont typeface="Wingdings" pitchFamily="2" charset="2"/>
              <a:buNone/>
            </a:pPr>
            <a:r>
              <a:rPr lang="en-US" sz="4300" dirty="0"/>
              <a:t>               discontinuation:  95% +</a:t>
            </a:r>
          </a:p>
          <a:p>
            <a:pPr>
              <a:buFont typeface="Wingdings" pitchFamily="2" charset="2"/>
              <a:buNone/>
            </a:pPr>
            <a:r>
              <a:rPr lang="en-US" sz="4300" dirty="0"/>
              <a:t>     &gt;  SSRIs or </a:t>
            </a:r>
            <a:r>
              <a:rPr lang="en-US" sz="4300" dirty="0" err="1"/>
              <a:t>Anafranil</a:t>
            </a:r>
            <a:endParaRPr lang="en-US" sz="4300" dirty="0"/>
          </a:p>
          <a:p>
            <a:pPr>
              <a:buFont typeface="Wingdings" pitchFamily="2" charset="2"/>
              <a:buNone/>
            </a:pPr>
            <a:r>
              <a:rPr lang="en-US" sz="4300" dirty="0"/>
              <a:t>               *  Higher doses</a:t>
            </a:r>
          </a:p>
          <a:p>
            <a:pPr>
              <a:buFont typeface="Wingdings" pitchFamily="2" charset="2"/>
              <a:buNone/>
            </a:pPr>
            <a:r>
              <a:rPr lang="en-US" sz="4300" dirty="0"/>
              <a:t>               *  Time frames for response     </a:t>
            </a:r>
            <a:endParaRPr lang="en-US" sz="3600" dirty="0"/>
          </a:p>
          <a:p>
            <a:pPr>
              <a:buFont typeface="Wingdings" pitchFamily="2" charset="2"/>
              <a:buNone/>
            </a:pPr>
            <a:r>
              <a:rPr lang="en-US" sz="3600" dirty="0"/>
              <a:t>             </a:t>
            </a:r>
          </a:p>
        </p:txBody>
      </p:sp>
      <p:pic>
        <p:nvPicPr>
          <p:cNvPr id="55300" name="Picture 4" descr="C:\My Documents\My Pictures\BMB00043.WMF"/>
          <p:cNvPicPr>
            <a:picLocks noChangeAspect="1" noChangeArrowheads="1"/>
          </p:cNvPicPr>
          <p:nvPr/>
        </p:nvPicPr>
        <p:blipFill>
          <a:blip r:embed="rId2" cstate="print"/>
          <a:srcRect/>
          <a:stretch>
            <a:fillRect/>
          </a:stretch>
        </p:blipFill>
        <p:spPr bwMode="auto">
          <a:xfrm>
            <a:off x="7462838" y="228600"/>
            <a:ext cx="1681162" cy="1854200"/>
          </a:xfrm>
          <a:prstGeom prst="rect">
            <a:avLst/>
          </a:prstGeom>
          <a:noFill/>
        </p:spPr>
      </p:pic>
    </p:spTree>
    <p:extLst>
      <p:ext uri="{BB962C8B-B14F-4D97-AF65-F5344CB8AC3E}">
        <p14:creationId xmlns:p14="http://schemas.microsoft.com/office/powerpoint/2010/main" val="928026552"/>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457200" y="457200"/>
            <a:ext cx="8229600" cy="1143000"/>
          </a:xfrm>
        </p:spPr>
        <p:txBody>
          <a:bodyPr>
            <a:normAutofit fontScale="90000"/>
          </a:bodyPr>
          <a:lstStyle/>
          <a:p>
            <a:pPr algn="ctr"/>
            <a:r>
              <a:rPr lang="en-US" sz="4800" u="sng" dirty="0">
                <a:effectLst>
                  <a:outerShdw blurRad="38100" dist="38100" dir="2700000" algn="tl">
                    <a:srgbClr val="C0C0C0"/>
                  </a:outerShdw>
                </a:effectLst>
              </a:rPr>
              <a:t>OCD Treatments: SSRIs</a:t>
            </a:r>
            <a:br>
              <a:rPr lang="en-US" sz="4800" u="sng" dirty="0">
                <a:effectLst>
                  <a:outerShdw blurRad="38100" dist="38100" dir="2700000" algn="tl">
                    <a:srgbClr val="C0C0C0"/>
                  </a:outerShdw>
                </a:effectLst>
              </a:rPr>
            </a:br>
            <a:endParaRPr lang="en-US" sz="4800" u="sng" dirty="0">
              <a:effectLst>
                <a:outerShdw blurRad="38100" dist="38100" dir="2700000" algn="tl">
                  <a:srgbClr val="C0C0C0"/>
                </a:outerShdw>
              </a:effectLst>
            </a:endParaRPr>
          </a:p>
        </p:txBody>
      </p:sp>
      <p:sp>
        <p:nvSpPr>
          <p:cNvPr id="437251" name="Rectangle 3"/>
          <p:cNvSpPr>
            <a:spLocks noGrp="1" noChangeArrowheads="1"/>
          </p:cNvSpPr>
          <p:nvPr>
            <p:ph idx="1"/>
          </p:nvPr>
        </p:nvSpPr>
        <p:spPr>
          <a:xfrm>
            <a:off x="1143000" y="1905000"/>
            <a:ext cx="7772400" cy="4114800"/>
          </a:xfrm>
        </p:spPr>
        <p:txBody>
          <a:bodyPr/>
          <a:lstStyle/>
          <a:p>
            <a:pPr>
              <a:lnSpc>
                <a:spcPct val="90000"/>
              </a:lnSpc>
            </a:pPr>
            <a:r>
              <a:rPr lang="en-US" sz="4000" dirty="0"/>
              <a:t>6-10 weeks:             25-30%</a:t>
            </a:r>
          </a:p>
          <a:p>
            <a:pPr>
              <a:lnSpc>
                <a:spcPct val="90000"/>
              </a:lnSpc>
              <a:buFont typeface="Wingdings" pitchFamily="2" charset="2"/>
              <a:buNone/>
            </a:pPr>
            <a:r>
              <a:rPr lang="en-US" sz="4000" dirty="0"/>
              <a:t>      reduction in </a:t>
            </a:r>
            <a:r>
              <a:rPr lang="en-US" sz="4000" dirty="0" err="1"/>
              <a:t>Sx</a:t>
            </a:r>
            <a:endParaRPr lang="en-US" sz="4000" dirty="0"/>
          </a:p>
          <a:p>
            <a:pPr>
              <a:lnSpc>
                <a:spcPct val="90000"/>
              </a:lnSpc>
            </a:pPr>
            <a:r>
              <a:rPr lang="en-US" sz="4000" dirty="0"/>
              <a:t>18-24 weeks:           40-50%</a:t>
            </a:r>
          </a:p>
          <a:p>
            <a:pPr>
              <a:lnSpc>
                <a:spcPct val="90000"/>
              </a:lnSpc>
              <a:buFont typeface="Wingdings" pitchFamily="2" charset="2"/>
              <a:buNone/>
            </a:pPr>
            <a:r>
              <a:rPr lang="en-US" sz="4000" dirty="0"/>
              <a:t>      reduction in  </a:t>
            </a:r>
            <a:r>
              <a:rPr lang="en-US" sz="4000" dirty="0" err="1"/>
              <a:t>Sx</a:t>
            </a:r>
            <a:endParaRPr lang="en-US" sz="4000" dirty="0"/>
          </a:p>
          <a:p>
            <a:pPr>
              <a:lnSpc>
                <a:spcPct val="90000"/>
              </a:lnSpc>
            </a:pPr>
            <a:r>
              <a:rPr lang="en-US" sz="4000" dirty="0"/>
              <a:t>Over one year:          &gt; 50%+</a:t>
            </a:r>
          </a:p>
          <a:p>
            <a:pPr>
              <a:lnSpc>
                <a:spcPct val="90000"/>
              </a:lnSpc>
            </a:pPr>
            <a:r>
              <a:rPr lang="en-US" sz="4000" dirty="0"/>
              <a:t>Effect Sizes:               0.4-0.5</a:t>
            </a:r>
          </a:p>
        </p:txBody>
      </p:sp>
    </p:spTree>
    <p:extLst>
      <p:ext uri="{BB962C8B-B14F-4D97-AF65-F5344CB8AC3E}">
        <p14:creationId xmlns:p14="http://schemas.microsoft.com/office/powerpoint/2010/main" val="571343865"/>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229600" cy="1143000"/>
          </a:xfrm>
        </p:spPr>
        <p:txBody>
          <a:bodyPr>
            <a:noAutofit/>
          </a:bodyPr>
          <a:lstStyle/>
          <a:p>
            <a:r>
              <a:rPr lang="en-US" sz="5400" dirty="0">
                <a:solidFill>
                  <a:srgbClr val="FF0000"/>
                </a:solidFill>
              </a:rPr>
              <a:t>Augmentation with</a:t>
            </a:r>
            <a:br>
              <a:rPr lang="en-US" sz="5400" dirty="0">
                <a:solidFill>
                  <a:srgbClr val="FF0000"/>
                </a:solidFill>
              </a:rPr>
            </a:br>
            <a:r>
              <a:rPr lang="en-US" sz="5400" dirty="0">
                <a:solidFill>
                  <a:srgbClr val="FF0000"/>
                </a:solidFill>
              </a:rPr>
              <a:t>Atypical antipsychotics</a:t>
            </a:r>
          </a:p>
        </p:txBody>
      </p:sp>
    </p:spTree>
    <p:extLst>
      <p:ext uri="{BB962C8B-B14F-4D97-AF65-F5344CB8AC3E}">
        <p14:creationId xmlns:p14="http://schemas.microsoft.com/office/powerpoint/2010/main" val="3642304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TotalTime>
  <Words>7613</Words>
  <Application>Microsoft Macintosh PowerPoint</Application>
  <PresentationFormat>On-screen Show (4:3)</PresentationFormat>
  <Paragraphs>2057</Paragraphs>
  <Slides>370</Slides>
  <Notes>79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370</vt:i4>
      </vt:variant>
    </vt:vector>
  </HeadingPairs>
  <TitlesOfParts>
    <vt:vector size="381" baseType="lpstr">
      <vt:lpstr>Arial</vt:lpstr>
      <vt:lpstr>Arial Rounded MT Bold</vt:lpstr>
      <vt:lpstr>Calibri</vt:lpstr>
      <vt:lpstr>Comic Sans MS</vt:lpstr>
      <vt:lpstr>Courier New</vt:lpstr>
      <vt:lpstr>Monotype Corsiva</vt:lpstr>
      <vt:lpstr>Times New Roman</vt:lpstr>
      <vt:lpstr>Wingdings</vt:lpstr>
      <vt:lpstr>Wingdings 2</vt:lpstr>
      <vt:lpstr>Office Theme</vt:lpstr>
      <vt:lpstr>Chart</vt:lpstr>
      <vt:lpstr>Week 2 </vt:lpstr>
      <vt:lpstr>PREVALENCE OF CLINICAL DEPRESSION (1994)</vt:lpstr>
      <vt:lpstr>A RECURRING ILLNESS</vt:lpstr>
      <vt:lpstr>TREATMENT OF DEPRESSION IN  PRIMARY CARE*</vt:lpstr>
      <vt:lpstr>MOST COMMON DISORDERS SEEN IN PRIMARY CARE</vt:lpstr>
      <vt:lpstr>WORLD HEALTH ORGANIZATION STUDY</vt:lpstr>
      <vt:lpstr>Depression: Fluctuating Course</vt:lpstr>
      <vt:lpstr>Most “Reactive Depressions”</vt:lpstr>
      <vt:lpstr>BIOLOGIC SYMPTOMS</vt:lpstr>
      <vt:lpstr>Dysthymia “Ill-Humor” Persistent Depressive Disorder</vt:lpstr>
      <vt:lpstr>Dysthymia</vt:lpstr>
      <vt:lpstr>“The Emperor’s New Drugs” (Kirsch, et al. 2002)</vt:lpstr>
      <vt:lpstr>But… Important Issues</vt:lpstr>
      <vt:lpstr>Outcomes: Antidepressants: Treating Severe Depression</vt:lpstr>
      <vt:lpstr>Problems with the Meta-Analysis</vt:lpstr>
      <vt:lpstr>Patients Recruited in Antidepressant Drug Studies Zimmerman, et al. (2002)</vt:lpstr>
      <vt:lpstr>ITT: Intent to Treat Response Rates: MDD</vt:lpstr>
      <vt:lpstr>ITT Rates</vt:lpstr>
      <vt:lpstr>ITT: The Rest of the Story</vt:lpstr>
      <vt:lpstr>Partial Responders</vt:lpstr>
      <vt:lpstr> Evidence-Based Medicine and Treatment Algorithms</vt:lpstr>
      <vt:lpstr>Implications for Treatment Success  1.  Hopelessness and Drop-outs (long time to response) 2. Compliance: high risk patients 3. Extreme response to side effects</vt:lpstr>
      <vt:lpstr>First weeks of Treatment</vt:lpstr>
      <vt:lpstr>Exercise: Antidepressant “Doses”</vt:lpstr>
      <vt:lpstr>First weeks of Treatment</vt:lpstr>
      <vt:lpstr> Keys to High-Intensity Light Therapy: Not just for seasonal depression</vt:lpstr>
      <vt:lpstr>First weeks of Treatment</vt:lpstr>
      <vt:lpstr>Rating Scales</vt:lpstr>
      <vt:lpstr>On-Line Algorithms</vt:lpstr>
      <vt:lpstr>Choosing a  First-line Antidepressant</vt:lpstr>
      <vt:lpstr>PowerPoint Presentation</vt:lpstr>
      <vt:lpstr>Targeting Neurotransmitters</vt:lpstr>
      <vt:lpstr>PowerPoint Presentation</vt:lpstr>
      <vt:lpstr>NEWER GENERATION ANTIDEPRESSANTS</vt:lpstr>
      <vt:lpstr>Neurotransmitters and Behavior</vt:lpstr>
      <vt:lpstr>Neurotransmitters and Behavior</vt:lpstr>
      <vt:lpstr>Antidepressants Agorithm  Texas Medication Algorithm Project  TMAP  </vt:lpstr>
      <vt:lpstr>ANTIDEPRESSANT ALGORITHM</vt:lpstr>
      <vt:lpstr>Activation vs Switching</vt:lpstr>
      <vt:lpstr>Dealing with Activation</vt:lpstr>
      <vt:lpstr>Benzodiazepine Augmentation Start up  (Cochrane Reports: Furukawa, et al. 2001) </vt:lpstr>
      <vt:lpstr>Addressing Activation in Substance abusing clients</vt:lpstr>
      <vt:lpstr>ANTIDEPRESSANT ALGORITHM</vt:lpstr>
      <vt:lpstr>Stimulant augmentation with anergic depressions  Ritalin Adderall Dexedrine Provigil</vt:lpstr>
      <vt:lpstr>ANTIDEPRESSANT ALGORITHM</vt:lpstr>
      <vt:lpstr>ANTIDEPRESSANT ALGORITHM</vt:lpstr>
      <vt:lpstr>ANTIDEPRESSANT ALGORITHM</vt:lpstr>
      <vt:lpstr>Standard  vs. Targeted  Treatment % of Patients Improved </vt:lpstr>
      <vt:lpstr>GUIDELINES for MEDICAL TREATMENT of DYSTHYMIA</vt:lpstr>
      <vt:lpstr>Additional Considerations in Medication Choices</vt:lpstr>
      <vt:lpstr>PHASES OF TREATMENT</vt:lpstr>
      <vt:lpstr>Continuation Phase of Treatment</vt:lpstr>
      <vt:lpstr>Antidepressant  Discontinuation Syndromes</vt:lpstr>
      <vt:lpstr>Maintenance Phase Using antidepressants to Avoid Recurrence John Davis (1992); Bipolar Network (2010) </vt:lpstr>
      <vt:lpstr>ADEQUATE TRIAL</vt:lpstr>
      <vt:lpstr>Response</vt:lpstr>
      <vt:lpstr>Overview: Options for  Inadequate Response</vt:lpstr>
      <vt:lpstr>Optimization                dose;  time  </vt:lpstr>
      <vt:lpstr> Augmenting: Combination  </vt:lpstr>
      <vt:lpstr> Switching  Classes  e.g  serotonin  norepinephrine reuptake inhibitor  </vt:lpstr>
      <vt:lpstr>STAR-D (2007)</vt:lpstr>
      <vt:lpstr>STAR-D</vt:lpstr>
      <vt:lpstr>STAR-D (2006)</vt:lpstr>
      <vt:lpstr>Aggressive Treatment Phase One</vt:lpstr>
      <vt:lpstr>STAR-D (2006)</vt:lpstr>
      <vt:lpstr>Phase One  30% remission</vt:lpstr>
      <vt:lpstr>STAR-D (2006)</vt:lpstr>
      <vt:lpstr>After Phase 2</vt:lpstr>
      <vt:lpstr>STAR*D  Final Outcomes</vt:lpstr>
      <vt:lpstr>STAR-D Cumulative Sustained  Recovery Rate</vt:lpstr>
      <vt:lpstr>Dropouts associated with each new step  10-20% per step Why?  More tx resistance Demoralization Final Number: 1214 (2876)</vt:lpstr>
      <vt:lpstr>STAR-D:  Short Comings</vt:lpstr>
      <vt:lpstr>STAR-D Monotherapy</vt:lpstr>
      <vt:lpstr>STAR-D Monotherapy</vt:lpstr>
      <vt:lpstr>STAR-D Augmentation Guidelines</vt:lpstr>
      <vt:lpstr>What Can Be Learned from STAR-D</vt:lpstr>
      <vt:lpstr>TMAP Outcomes</vt:lpstr>
      <vt:lpstr>STAR-D and TMAP:  Conclusions</vt:lpstr>
      <vt:lpstr>PARTIAL RESPONSE STRATEGIES</vt:lpstr>
      <vt:lpstr>Other augmentation Strategies</vt:lpstr>
      <vt:lpstr>Augmentation Strategies</vt:lpstr>
      <vt:lpstr>THYROID</vt:lpstr>
      <vt:lpstr>Hypothalamus  TRH  Pituitary  TSH  Thyroid T3   Gland  T4</vt:lpstr>
      <vt:lpstr>TSH Thyroid Stimulating Hormone Elevations can cause depression and/or reduce effectiveness of antidepressants</vt:lpstr>
      <vt:lpstr>Depression and  Hypo-Thyroid</vt:lpstr>
      <vt:lpstr>“Normal” TSH Levels</vt:lpstr>
      <vt:lpstr>Slight Elevation: TSH Level</vt:lpstr>
      <vt:lpstr>Optimal TSH Level: Mood Disodrer</vt:lpstr>
      <vt:lpstr>Thyroid Augmentation for Sub-clinical Hypothyroid</vt:lpstr>
      <vt:lpstr>Stimulant Augmentation</vt:lpstr>
      <vt:lpstr>MAOIs</vt:lpstr>
      <vt:lpstr>New MAOI:  Emsam  selegiline transdermal: 6-12 mg per day</vt:lpstr>
      <vt:lpstr>Augmentation Strategies</vt:lpstr>
      <vt:lpstr>High Intensity Light Therapy</vt:lpstr>
      <vt:lpstr>POOR RESPONSE STRATEGIES</vt:lpstr>
      <vt:lpstr>Within Class Switches</vt:lpstr>
      <vt:lpstr> SEROTONIN SIDE EFFECTS</vt:lpstr>
      <vt:lpstr>Prevalence Sexual Problems / Complaints </vt:lpstr>
      <vt:lpstr>Prevalence Sexual S.E. without other probable causes</vt:lpstr>
      <vt:lpstr>Sexual Solutions</vt:lpstr>
      <vt:lpstr>PowerPoint Presentation</vt:lpstr>
      <vt:lpstr>Late-Onset Serotonin-Related  SIDE EFFECTS</vt:lpstr>
      <vt:lpstr>Apathy and Emotional Blunting</vt:lpstr>
      <vt:lpstr>LATE EMERGING SEROTONIN  SIDE EFFECTS</vt:lpstr>
      <vt:lpstr>GENDER  DISTRIBUTION DEPRESSION Disorder               Female : Male</vt:lpstr>
      <vt:lpstr>Premenstrual Dysphoric Disorder: PMDD</vt:lpstr>
      <vt:lpstr>Premenstrual Dysphoric Disorder: PMDD</vt:lpstr>
      <vt:lpstr>Premenstrual Dysphoric Disorder: PMDD</vt:lpstr>
      <vt:lpstr>Premenstrual Dysphoric Disorder: PMDD</vt:lpstr>
      <vt:lpstr>PMDD and SEROTONIN</vt:lpstr>
      <vt:lpstr>Allopregnenolone</vt:lpstr>
      <vt:lpstr>Allopregnenolone</vt:lpstr>
      <vt:lpstr>Premenstrual Dysphoric Disorder: PMDD</vt:lpstr>
      <vt:lpstr>Myths about Pregnancy and “Well Being”</vt:lpstr>
      <vt:lpstr>Depression  and Pregnancy</vt:lpstr>
      <vt:lpstr>Depression and Pregnancy</vt:lpstr>
      <vt:lpstr>FDA RATINGS:  USE DURING PREGNANCY</vt:lpstr>
      <vt:lpstr>Newer Antidepressants  and Pregnancy</vt:lpstr>
      <vt:lpstr>Antidepressants: Meta-analysis (Einarson and Erinarson, 2005)</vt:lpstr>
      <vt:lpstr>Antidepressants: Risks (Hauser, et al., JAMA 2009)</vt:lpstr>
      <vt:lpstr>Antidepressants: Risks</vt:lpstr>
      <vt:lpstr>PowerPoint Presentation</vt:lpstr>
      <vt:lpstr>PSYCHOTIC DEPRESSIONS</vt:lpstr>
      <vt:lpstr>ECT: Electro-convulsive Therapy</vt:lpstr>
      <vt:lpstr>DEPRESSION IN CHILDREN and ADOLESCENTS</vt:lpstr>
      <vt:lpstr>Depression in Young Children</vt:lpstr>
      <vt:lpstr>MDD Children: Modified Diagnostic Criteria </vt:lpstr>
      <vt:lpstr>SYMPTOMS IN  CHILDREN </vt:lpstr>
      <vt:lpstr>Child and Adolescent Depression:Additional Signs</vt:lpstr>
      <vt:lpstr>Problems with the studies  Meta analysis: Effect Size: 0.25</vt:lpstr>
      <vt:lpstr>PowerPoint Presentation</vt:lpstr>
      <vt:lpstr>Random Assignment</vt:lpstr>
      <vt:lpstr>Time to Onset of Effects</vt:lpstr>
      <vt:lpstr>Paxil and Increased Suicidality</vt:lpstr>
      <vt:lpstr>Classification of  Suicidal “Events” (Posner, et al., 2007)</vt:lpstr>
      <vt:lpstr>Impact of Antidepressants on Suicide Rates</vt:lpstr>
      <vt:lpstr>Impact on Prescribing CDC: Lubell, et al. 2007</vt:lpstr>
      <vt:lpstr>FDA Review</vt:lpstr>
      <vt:lpstr>Impact Since 2003</vt:lpstr>
      <vt:lpstr>Antidepressants Protective  Against Suicide</vt:lpstr>
      <vt:lpstr>Where might Increased Suicidality be an issue ?</vt:lpstr>
      <vt:lpstr>Lack of Quality Control</vt:lpstr>
      <vt:lpstr>Products Endorsed By:</vt:lpstr>
      <vt:lpstr>Over-the-Counter</vt:lpstr>
      <vt:lpstr>Research and  Marketing Bias</vt:lpstr>
      <vt:lpstr>Cochrane Data Base: Systematic Studies</vt:lpstr>
      <vt:lpstr>ST. JOHN’S WORT</vt:lpstr>
      <vt:lpstr>ST. JOHN’S WORT</vt:lpstr>
      <vt:lpstr>SAM-e</vt:lpstr>
      <vt:lpstr>SAM-e</vt:lpstr>
      <vt:lpstr>SAM-e</vt:lpstr>
      <vt:lpstr>Omega-3: Essential Fatty Acids</vt:lpstr>
      <vt:lpstr>Families of Fatty Acids</vt:lpstr>
      <vt:lpstr>Omega 3 Fatty Acids:  Bipolar Disorder</vt:lpstr>
      <vt:lpstr>Omega-3 and Depression</vt:lpstr>
      <vt:lpstr>Mood Disorders and Omega-3: Meta Analysis</vt:lpstr>
      <vt:lpstr>Omega-3 Fatty Acids</vt:lpstr>
      <vt:lpstr>Low Folic Acid: Associated with</vt:lpstr>
      <vt:lpstr>Low Folic Acid: Associated with</vt:lpstr>
      <vt:lpstr>Folic Acid</vt:lpstr>
      <vt:lpstr>Folic Acid</vt:lpstr>
      <vt:lpstr>chrono</vt:lpstr>
      <vt:lpstr>St. Mom’s Wort</vt:lpstr>
      <vt:lpstr>Practice Case: 1</vt:lpstr>
      <vt:lpstr>Practice case: 1</vt:lpstr>
      <vt:lpstr>Clinical Symptoms</vt:lpstr>
      <vt:lpstr>Other factors to consider</vt:lpstr>
      <vt:lpstr>Initial Questions</vt:lpstr>
      <vt:lpstr>Three weeks</vt:lpstr>
      <vt:lpstr>PowerPoint Presentation</vt:lpstr>
      <vt:lpstr>You implement  revised treatment plan</vt:lpstr>
      <vt:lpstr>New Strategy Works</vt:lpstr>
      <vt:lpstr>New Scenario</vt:lpstr>
      <vt:lpstr>New Scenario: Different Presenting Clinical Symptoms</vt:lpstr>
      <vt:lpstr> Questions</vt:lpstr>
      <vt:lpstr>Side Effect Problems: how might you address each?</vt:lpstr>
      <vt:lpstr>Side Effect Problems: how might you address each?</vt:lpstr>
      <vt:lpstr>New Scenario</vt:lpstr>
      <vt:lpstr>New Scenario</vt:lpstr>
      <vt:lpstr>PowerPoint Presentation</vt:lpstr>
      <vt:lpstr>Bipolar Disorder:  Complex, chronic, life-long spectrum of disorders  that are inherited but are also  strongly influenced by  environmental factors</vt:lpstr>
      <vt:lpstr>Stanley Foundation Study</vt:lpstr>
      <vt:lpstr>An episodic condition that often, ultimately  deteriorates into  a chronic, treatment-resistant depression</vt:lpstr>
      <vt:lpstr>Complex: spectrum of disorders and 95% have co-morbidity</vt:lpstr>
      <vt:lpstr>Psychiatric  Co-Morbidity</vt:lpstr>
      <vt:lpstr>Frequently  Mis-diagnosed</vt:lpstr>
      <vt:lpstr>Nat’l. Depression and Bipolar Support Alliance Survey (2000)</vt:lpstr>
      <vt:lpstr>Frequently  Mis-diagnosed Only 20%: correct Diagnosis in  first year and why it matters</vt:lpstr>
      <vt:lpstr>Consequences of Misdiagnosis:  * Failing to Diagnose (increasing brain damage) * Mis-treatment (antidepressant exposure)→</vt:lpstr>
      <vt:lpstr>Antidepressant Exposure</vt:lpstr>
      <vt:lpstr>First 1 or 2 Episodes: Depression</vt:lpstr>
      <vt:lpstr>Chronicity: Bipolar I Judd et al. 2003; Frey, 2004</vt:lpstr>
      <vt:lpstr>Chronicity: Bipolar II Judd et al. 2003</vt:lpstr>
      <vt:lpstr>Diagnostic Issues</vt:lpstr>
      <vt:lpstr>Disorders of  Emotional Instability</vt:lpstr>
      <vt:lpstr>Disorders of  Emotional Instability</vt:lpstr>
      <vt:lpstr>High Index of Suspicion</vt:lpstr>
      <vt:lpstr>Family History</vt:lpstr>
      <vt:lpstr>Hyper-thymia</vt:lpstr>
      <vt:lpstr>Think Bipolar When…</vt:lpstr>
      <vt:lpstr>Think Bipolar When…</vt:lpstr>
      <vt:lpstr>Think Bipolar When…</vt:lpstr>
      <vt:lpstr>Atypical Depression</vt:lpstr>
      <vt:lpstr>Atypical Depression Perugi, Toni, et al., 2003</vt:lpstr>
      <vt:lpstr>Manic Symptoms</vt:lpstr>
      <vt:lpstr>Manic Symptoms</vt:lpstr>
      <vt:lpstr>PowerPoint Presentation</vt:lpstr>
      <vt:lpstr>BIPOLAR SPECTRUM DISORDERS</vt:lpstr>
      <vt:lpstr>Changes in Mood</vt:lpstr>
      <vt:lpstr>Hypomania</vt:lpstr>
      <vt:lpstr>The Risks of Mania  quote</vt:lpstr>
      <vt:lpstr>Hypomanic Symptoms</vt:lpstr>
      <vt:lpstr>Hypomanic Symptoms</vt:lpstr>
      <vt:lpstr>Hypomanic Symptoms</vt:lpstr>
      <vt:lpstr>Hypomanic Symptoms Mania-driving behaviors</vt:lpstr>
      <vt:lpstr>BIPOLAR  SPECTRUM DISORDERS</vt:lpstr>
      <vt:lpstr>PowerPoint Presentation</vt:lpstr>
      <vt:lpstr>Depressive Episodes with Short-Duration Hypomania &gt; New DSM-5 &gt; 2-3 days hypomania &gt; Treatment implications</vt:lpstr>
      <vt:lpstr>Bipolar II plus  Short Duration  Lifetime Prevalence: 4%</vt:lpstr>
      <vt:lpstr>Screening for a History of Mania or Hypomania     &gt;  Mood Disorder ?aire </vt:lpstr>
      <vt:lpstr>BIPOLAR SPECTRUM DISORDERS</vt:lpstr>
      <vt:lpstr>Bipolar III</vt:lpstr>
      <vt:lpstr>Bipolar III responses to antidepressants</vt:lpstr>
      <vt:lpstr>Substance Induced Mania</vt:lpstr>
      <vt:lpstr>Adverse Medication Effects: Activation, Switching,and  Cycle Acceleration</vt:lpstr>
      <vt:lpstr>Antidepressants</vt:lpstr>
      <vt:lpstr>(Hirshfield, et al., 2003) 23% judged to have had antidepressants cause cycle acceleration</vt:lpstr>
      <vt:lpstr>MANIA SUBTYPES</vt:lpstr>
      <vt:lpstr>Mixed State Dysphoric Mania</vt:lpstr>
      <vt:lpstr>Rapid Cycling</vt:lpstr>
      <vt:lpstr>Rapid Cycling (Arch. Gen Psych.) (Gitlin, 2002)</vt:lpstr>
      <vt:lpstr>Rapid Cycling Associated With:</vt:lpstr>
      <vt:lpstr>By age 15-16</vt:lpstr>
      <vt:lpstr>Bipolar in Children (Anthony, 2001)</vt:lpstr>
      <vt:lpstr>MANIA in CHILDREN</vt:lpstr>
      <vt:lpstr>Discriminating Symptoms</vt:lpstr>
      <vt:lpstr>Realistic Medical Prophylaxis</vt:lpstr>
      <vt:lpstr>Realistic Medical Prophylaxis</vt:lpstr>
      <vt:lpstr>Medication Adherence Scott and Pope, (2002)</vt:lpstr>
      <vt:lpstr>Instability Model</vt:lpstr>
      <vt:lpstr>Circadian Integrity The Most Critical Features</vt:lpstr>
      <vt:lpstr>Circadian Integrity The Most Critical Features</vt:lpstr>
      <vt:lpstr>for Bipolar</vt:lpstr>
      <vt:lpstr>Empirically Validated Psychotherapies</vt:lpstr>
      <vt:lpstr>IPSRT Interpersonal and Social Rhythm Therapy (Frank and Ehlers)</vt:lpstr>
      <vt:lpstr>Outcomes: IPSRT (Kupfer, et al., 2000)</vt:lpstr>
      <vt:lpstr>STEP-BD</vt:lpstr>
      <vt:lpstr>STEP-BD  Findings</vt:lpstr>
      <vt:lpstr>Systematic Trials</vt:lpstr>
      <vt:lpstr>Episode resolution vs Functional Recovery</vt:lpstr>
      <vt:lpstr>Natural History: Mood Disorders</vt:lpstr>
      <vt:lpstr>Full Resolution of Mania</vt:lpstr>
      <vt:lpstr>Poly-Pharmacology STEP-BP program: only 11%: monotherapy</vt:lpstr>
      <vt:lpstr>FDA Approved Medications for  Bipolar Disorder</vt:lpstr>
      <vt:lpstr>PowerPoint Presentation</vt:lpstr>
      <vt:lpstr>PowerPoint Presentation</vt:lpstr>
      <vt:lpstr> </vt:lpstr>
      <vt:lpstr>FDA: Bipolar in Kids</vt:lpstr>
      <vt:lpstr>Off-Label Use</vt:lpstr>
      <vt:lpstr>Acute Mania and  Prophylaxis </vt:lpstr>
      <vt:lpstr>Dysphoric Mania     Rapid Cycling</vt:lpstr>
      <vt:lpstr>Black Box Warnings</vt:lpstr>
      <vt:lpstr>Treating Acute Manic Episodes</vt:lpstr>
      <vt:lpstr>Severe Agitation</vt:lpstr>
      <vt:lpstr>Xanax may provoke mania</vt:lpstr>
      <vt:lpstr>Side Effect Management</vt:lpstr>
      <vt:lpstr>Compliance: Mono vs Combo Treatments (Goodwin, 2004; P. Keck, 2002)</vt:lpstr>
      <vt:lpstr>Compliance: Mono vs Combo Treatments (Goodwin, 2004; P. Keck, 2002)</vt:lpstr>
      <vt:lpstr>Lithium</vt:lpstr>
      <vt:lpstr>Lithium Side Effects</vt:lpstr>
      <vt:lpstr>Lithium Side Effects</vt:lpstr>
      <vt:lpstr>Lithium Levels</vt:lpstr>
      <vt:lpstr>Lithium Toxicity</vt:lpstr>
      <vt:lpstr>Maintenance Doses (maybe)</vt:lpstr>
      <vt:lpstr>Lithium and Suicide Prevention</vt:lpstr>
      <vt:lpstr>Lithium trivia question:  If you discontinue your lithium how can you still use your medication?</vt:lpstr>
      <vt:lpstr>Anti-Convulsant Bipolar Medications </vt:lpstr>
      <vt:lpstr>Anti-convulsants</vt:lpstr>
      <vt:lpstr>Side Effects Common to Most Anticonvulsant  Mood Stabilizers</vt:lpstr>
      <vt:lpstr>Depakote</vt:lpstr>
      <vt:lpstr>PREDICTORS OF GOOD DEPAKOTE RESPONSE</vt:lpstr>
      <vt:lpstr>Depakote Levels</vt:lpstr>
      <vt:lpstr>Poly-cystic Ovaries</vt:lpstr>
      <vt:lpstr>Tegretol  Trileptal </vt:lpstr>
      <vt:lpstr>Targeting Co-morbidity:</vt:lpstr>
      <vt:lpstr>Targeting Co-morbidity:</vt:lpstr>
      <vt:lpstr>Atypical Antipsychotics</vt:lpstr>
      <vt:lpstr>Antipsychotics</vt:lpstr>
      <vt:lpstr>Atypical / Second Generation Antipsychotics</vt:lpstr>
      <vt:lpstr>New Indications</vt:lpstr>
      <vt:lpstr>New Warnings</vt:lpstr>
      <vt:lpstr>Atypical / Second Generation Antipsychotics</vt:lpstr>
      <vt:lpstr>Me Too ?</vt:lpstr>
      <vt:lpstr>Atypical Antipsychotics: Metabolic Side Effects</vt:lpstr>
      <vt:lpstr>Atypical Antipsychotics</vt:lpstr>
      <vt:lpstr>Atypical Antipsychotics: Metabolic Side Effects</vt:lpstr>
      <vt:lpstr>Weight Gain, Increased Cholesterol and  Increased risk for Diabetes </vt:lpstr>
      <vt:lpstr>Health problems and the quality  of life</vt:lpstr>
      <vt:lpstr>Tardive Dyskinesia (TD)</vt:lpstr>
      <vt:lpstr>The Real Challenge In Treating Bipolar Disorder: Bipolar  Depression  The greatest morbidity</vt:lpstr>
      <vt:lpstr>BIPOLAR DEPRESSION</vt:lpstr>
      <vt:lpstr>BIPOLAR DEPRESSION</vt:lpstr>
      <vt:lpstr>  Bipolar Meds with Antidepressant Actions</vt:lpstr>
      <vt:lpstr>Lamictal: Dosing</vt:lpstr>
      <vt:lpstr>Lamictal: Stevens Johnson</vt:lpstr>
      <vt:lpstr>How Risky is Lamictal ? German Rash Registry</vt:lpstr>
      <vt:lpstr>Bipolar Depression Algorithms  If Bipolar I: recent mania or history of switching, strongly recommend an antimanic agent: first line </vt:lpstr>
      <vt:lpstr>Algorithm: BP  I Depression </vt:lpstr>
      <vt:lpstr>Algorithm: BP II Depression </vt:lpstr>
      <vt:lpstr>The Antidepressant Story</vt:lpstr>
      <vt:lpstr>Antidepressants</vt:lpstr>
      <vt:lpstr>Maintenance</vt:lpstr>
      <vt:lpstr>Tolerability, Safety and Efficacy </vt:lpstr>
      <vt:lpstr>Time to Next  Manic Episode (Keck and McElroy, 2002; Bowden, et al., 2004)</vt:lpstr>
      <vt:lpstr>Pediatric  Bipolar  Disorder</vt:lpstr>
      <vt:lpstr>By age 15-16</vt:lpstr>
      <vt:lpstr>Childhood Onset Bipolar</vt:lpstr>
      <vt:lpstr>1994-2003 the diagnosis of bipolar disorder:  Adults:  X 2 Teens:  X  4 Children:  X 40  Archives of Psychiatry (2007)  64(9) 1032-1039</vt:lpstr>
      <vt:lpstr>Childhood-onset bipolar disorder: rarely diagnosed outside  the United States</vt:lpstr>
      <vt:lpstr>An Example</vt:lpstr>
      <vt:lpstr>Why ?</vt:lpstr>
      <vt:lpstr>Why ?</vt:lpstr>
      <vt:lpstr>Why?</vt:lpstr>
      <vt:lpstr>Why?</vt:lpstr>
      <vt:lpstr>continued</vt:lpstr>
      <vt:lpstr>continued</vt:lpstr>
      <vt:lpstr>Many of these very impaired children do not have bipolar disorder</vt:lpstr>
      <vt:lpstr>Chronic Emotional Instability  (J. Walkup, 2002)</vt:lpstr>
      <vt:lpstr>Disruptive Mood Dysregulation Disorder (DSM5)</vt:lpstr>
      <vt:lpstr>Disruptive Mood Dysregulation Disorder (DSM5)</vt:lpstr>
      <vt:lpstr>Pediatric Bipolar Disorder Treatment Implications</vt:lpstr>
      <vt:lpstr>Most Studies: Acute Mania</vt:lpstr>
      <vt:lpstr>Bipolar Meds with Kids: Monotherapy</vt:lpstr>
      <vt:lpstr>Comparisons</vt:lpstr>
      <vt:lpstr>Acute Bipolar Depression</vt:lpstr>
      <vt:lpstr>Discriminating Symptoms</vt:lpstr>
      <vt:lpstr>v</vt:lpstr>
      <vt:lpstr>Target symptom approach</vt:lpstr>
      <vt:lpstr>Trivia Question</vt:lpstr>
      <vt:lpstr>Raspberry</vt:lpstr>
      <vt:lpstr>V</vt:lpstr>
      <vt:lpstr>MAJOR ANXIETY DISORDERS PREVALENCE RATES</vt:lpstr>
      <vt:lpstr>CHRONICITY</vt:lpstr>
      <vt:lpstr>CHRONICITY</vt:lpstr>
      <vt:lpstr>Meds or  Psychotherapy ?  </vt:lpstr>
      <vt:lpstr>Drugs used to treat anxiety disorders</vt:lpstr>
      <vt:lpstr>Classes of Medications</vt:lpstr>
      <vt:lpstr>Potential Problems with Benzos</vt:lpstr>
      <vt:lpstr>Benzodiazepine Withdrawal (short acting)</vt:lpstr>
      <vt:lpstr>A General precaution  when prescribing benzodiazepines  don’t use with those with a history of substance abuse</vt:lpstr>
      <vt:lpstr>Classes of Medications</vt:lpstr>
      <vt:lpstr>Classes of Medications</vt:lpstr>
      <vt:lpstr>Initial Intensification of Anxiety with Antidepressants</vt:lpstr>
      <vt:lpstr>Antidepressants: Tx Anxiety</vt:lpstr>
      <vt:lpstr>Anxiety Disorders and  Medication Treatment Strategies</vt:lpstr>
      <vt:lpstr>GAD Generalized Anxiety Disorder</vt:lpstr>
      <vt:lpstr>BuSpar</vt:lpstr>
      <vt:lpstr>Antidepressants used to Treat GAD and Benzodiazepines Lyrica: 25-450 mg pregabalin Chamomile 1200-1500 mg</vt:lpstr>
      <vt:lpstr>Social Anxiety Disorder Fear of  negative evaluation</vt:lpstr>
      <vt:lpstr>Public Speaking Anxiety</vt:lpstr>
      <vt:lpstr>Antidepressants and Social Anxiety</vt:lpstr>
      <vt:lpstr>Panic Disorder    Phase One: Panic Attacks Phase Two: Phobias</vt:lpstr>
      <vt:lpstr>PATTERNS OF PRACTICE: PD</vt:lpstr>
      <vt:lpstr>Panic Disorder  Medication Treatment Strategies</vt:lpstr>
      <vt:lpstr>Panic Disorder</vt:lpstr>
      <vt:lpstr>Phase Two: Dealing with Phobias</vt:lpstr>
      <vt:lpstr>PowerPoint Presentation</vt:lpstr>
      <vt:lpstr>Anxiety Disorders Medication Treatment Strategies</vt:lpstr>
      <vt:lpstr>OCD Treatments: SSRIs </vt:lpstr>
      <vt:lpstr>Augmentation with Atypical antipsychotics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2 </dc:title>
  <dc:creator>Brande Flamez</dc:creator>
  <cp:lastModifiedBy>Richard B Varner</cp:lastModifiedBy>
  <cp:revision>3</cp:revision>
  <dcterms:created xsi:type="dcterms:W3CDTF">2018-10-03T18:59:29Z</dcterms:created>
  <dcterms:modified xsi:type="dcterms:W3CDTF">2019-04-17T21:01:37Z</dcterms:modified>
</cp:coreProperties>
</file>